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9"/>
  </p:notesMasterIdLst>
  <p:sldIdLst>
    <p:sldId id="256" r:id="rId2"/>
    <p:sldId id="320" r:id="rId3"/>
    <p:sldId id="322" r:id="rId4"/>
    <p:sldId id="303" r:id="rId5"/>
    <p:sldId id="298" r:id="rId6"/>
    <p:sldId id="259" r:id="rId7"/>
    <p:sldId id="294" r:id="rId8"/>
    <p:sldId id="260" r:id="rId9"/>
    <p:sldId id="307" r:id="rId10"/>
    <p:sldId id="323" r:id="rId11"/>
    <p:sldId id="261" r:id="rId12"/>
    <p:sldId id="327" r:id="rId13"/>
    <p:sldId id="328" r:id="rId14"/>
    <p:sldId id="324" r:id="rId15"/>
    <p:sldId id="325" r:id="rId16"/>
    <p:sldId id="270" r:id="rId17"/>
    <p:sldId id="326" r:id="rId18"/>
    <p:sldId id="329" r:id="rId19"/>
    <p:sldId id="319" r:id="rId20"/>
    <p:sldId id="316" r:id="rId21"/>
    <p:sldId id="317" r:id="rId22"/>
    <p:sldId id="318" r:id="rId23"/>
    <p:sldId id="309" r:id="rId24"/>
    <p:sldId id="310" r:id="rId25"/>
    <p:sldId id="312" r:id="rId26"/>
    <p:sldId id="311" r:id="rId27"/>
    <p:sldId id="313"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8090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028"/>
    <p:restoredTop sz="71062"/>
  </p:normalViewPr>
  <p:slideViewPr>
    <p:cSldViewPr snapToGrid="0">
      <p:cViewPr varScale="1">
        <p:scale>
          <a:sx n="66" d="100"/>
          <a:sy n="66" d="100"/>
        </p:scale>
        <p:origin x="1888"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0BE37B-BE0E-8040-B1D4-7AEA2025B535}" type="datetimeFigureOut">
              <a:rPr lang="en-US" smtClean="0"/>
              <a:t>10/4/26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5F839C-7A69-254F-8E9C-8B81C2BA5070}" type="slidenum">
              <a:rPr lang="en-US" smtClean="0"/>
              <a:t>‹#›</a:t>
            </a:fld>
            <a:endParaRPr lang="en-US"/>
          </a:p>
        </p:txBody>
      </p:sp>
    </p:spTree>
    <p:extLst>
      <p:ext uri="{BB962C8B-B14F-4D97-AF65-F5344CB8AC3E}">
        <p14:creationId xmlns:p14="http://schemas.microsoft.com/office/powerpoint/2010/main" val="32639766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academic.oup.com/eurheartj/article/46/40/3952/8234483?login=false#ehaf192-s4.3"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 update 2015</a:t>
            </a:r>
          </a:p>
        </p:txBody>
      </p:sp>
      <p:sp>
        <p:nvSpPr>
          <p:cNvPr id="4" name="Slide Number Placeholder 3"/>
          <p:cNvSpPr>
            <a:spLocks noGrp="1"/>
          </p:cNvSpPr>
          <p:nvPr>
            <p:ph type="sldNum" sz="quarter" idx="5"/>
          </p:nvPr>
        </p:nvSpPr>
        <p:spPr/>
        <p:txBody>
          <a:bodyPr/>
          <a:lstStyle/>
          <a:p>
            <a:fld id="{5D5F839C-7A69-254F-8E9C-8B81C2BA5070}" type="slidenum">
              <a:rPr lang="en-US" smtClean="0"/>
              <a:t>1</a:t>
            </a:fld>
            <a:endParaRPr lang="en-US"/>
          </a:p>
        </p:txBody>
      </p:sp>
    </p:spTree>
    <p:extLst>
      <p:ext uri="{BB962C8B-B14F-4D97-AF65-F5344CB8AC3E}">
        <p14:creationId xmlns:p14="http://schemas.microsoft.com/office/powerpoint/2010/main" val="27105092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Six headline changes. (1) First ESC guideline for myocarditis; replaces the 2015 pericardial guideline. (2) IMPS is an entry term used until the final diagnosis is made. (3) Paradigm shift: CMR can give a definite non-invasive diagnosis, biopsy is now for selected cases. The ACC made a similar move in its 2024 consensus. (4) Genetics: overlap with desmosomal and sarcomeric cardiomyopathy, and with monogenic autoinflammatory disease in recurrent pericarditis. (5) Anti-IL-1 agents have a defined place in recurrent pericarditis. (6) Return to work and play is individualised rather than a fixed clock, and the task force recommends a multidisciplinary IMPS team for complicated cases.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 min. The spectrum runs from isolated pericarditis to isolated myocarditis. Myopericarditis means pericarditis-predominant: definite pericarditis with raised troponin but no new LV dysfunction. Perimyocarditis is myocarditis-predominant: same picture but with new regional or global LV impairment on echo or CMR. Stages: acute up to 4 weeks, subacute more than 4 weeks to 3 months, chronic beyond 3 months. Complicated myocarditis is acute myocarditis plus at least one of LVEF below 50%, sustained ventricular arrhythmia, advanced heart block, heart failure or cardiogenic shock. Fulminant is acute onset with haemodynamic instability needing inotropes or mechanical support, roughly 3-9% of cases.</a:t>
            </a:r>
          </a:p>
          <a:p>
            <a:endParaRPr lang="en-US" dirty="0"/>
          </a:p>
          <a:p>
            <a:pPr marL="171450" lvl="0" indent="-171450">
              <a:buFont typeface="Arial" panose="020B0604020202020204" pitchFamily="34" charset="0"/>
              <a:buChar char="•"/>
            </a:pPr>
            <a:r>
              <a:rPr lang="en-GB" sz="1200" b="0" i="0" kern="1200" dirty="0">
                <a:solidFill>
                  <a:schemeClr val="tx1"/>
                </a:solidFill>
                <a:effectLst/>
                <a:latin typeface="+mn-lt"/>
                <a:ea typeface="+mn-ea"/>
                <a:cs typeface="+mn-cs"/>
              </a:rPr>
              <a:t>reflects the possible myocarditis–pericarditis overlap, aiming to increase the awareness of the spectrum of disease, and to allow timely diagnosis and better management</a:t>
            </a:r>
          </a:p>
          <a:p>
            <a:pPr marL="171450" lvl="0" indent="-171450">
              <a:buFont typeface="Arial" panose="020B0604020202020204" pitchFamily="34" charset="0"/>
              <a:buChar char="•"/>
            </a:pPr>
            <a:endParaRPr lang="en-US" dirty="0"/>
          </a:p>
          <a:p>
            <a:pPr marL="171450" lvl="0" indent="-171450">
              <a:buFont typeface="Arial" panose="020B0604020202020204" pitchFamily="34" charset="0"/>
              <a:buChar char="•"/>
            </a:pPr>
            <a:r>
              <a:rPr lang="en-US" dirty="0"/>
              <a:t>Guidelines for pericarditis have been published twice before, while myocarditis it is the first time it is covered in the guideline</a:t>
            </a:r>
          </a:p>
          <a:p>
            <a:pPr marL="171450" lvl="0" indent="-171450">
              <a:buFont typeface="Arial" panose="020B0604020202020204" pitchFamily="34" charset="0"/>
              <a:buChar char="•"/>
            </a:pPr>
            <a:endParaRPr lang="en-US" dirty="0"/>
          </a:p>
          <a:p>
            <a:pPr marL="171450" lvl="0" indent="-171450">
              <a:buFont typeface="Arial" panose="020B0604020202020204" pitchFamily="34" charset="0"/>
              <a:buChar char="•"/>
            </a:pPr>
            <a:r>
              <a:rPr lang="en-US" dirty="0"/>
              <a:t>Ranges from isolated myocarditis and isolated pericarditis with mixed forms </a:t>
            </a:r>
            <a:r>
              <a:rPr lang="en-US" dirty="0" err="1"/>
              <a:t>inbetween</a:t>
            </a:r>
            <a:r>
              <a:rPr lang="en-US" dirty="0"/>
              <a:t> </a:t>
            </a:r>
          </a:p>
          <a:p>
            <a:pPr marL="171450" lvl="0" indent="-171450">
              <a:buFont typeface="Arial" panose="020B0604020202020204" pitchFamily="34" charset="0"/>
              <a:buChar char="•"/>
            </a:pPr>
            <a:r>
              <a:rPr lang="en-US" dirty="0"/>
              <a:t>Introduced as they have similar </a:t>
            </a:r>
            <a:r>
              <a:rPr lang="en-US" dirty="0" err="1"/>
              <a:t>aetiologies</a:t>
            </a:r>
            <a:r>
              <a:rPr lang="en-US" dirty="0"/>
              <a:t> and are anatomical </a:t>
            </a:r>
            <a:r>
              <a:rPr lang="en-US" dirty="0" err="1"/>
              <a:t>continguous</a:t>
            </a:r>
            <a:r>
              <a:rPr lang="en-US" dirty="0"/>
              <a:t> structures with possible secondary involvement</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 mostly similar </a:t>
            </a:r>
            <a:r>
              <a:rPr lang="en-US" dirty="0" err="1"/>
              <a:t>aetiologies</a:t>
            </a:r>
            <a:r>
              <a:rPr lang="en-US" dirty="0"/>
              <a:t>- can be infectious or noninfectious; and these can trigger IMPS in those genetically </a:t>
            </a:r>
            <a:r>
              <a:rPr lang="en-US" dirty="0" err="1"/>
              <a:t>predisoposed</a:t>
            </a:r>
            <a:r>
              <a:rPr lang="en-US" dirty="0"/>
              <a:t> by inflammatory and autoimmune mechanisms</a:t>
            </a:r>
          </a:p>
          <a:p>
            <a:endParaRPr lang="en-US" dirty="0"/>
          </a:p>
          <a:p>
            <a:r>
              <a:rPr lang="en-US" dirty="0"/>
              <a:t>Myocarditis</a:t>
            </a:r>
          </a:p>
          <a:p>
            <a:r>
              <a:rPr lang="en-US" dirty="0"/>
              <a:t>-Most common infectious </a:t>
            </a:r>
            <a:r>
              <a:rPr lang="en-US" dirty="0" err="1"/>
              <a:t>aetiology</a:t>
            </a:r>
            <a:r>
              <a:rPr lang="en-US" dirty="0"/>
              <a:t> is presumed to be viral </a:t>
            </a:r>
          </a:p>
          <a:p>
            <a:r>
              <a:rPr lang="en-US" dirty="0"/>
              <a:t>	-ex. Enteroviruses, adenovirus, and PArvoB19, EBX, </a:t>
            </a:r>
            <a:r>
              <a:rPr lang="en-US" dirty="0" err="1"/>
              <a:t>influena</a:t>
            </a:r>
            <a:r>
              <a:rPr lang="en-US" dirty="0"/>
              <a:t>, and coronavirus</a:t>
            </a:r>
          </a:p>
          <a:p>
            <a:r>
              <a:rPr lang="en-US" dirty="0"/>
              <a:t>-Bacterial infection with Borrelia (</a:t>
            </a:r>
            <a:r>
              <a:rPr lang="en-US" dirty="0" err="1"/>
              <a:t>lyme</a:t>
            </a:r>
            <a:r>
              <a:rPr lang="en-US" dirty="0"/>
              <a:t> </a:t>
            </a:r>
            <a:r>
              <a:rPr lang="en-US" dirty="0" err="1"/>
              <a:t>caridits</a:t>
            </a:r>
            <a:r>
              <a:rPr lang="en-US" dirty="0"/>
              <a:t>) and parasitic infections (Trypanosoma cruzi- Chagas disease) are important </a:t>
            </a:r>
            <a:r>
              <a:rPr lang="en-US" dirty="0" err="1"/>
              <a:t>aetiologies</a:t>
            </a:r>
            <a:r>
              <a:rPr lang="en-US" dirty="0"/>
              <a:t> in other regions </a:t>
            </a:r>
          </a:p>
          <a:p>
            <a:r>
              <a:rPr lang="en-US" dirty="0"/>
              <a:t>-</a:t>
            </a:r>
            <a:r>
              <a:rPr lang="en-US" dirty="0" err="1"/>
              <a:t>Nonfecitous</a:t>
            </a:r>
            <a:r>
              <a:rPr lang="en-US" dirty="0"/>
              <a:t> </a:t>
            </a:r>
            <a:r>
              <a:rPr lang="en-US" dirty="0" err="1"/>
              <a:t>aetiologies</a:t>
            </a:r>
            <a:r>
              <a:rPr lang="en-US" dirty="0"/>
              <a:t> including systemic disease, autoimmune disorders- SLE, </a:t>
            </a:r>
            <a:r>
              <a:rPr lang="en-US" dirty="0" err="1"/>
              <a:t>SSc</a:t>
            </a:r>
            <a:r>
              <a:rPr lang="en-US" dirty="0"/>
              <a:t>, RA, EGPA, EM, and cardiac sarcoidosis</a:t>
            </a:r>
          </a:p>
          <a:p>
            <a:r>
              <a:rPr lang="en-US" dirty="0"/>
              <a:t>-Inciting event- infection or exposure to </a:t>
            </a:r>
            <a:r>
              <a:rPr lang="en-US" dirty="0" err="1"/>
              <a:t>durg</a:t>
            </a:r>
            <a:r>
              <a:rPr lang="en-US" dirty="0"/>
              <a:t> to toxin that activates the immune response</a:t>
            </a:r>
          </a:p>
          <a:p>
            <a:r>
              <a:rPr lang="en-US" dirty="0"/>
              <a:t>-incidence of myocarditis caused by the infectious agents varies geographically </a:t>
            </a:r>
          </a:p>
          <a:p>
            <a:endParaRPr lang="en-US" dirty="0"/>
          </a:p>
          <a:p>
            <a:r>
              <a:rPr lang="en-US" dirty="0"/>
              <a:t>Pericarditis</a:t>
            </a:r>
          </a:p>
          <a:p>
            <a:r>
              <a:rPr lang="en-US" dirty="0"/>
              <a:t>-idiopathic or viral are the most frequent </a:t>
            </a:r>
            <a:r>
              <a:rPr lang="en-US" dirty="0" err="1"/>
              <a:t>aetiology</a:t>
            </a:r>
            <a:r>
              <a:rPr lang="en-US" dirty="0"/>
              <a:t> in developed countries</a:t>
            </a:r>
          </a:p>
          <a:p>
            <a:r>
              <a:rPr lang="en-US" dirty="0"/>
              <a:t>-TB is responsible for 70% cases in HIV patients in regions where disease is endemic</a:t>
            </a:r>
          </a:p>
          <a:p>
            <a:r>
              <a:rPr lang="en-US" dirty="0"/>
              <a:t>-Other systemic disease and cancer (lung, breast,  lymphoma, and leukemia</a:t>
            </a:r>
          </a:p>
          <a:p>
            <a:endParaRPr lang="en-US" dirty="0"/>
          </a:p>
        </p:txBody>
      </p:sp>
      <p:sp>
        <p:nvSpPr>
          <p:cNvPr id="4" name="Slide Number Placeholder 3"/>
          <p:cNvSpPr>
            <a:spLocks noGrp="1"/>
          </p:cNvSpPr>
          <p:nvPr>
            <p:ph type="sldNum" sz="quarter" idx="5"/>
          </p:nvPr>
        </p:nvSpPr>
        <p:spPr/>
        <p:txBody>
          <a:bodyPr/>
          <a:lstStyle/>
          <a:p>
            <a:fld id="{5D5F839C-7A69-254F-8E9C-8B81C2BA5070}" type="slidenum">
              <a:rPr lang="en-US" smtClean="0"/>
              <a:t>4</a:t>
            </a:fld>
            <a:endParaRPr lang="en-US"/>
          </a:p>
        </p:txBody>
      </p:sp>
    </p:spTree>
    <p:extLst>
      <p:ext uri="{BB962C8B-B14F-4D97-AF65-F5344CB8AC3E}">
        <p14:creationId xmlns:p14="http://schemas.microsoft.com/office/powerpoint/2010/main" val="37311888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Braunwald</a:t>
            </a:r>
            <a:r>
              <a:rPr lang="en-US" dirty="0"/>
              <a:t> Heart disease</a:t>
            </a:r>
          </a:p>
          <a:p>
            <a:endParaRPr lang="en-US" dirty="0"/>
          </a:p>
        </p:txBody>
      </p:sp>
      <p:sp>
        <p:nvSpPr>
          <p:cNvPr id="4" name="Slide Number Placeholder 3"/>
          <p:cNvSpPr>
            <a:spLocks noGrp="1"/>
          </p:cNvSpPr>
          <p:nvPr>
            <p:ph type="sldNum" sz="quarter" idx="5"/>
          </p:nvPr>
        </p:nvSpPr>
        <p:spPr/>
        <p:txBody>
          <a:bodyPr/>
          <a:lstStyle/>
          <a:p>
            <a:fld id="{5D5F839C-7A69-254F-8E9C-8B81C2BA5070}" type="slidenum">
              <a:rPr lang="en-US" smtClean="0"/>
              <a:t>5</a:t>
            </a:fld>
            <a:endParaRPr lang="en-US"/>
          </a:p>
        </p:txBody>
      </p:sp>
    </p:spTree>
    <p:extLst>
      <p:ext uri="{BB962C8B-B14F-4D97-AF65-F5344CB8AC3E}">
        <p14:creationId xmlns:p14="http://schemas.microsoft.com/office/powerpoint/2010/main" val="36318356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 min. The criteria mirror the 2023 endocarditis guideline: definite, possible, unlikely. Myocarditis needs a compatible clinical presentation (infarct-like pain, arrhythmia, heart failure, aborted SCD) plus additional criteria. It is definite when CMR or EMB proves it, possible when there are additional criteria but CMR/EMB is uncertain or unavailable. Pericarditis: typical pain plus more than one additional criterion is definite; one additional criterion is possible. Key teaching point: the pericardium is electrically silent, so ECG changes in a patient labelled pericarditis imply myocardial involvement. Always consider and exclude myocarditis.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Most common symptom of myocarditis and pericarditis</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The most common symptom of myocarditis and pericarditis is chest pain (sometimes with infarct-like features, especially for myocarditis, or pleuritic with respiratory changes, especially for pericarditis). </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Other common presentations include dyspnoea (myocarditis with HF presentation, but it is also the most common symptom in the elderly with pericarditis) </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and/or arrhythmias of different degrees (mainly ventricular for myocarditis and supraventricular and AF for pericarditis) and, less frequently, syncope. Flow charts are provided for each type to guide the diagnostic pathway (see </a:t>
            </a:r>
            <a:r>
              <a:rPr lang="en-GB" sz="1200" b="0" i="1" kern="1200" dirty="0">
                <a:solidFill>
                  <a:schemeClr val="tx1"/>
                </a:solidFill>
                <a:effectLst/>
                <a:latin typeface="+mn-lt"/>
                <a:ea typeface="+mn-ea"/>
                <a:cs typeface="+mn-cs"/>
              </a:rPr>
              <a:t>Section </a:t>
            </a:r>
            <a:r>
              <a:rPr lang="en-GB" sz="1200" b="0" i="1" u="none" strike="noStrike" kern="1200" dirty="0">
                <a:solidFill>
                  <a:schemeClr val="tx1"/>
                </a:solidFill>
                <a:effectLst/>
                <a:latin typeface="+mn-lt"/>
                <a:ea typeface="+mn-ea"/>
                <a:cs typeface="+mn-cs"/>
                <a:hlinkClick r:id="rId3"/>
              </a:rPr>
              <a:t>4.3</a:t>
            </a:r>
            <a:r>
              <a:rPr lang="en-GB" sz="1200" b="0" i="0" kern="1200" dirty="0">
                <a:solidFill>
                  <a:schemeClr val="tx1"/>
                </a:solidFill>
                <a:effectLst/>
                <a:latin typeface="+mn-lt"/>
                <a:ea typeface="+mn-ea"/>
                <a:cs typeface="+mn-cs"/>
              </a:rPr>
              <a:t>).</a:t>
            </a:r>
          </a:p>
          <a:p>
            <a:pPr marL="171450" indent="-171450">
              <a:buFont typeface="Arial" panose="020B0604020202020204" pitchFamily="34" charset="0"/>
              <a:buChar char="•"/>
            </a:pPr>
            <a:endParaRPr lang="en-GB"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Myocarditis is characterized by the heterogeneity of clinical manifestations </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The main patterns of clinical presentation are infarct-like chest pain (most frequent symptom), arrhythmias, and HF. </a:t>
            </a: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Severity may range from asymptomatic/oligosymptomatic to severe life-threatening scenarios, such as severe HF or VA (potentially leading to SCD).</a:t>
            </a:r>
          </a:p>
          <a:p>
            <a:pPr marL="171450" indent="-171450">
              <a:buFont typeface="Arial" panose="020B0604020202020204" pitchFamily="34" charset="0"/>
              <a:buChar char="•"/>
            </a:pPr>
            <a:endParaRPr lang="en-GB"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MYOCARDITIS</a:t>
            </a:r>
          </a:p>
          <a:p>
            <a:pPr marL="171450" indent="-171450">
              <a:buFont typeface="Arial" panose="020B0604020202020204" pitchFamily="34" charset="0"/>
              <a:buChar char="•"/>
            </a:pPr>
            <a:r>
              <a:rPr lang="en-GB" sz="1200" b="1" i="0" kern="1200" dirty="0">
                <a:solidFill>
                  <a:schemeClr val="tx1"/>
                </a:solidFill>
                <a:effectLst/>
                <a:latin typeface="+mn-lt"/>
                <a:ea typeface="+mn-ea"/>
                <a:cs typeface="+mn-cs"/>
              </a:rPr>
              <a:t>Chest pain </a:t>
            </a:r>
            <a:r>
              <a:rPr lang="en-GB" sz="1200" b="0" i="0" kern="1200" dirty="0">
                <a:solidFill>
                  <a:schemeClr val="tx1"/>
                </a:solidFill>
                <a:effectLst/>
                <a:latin typeface="+mn-lt"/>
                <a:ea typeface="+mn-ea"/>
                <a:cs typeface="+mn-cs"/>
              </a:rPr>
              <a:t>-most common form of clinical presentation ; 75% of cases in adolescents and adults</a:t>
            </a:r>
          </a:p>
          <a:p>
            <a:pPr marL="628650" lvl="1" indent="-171450">
              <a:buFont typeface="Arial" panose="020B0604020202020204" pitchFamily="34" charset="0"/>
              <a:buChar char="•"/>
            </a:pPr>
            <a:r>
              <a:rPr lang="en-GB" sz="1200" b="0" i="0" kern="1200" dirty="0" err="1">
                <a:solidFill>
                  <a:schemeClr val="tx1"/>
                </a:solidFill>
                <a:effectLst/>
                <a:latin typeface="+mn-lt"/>
                <a:ea typeface="+mn-ea"/>
                <a:cs typeface="+mn-cs"/>
              </a:rPr>
              <a:t>Assoicated</a:t>
            </a:r>
            <a:r>
              <a:rPr lang="en-GB" sz="1200" b="0" i="0" kern="1200" dirty="0">
                <a:solidFill>
                  <a:schemeClr val="tx1"/>
                </a:solidFill>
                <a:effectLst/>
                <a:latin typeface="+mn-lt"/>
                <a:ea typeface="+mn-ea"/>
                <a:cs typeface="+mn-cs"/>
              </a:rPr>
              <a:t> with increased in biomarkers (troponin) and ECG changes)  (especially ST-segment elevation), which may mimic ACS, despite the absence of significant obstructive coronary artery disease (CAD). </a:t>
            </a:r>
          </a:p>
          <a:p>
            <a:pPr marL="628650" lvl="1" indent="-171450">
              <a:buFont typeface="Arial" panose="020B0604020202020204" pitchFamily="34" charset="0"/>
              <a:buChar char="•"/>
            </a:pPr>
            <a:r>
              <a:rPr lang="en-GB" sz="1200" b="0" i="0" kern="1200" dirty="0">
                <a:solidFill>
                  <a:schemeClr val="tx1"/>
                </a:solidFill>
                <a:effectLst/>
                <a:latin typeface="+mn-lt"/>
                <a:ea typeface="+mn-ea"/>
                <a:cs typeface="+mn-cs"/>
              </a:rPr>
              <a:t>Patients with this presentation usually report a recent or concomitant viral infection, such as a respiratory tract infection or gastroenteritis, which often precedes myocarditis by several days to weeks (2–4 weeks). </a:t>
            </a:r>
          </a:p>
          <a:p>
            <a:pPr marL="628650" lvl="1" indent="-171450">
              <a:buFont typeface="Arial" panose="020B0604020202020204" pitchFamily="34" charset="0"/>
              <a:buChar char="•"/>
            </a:pPr>
            <a:endParaRPr lang="en-GB" sz="1200" b="0" i="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200" b="1" i="0" kern="1200" dirty="0">
                <a:solidFill>
                  <a:schemeClr val="tx1"/>
                </a:solidFill>
                <a:effectLst/>
                <a:latin typeface="+mn-lt"/>
                <a:ea typeface="+mn-ea"/>
                <a:cs typeface="+mn-cs"/>
              </a:rPr>
              <a:t>Heart Failure- </a:t>
            </a:r>
            <a:r>
              <a:rPr lang="en-GB" sz="1200" b="0" i="0" kern="1200" dirty="0">
                <a:solidFill>
                  <a:schemeClr val="tx1"/>
                </a:solidFill>
                <a:effectLst/>
                <a:latin typeface="+mn-lt"/>
                <a:ea typeface="+mn-ea"/>
                <a:cs typeface="+mn-cs"/>
              </a:rPr>
              <a:t>clinical presentation may range from unexplained impaired ventricular function (with or without dilated LV), new onset or worsening HF (usually over 2 weeks to 3 months), to rapidly progressive refractory HF and cardiogenic shock. </a:t>
            </a:r>
          </a:p>
          <a:p>
            <a:pPr marL="171450" lvl="0" indent="-171450">
              <a:buFont typeface="Arial" panose="020B0604020202020204" pitchFamily="34" charset="0"/>
              <a:buChar char="•"/>
            </a:pPr>
            <a:endParaRPr lang="en-GB" sz="1200" b="0" i="0" kern="1200" dirty="0">
              <a:solidFill>
                <a:schemeClr val="tx1"/>
              </a:solidFill>
              <a:effectLst/>
              <a:latin typeface="+mn-lt"/>
              <a:ea typeface="+mn-ea"/>
              <a:cs typeface="+mn-cs"/>
            </a:endParaRPr>
          </a:p>
          <a:p>
            <a:pPr marL="171450" lvl="0" indent="-171450">
              <a:buFont typeface="Arial" panose="020B0604020202020204" pitchFamily="34" charset="0"/>
              <a:buChar char="•"/>
            </a:pPr>
            <a:r>
              <a:rPr lang="en-GB" sz="1200" b="1" i="0" kern="1200" dirty="0">
                <a:solidFill>
                  <a:schemeClr val="tx1"/>
                </a:solidFill>
                <a:effectLst/>
                <a:latin typeface="+mn-lt"/>
                <a:ea typeface="+mn-ea"/>
                <a:cs typeface="+mn-cs"/>
              </a:rPr>
              <a:t>Arrhythmia: </a:t>
            </a:r>
            <a:r>
              <a:rPr lang="en-GB" sz="1200" b="0" i="0" kern="1200" dirty="0">
                <a:solidFill>
                  <a:schemeClr val="tx1"/>
                </a:solidFill>
                <a:effectLst/>
                <a:latin typeface="+mn-lt"/>
                <a:ea typeface="+mn-ea"/>
                <a:cs typeface="+mn-cs"/>
              </a:rPr>
              <a:t>Patients with AM with new, recurrent, or unexplained arrhythmias may have a wide spectrum of symptoms, ranging from palpitations to syncope or life-threatening arrhythmias causing aborted SCD.</a:t>
            </a:r>
            <a:r>
              <a:rPr lang="en-GB" sz="1200" b="0" i="0" u="none" strike="noStrike" kern="1200" baseline="30000" dirty="0">
                <a:solidFill>
                  <a:schemeClr val="tx1"/>
                </a:solidFill>
                <a:effectLst/>
                <a:latin typeface="+mn-lt"/>
                <a:ea typeface="+mn-ea"/>
                <a:cs typeface="+mn-cs"/>
              </a:rPr>
              <a:t>10</a:t>
            </a:r>
            <a:r>
              <a:rPr lang="en-GB" sz="1200" b="0" i="0" kern="1200" baseline="30000" dirty="0">
                <a:solidFill>
                  <a:schemeClr val="tx1"/>
                </a:solidFill>
                <a:effectLst/>
                <a:latin typeface="+mn-lt"/>
                <a:ea typeface="+mn-ea"/>
                <a:cs typeface="+mn-cs"/>
              </a:rPr>
              <a:t>,</a:t>
            </a:r>
          </a:p>
          <a:p>
            <a:pPr fontAlgn="base"/>
            <a:r>
              <a:rPr lang="en-GB" sz="1200" b="0" i="0" kern="1200" dirty="0">
                <a:solidFill>
                  <a:schemeClr val="tx1"/>
                </a:solidFill>
                <a:effectLst/>
                <a:latin typeface="+mn-lt"/>
                <a:ea typeface="+mn-ea"/>
                <a:cs typeface="+mn-cs"/>
              </a:rPr>
              <a:t>Scar-related VA can occur at any time during follow-up, even after inflammation resolution. However, polymorphic and irregular VA are more common during the active inflammatory phase, whereas monomorphic and regular VA are associated with healed myocarditis with residuals.</a:t>
            </a:r>
            <a:r>
              <a:rPr lang="en-GB" sz="1200" b="0" i="0" u="none" strike="noStrike" kern="1200" baseline="30000" dirty="0">
                <a:solidFill>
                  <a:schemeClr val="tx1"/>
                </a:solidFill>
                <a:effectLst/>
                <a:latin typeface="+mn-lt"/>
                <a:ea typeface="+mn-ea"/>
                <a:cs typeface="+mn-cs"/>
              </a:rPr>
              <a:t>83</a:t>
            </a:r>
            <a:r>
              <a:rPr lang="en-GB" sz="1200" b="0" i="0" kern="1200" dirty="0">
                <a:solidFill>
                  <a:schemeClr val="tx1"/>
                </a:solidFill>
                <a:effectLst/>
                <a:latin typeface="+mn-lt"/>
                <a:ea typeface="+mn-ea"/>
                <a:cs typeface="+mn-cs"/>
              </a:rPr>
              <a:t> Consistently, catheter ablation of ventricular tachycardia (VT) is more effective when performed in the post-inflammatory stage of the disease rather than during AM.</a:t>
            </a:r>
            <a:r>
              <a:rPr lang="en-GB" sz="1200" b="0" i="0" u="none" strike="noStrike" kern="1200" baseline="30000" dirty="0">
                <a:solidFill>
                  <a:schemeClr val="tx1"/>
                </a:solidFill>
                <a:effectLst/>
                <a:latin typeface="+mn-lt"/>
                <a:ea typeface="+mn-ea"/>
                <a:cs typeface="+mn-cs"/>
              </a:rPr>
              <a:t>84</a:t>
            </a:r>
            <a:endParaRPr lang="en-GB" sz="1200" b="0" i="0" kern="1200" dirty="0">
              <a:solidFill>
                <a:schemeClr val="tx1"/>
              </a:solidFill>
              <a:effectLst/>
              <a:latin typeface="+mn-lt"/>
              <a:ea typeface="+mn-ea"/>
              <a:cs typeface="+mn-cs"/>
            </a:endParaRPr>
          </a:p>
          <a:p>
            <a:pPr fontAlgn="base"/>
            <a:r>
              <a:rPr lang="en-GB" sz="1200" b="0" i="0" kern="1200" dirty="0">
                <a:solidFill>
                  <a:schemeClr val="tx1"/>
                </a:solidFill>
                <a:effectLst/>
                <a:latin typeface="+mn-lt"/>
                <a:ea typeface="+mn-ea"/>
                <a:cs typeface="+mn-cs"/>
              </a:rPr>
              <a:t>AVB is a common feature of myocarditis related to non-viral infections (i.e. CD, LC, diphtheria),</a:t>
            </a:r>
            <a:r>
              <a:rPr lang="en-GB" sz="1200" b="0" i="0" u="none" strike="noStrike" kern="1200" baseline="30000" dirty="0">
                <a:solidFill>
                  <a:schemeClr val="tx1"/>
                </a:solidFill>
                <a:effectLst/>
                <a:latin typeface="+mn-lt"/>
                <a:ea typeface="+mn-ea"/>
                <a:cs typeface="+mn-cs"/>
              </a:rPr>
              <a:t>85</a:t>
            </a:r>
            <a:r>
              <a:rPr lang="en-GB" sz="1200" b="0" i="0" kern="1200" dirty="0">
                <a:solidFill>
                  <a:schemeClr val="tx1"/>
                </a:solidFill>
                <a:effectLst/>
                <a:latin typeface="+mn-lt"/>
                <a:ea typeface="+mn-ea"/>
                <a:cs typeface="+mn-cs"/>
              </a:rPr>
              <a:t> and can also be an initial presentation of CS</a:t>
            </a:r>
          </a:p>
          <a:p>
            <a:pPr fontAlgn="base"/>
            <a:r>
              <a:rPr lang="en-GB" sz="1200" b="0" i="0" kern="1200" dirty="0">
                <a:solidFill>
                  <a:schemeClr val="tx1"/>
                </a:solidFill>
                <a:effectLst/>
                <a:latin typeface="+mn-lt"/>
                <a:ea typeface="+mn-ea"/>
                <a:cs typeface="+mn-cs"/>
              </a:rPr>
              <a:t>---------</a:t>
            </a:r>
          </a:p>
          <a:p>
            <a:r>
              <a:rPr lang="en-US" dirty="0"/>
              <a:t>Clinical diagnosis of pericarditis requires pleuritic chest pain (or occasionally dyspnea in elderly) along with a least one of</a:t>
            </a:r>
          </a:p>
          <a:p>
            <a:pPr lvl="1"/>
            <a:r>
              <a:rPr lang="en-US" dirty="0"/>
              <a:t>Pericardial rub</a:t>
            </a:r>
          </a:p>
          <a:p>
            <a:pPr lvl="1"/>
            <a:r>
              <a:rPr lang="en-US" dirty="0"/>
              <a:t>Typical ECG findings in up to 60% (widespread ST-segment elevation and/or PR depression)</a:t>
            </a:r>
          </a:p>
          <a:p>
            <a:pPr lvl="1"/>
            <a:r>
              <a:rPr lang="en-US" dirty="0"/>
              <a:t>Elevated CRP 80-90%</a:t>
            </a:r>
          </a:p>
          <a:p>
            <a:pPr lvl="1"/>
            <a:r>
              <a:rPr lang="en-US" dirty="0"/>
              <a:t>Pericardial effusion, usually small in up to 60%</a:t>
            </a:r>
          </a:p>
          <a:p>
            <a:pPr fontAlgn="base"/>
            <a:endParaRPr lang="en-GB" sz="1200" b="0" i="0" kern="1200" dirty="0">
              <a:solidFill>
                <a:schemeClr val="tx1"/>
              </a:solidFill>
              <a:effectLst/>
              <a:latin typeface="+mn-lt"/>
              <a:ea typeface="+mn-ea"/>
              <a:cs typeface="+mn-cs"/>
            </a:endParaRPr>
          </a:p>
          <a:p>
            <a:pPr marL="628650" lvl="1"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5D5F839C-7A69-254F-8E9C-8B81C2BA5070}" type="slidenum">
              <a:rPr lang="en-US" smtClean="0"/>
              <a:t>7</a:t>
            </a:fld>
            <a:endParaRPr lang="en-US"/>
          </a:p>
        </p:txBody>
      </p:sp>
    </p:spTree>
    <p:extLst>
      <p:ext uri="{BB962C8B-B14F-4D97-AF65-F5344CB8AC3E}">
        <p14:creationId xmlns:p14="http://schemas.microsoft.com/office/powerpoint/2010/main" val="12894356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 min. Risk classification predicts outcome better than the label. About 75% of unselected myocarditis is uncomplicated: chest pain, preserved LVEF, no wall-motion abnormality, no ventricular arrhythmia, ECG normalising. Excellent long-term prognosis, with rare exceptions such as eosinophilic and giant-cell myocarditis. High-risk features: LVEF below 50% or heart failure, sustained VA or advanced AV block even with preserved EF, cardiogenic shock, and mid-wall septal LGE on CMR, which is linked to worse outcomes even with preserved EF. Fulminant disease is 3-9%. The guideline advises admission for all myocarditis, and exclusion of ACS first by angiography or CTCA depending on pre-test probability.</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-1B Hospital admission if recommended for patients with high risk </a:t>
            </a:r>
            <a:r>
              <a:rPr lang="en-GB" sz="1200" b="0" i="0" kern="1200" dirty="0" err="1">
                <a:solidFill>
                  <a:schemeClr val="tx1"/>
                </a:solidFill>
                <a:effectLst/>
                <a:latin typeface="+mn-lt"/>
                <a:ea typeface="+mn-ea"/>
                <a:cs typeface="+mn-cs"/>
              </a:rPr>
              <a:t>peircaridtis</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-1C Hospital admission is recommended for moderate to high risk  myocarditis for monitoring and treatment </a:t>
            </a:r>
            <a:endParaRPr lang="en-US" dirty="0"/>
          </a:p>
        </p:txBody>
      </p:sp>
      <p:sp>
        <p:nvSpPr>
          <p:cNvPr id="4" name="Slide Number Placeholder 3"/>
          <p:cNvSpPr>
            <a:spLocks noGrp="1"/>
          </p:cNvSpPr>
          <p:nvPr>
            <p:ph type="sldNum" sz="quarter" idx="5"/>
          </p:nvPr>
        </p:nvSpPr>
        <p:spPr/>
        <p:txBody>
          <a:bodyPr/>
          <a:lstStyle/>
          <a:p>
            <a:fld id="{5D5F839C-7A69-254F-8E9C-8B81C2BA5070}" type="slidenum">
              <a:rPr lang="en-US" smtClean="0"/>
              <a:t>9</a:t>
            </a:fld>
            <a:endParaRPr lang="en-US"/>
          </a:p>
        </p:txBody>
      </p:sp>
    </p:spTree>
    <p:extLst>
      <p:ext uri="{BB962C8B-B14F-4D97-AF65-F5344CB8AC3E}">
        <p14:creationId xmlns:p14="http://schemas.microsoft.com/office/powerpoint/2010/main" val="10497446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~1.25 min. Triage by high-risk features. Admit and search for aetiology (TB, neoplasm, autoimmune, purulent) if any are present: fever above 38C, subacute course, moderate or large effusion or tamponade, failure to respond to NSAIDs, myopericarditis, immunosuppression, oral anticoagulation, trauma. Without these, treat as an outpatient with empirical anti-inflammatory therapy and no aetiological search if the response is good. Recurrence happens in 20-30% within 18 months and up to 50% after a first recurrence; omitting colchicine and using high-dose steroids with fast tapering are the main modifiable risks. 10-20% have a non-inflammatory phenotype with low or normal CRP, which is harder to treat. Verify the exact high-risk list against Table 16 before teaching it.</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Basic assessment is for everyone: history including triggers, drugs and family history; ECG and chest X-ray; hs-troponin, CRP/ESR, NT-proBNP, full blood count with eosinophils, renal, thyroid and liver tests; echo with strain. Advanced assessment is usually after admission: coronary anatomy, CMR, arrhythmia monitoring, biopsy in high-risk cases, genetic testing where indicated, CT for pleuropulmonary disease, diagnostic pericardiocentesis when indicated. A normal ECG does not exclude IMPS. Routine viral serology is not recommended, except HIV, HCV and suspected Borrelia, rickettsial or T. cruzi infection.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10DF6-91F2-3035-AD81-98B1EBC2B4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C51B7E-DCF3-606E-4D17-FBA57EC0C7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EB8011-C172-9C9D-6797-A41D03D7AD05}"/>
              </a:ext>
            </a:extLst>
          </p:cNvPr>
          <p:cNvSpPr>
            <a:spLocks noGrp="1"/>
          </p:cNvSpPr>
          <p:nvPr>
            <p:ph type="body" idx="1"/>
          </p:nvPr>
        </p:nvSpPr>
        <p:spPr/>
        <p:txBody>
          <a:bodyPr/>
          <a:lstStyle/>
          <a:p>
            <a:r>
              <a:rPr lang="en-US" dirty="0"/>
              <a:t>-Restriction of physical activity until symptom resolution and clinical remission with normalization of inflammatory markers</a:t>
            </a:r>
          </a:p>
          <a:p>
            <a:r>
              <a:rPr lang="en-US" dirty="0"/>
              <a:t>-according to presentation at least 1 month needed to reach clinical remission (but can be longer)</a:t>
            </a:r>
          </a:p>
          <a:p>
            <a:r>
              <a:rPr lang="en-US" dirty="0"/>
              <a:t>-Clinical remission is defined as full regression of symptoms as well as normalization of laboratory results (CRP and trop) and investigations (ECG, evidence of </a:t>
            </a:r>
            <a:r>
              <a:rPr lang="en-US" dirty="0" err="1"/>
              <a:t>Peff</a:t>
            </a:r>
            <a:r>
              <a:rPr lang="en-US" dirty="0"/>
              <a:t>, CMR evidence of </a:t>
            </a:r>
            <a:r>
              <a:rPr lang="en-US" dirty="0" err="1"/>
              <a:t>activie</a:t>
            </a:r>
            <a:r>
              <a:rPr lang="en-US" dirty="0"/>
              <a:t> inflammation)</a:t>
            </a:r>
          </a:p>
          <a:p>
            <a:r>
              <a:rPr lang="en-US" dirty="0"/>
              <a:t>-additional testing (</a:t>
            </a:r>
            <a:r>
              <a:rPr lang="en-US" dirty="0" err="1"/>
              <a:t>eg.</a:t>
            </a:r>
            <a:r>
              <a:rPr lang="en-US" dirty="0"/>
              <a:t> Exercise testing and </a:t>
            </a:r>
            <a:r>
              <a:rPr lang="en-US" dirty="0" err="1"/>
              <a:t>holter</a:t>
            </a:r>
            <a:r>
              <a:rPr lang="en-US" dirty="0"/>
              <a:t> monitoring) is recommended for patients with myocarditis</a:t>
            </a:r>
          </a:p>
          <a:p>
            <a:pPr marL="171450" indent="-171450">
              <a:buFontTx/>
              <a:buChar char="-"/>
            </a:pPr>
            <a:r>
              <a:rPr lang="en-US" dirty="0"/>
              <a:t>Recommended prolonged rest period, gradual, monitored return to work and physical activity may be helpful</a:t>
            </a:r>
          </a:p>
          <a:p>
            <a:pPr marL="171450" indent="-171450">
              <a:buFontTx/>
              <a:buChar char="-"/>
            </a:pPr>
            <a:endParaRPr lang="en-US" dirty="0"/>
          </a:p>
          <a:p>
            <a:pPr marL="171450" indent="-171450">
              <a:buFontTx/>
              <a:buChar char="-"/>
            </a:pPr>
            <a:r>
              <a:rPr lang="en-US" dirty="0"/>
              <a:t>I will not go into </a:t>
            </a:r>
            <a:r>
              <a:rPr lang="en-US" dirty="0" err="1"/>
              <a:t>aetiology-direted</a:t>
            </a:r>
            <a:r>
              <a:rPr lang="en-US" dirty="0"/>
              <a:t> </a:t>
            </a:r>
            <a:r>
              <a:rPr lang="en-US" dirty="0" err="1"/>
              <a:t>tehrapy</a:t>
            </a:r>
            <a:endParaRPr lang="en-US" dirty="0"/>
          </a:p>
          <a:p>
            <a:pPr lvl="1"/>
            <a:r>
              <a:rPr lang="en-US" dirty="0"/>
              <a:t>Arrhythmias:</a:t>
            </a:r>
          </a:p>
          <a:p>
            <a:pPr lvl="2"/>
            <a:r>
              <a:rPr lang="en-US" dirty="0"/>
              <a:t>Beta-blockers at least 6 months  in AM with high troponin, to control symptoms, and prevent arrhythmias</a:t>
            </a:r>
          </a:p>
          <a:p>
            <a:pPr lvl="2"/>
            <a:endParaRPr lang="en-US" dirty="0"/>
          </a:p>
          <a:p>
            <a:pPr marL="171450" indent="-171450">
              <a:buFontTx/>
              <a:buChar char="-"/>
            </a:pPr>
            <a:endParaRPr lang="en-US" dirty="0"/>
          </a:p>
          <a:p>
            <a:pPr marL="171450" indent="-171450">
              <a:buFontTx/>
              <a:buChar char="-"/>
            </a:pPr>
            <a:endParaRPr lang="en-US" dirty="0"/>
          </a:p>
        </p:txBody>
      </p:sp>
      <p:sp>
        <p:nvSpPr>
          <p:cNvPr id="4" name="Slide Number Placeholder 3">
            <a:extLst>
              <a:ext uri="{FF2B5EF4-FFF2-40B4-BE49-F238E27FC236}">
                <a16:creationId xmlns:a16="http://schemas.microsoft.com/office/drawing/2014/main" id="{B1FE80DE-4131-1B7E-3F3F-12911C9311EA}"/>
              </a:ext>
            </a:extLst>
          </p:cNvPr>
          <p:cNvSpPr>
            <a:spLocks noGrp="1"/>
          </p:cNvSpPr>
          <p:nvPr>
            <p:ph type="sldNum" sz="quarter" idx="5"/>
          </p:nvPr>
        </p:nvSpPr>
        <p:spPr/>
        <p:txBody>
          <a:bodyPr/>
          <a:lstStyle/>
          <a:p>
            <a:fld id="{5D5F839C-7A69-254F-8E9C-8B81C2BA5070}" type="slidenum">
              <a:rPr lang="en-US" smtClean="0"/>
              <a:t>12</a:t>
            </a:fld>
            <a:endParaRPr lang="en-US"/>
          </a:p>
        </p:txBody>
      </p:sp>
    </p:spTree>
    <p:extLst>
      <p:ext uri="{BB962C8B-B14F-4D97-AF65-F5344CB8AC3E}">
        <p14:creationId xmlns:p14="http://schemas.microsoft.com/office/powerpoint/2010/main" val="22620312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 min. Step 1: aspirin or NSAID plus colchicine, Class I Level A. Typical doses: aspirin 750-1000 mg three times daily or ibuprofen 600 mg three times daily, tapered over weeks once CRP and symptoms settle; colchicine 0.5 mg daily if under 70 kg or twice daily if 70 kg or more. Colchicine for at least 3 months after a first episode and at least 6 months for incessant or recurrent disease, and it is the last drug to stop. Step 2: low-to-moderate dose corticosteroid, for example prednisone 0.2-0.5 mg/kg/day, only when NSAIDs are contraindicated or have failed, with a slow taper; high doses with fast tapering promote recurrence. Step 3: anti-IL-1 (anakinra or rilonacept) for colchicine-resistant, steroid-dependent disease with raised CRP; rapid onset allows steroid withdrawal. Secondary sources disagree on the exact class for anti-IL-1 (I versus IIa), so check Recommendation Table 10 before quoting it. Confirm doses against Table 13. Exercise restriction applies until remission.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~1.25 min. Follow-up: all myocarditis patients need a structured review within 6 months of the index admission: clinical assessment, ECG, Holter, echo and CMR, with an exercise test if there is no ongoing inflammation. Uncomplicated cases: 6, 12 and 24 months; complicated cases need long-term follow-up. Prognosis tracks baseline and 6-month LV function, and the ICD decision is usually deferred to 3-6 months. Activity: the guideline moves away from fixed 3 or 6 month abstinence to an individualised return once symptoms have resolved and markers and imaging have normalised, supported by exercise testing and Holter. The ACC documents still use 3-6 months, which is a useful contrast. Pregnancy: preconception counselling in recurrent disease, NSAIDs can be considered until week 20, minimal effective steroid dose in active disease, and colchicine in selected cases. Confirm the exact return-to-play wording in Recommendation Table 26.</a:t>
            </a:r>
          </a:p>
          <a:p>
            <a:endParaRPr lang="en-US" dirty="0"/>
          </a:p>
          <a:p>
            <a:r>
              <a:rPr lang="en-GB" sz="1200" b="0" i="0" kern="1200" dirty="0">
                <a:solidFill>
                  <a:schemeClr val="tx1"/>
                </a:solidFill>
                <a:effectLst/>
                <a:latin typeface="+mn-lt"/>
                <a:ea typeface="+mn-ea"/>
                <a:cs typeface="+mn-cs"/>
              </a:rPr>
              <a:t>All follow-ups should be adapted to the clinical situation and severity</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-Patients with low-risk myocarditis with chest pain presentation can be discharged when cardiac enzymes tend towards normalisation.  Time to recovery in AM varies from few days to months</a:t>
            </a:r>
          </a:p>
          <a:p>
            <a:r>
              <a:rPr lang="en-GB" sz="1200" b="0" i="0" kern="1200" dirty="0" err="1">
                <a:solidFill>
                  <a:schemeClr val="tx1"/>
                </a:solidFill>
                <a:effectLst/>
                <a:latin typeface="+mn-lt"/>
                <a:ea typeface="+mn-ea"/>
                <a:cs typeface="+mn-cs"/>
              </a:rPr>
              <a:t>Relaps</a:t>
            </a:r>
            <a:r>
              <a:rPr lang="en-GB" sz="1200" b="0" i="0" kern="1200" dirty="0">
                <a:solidFill>
                  <a:schemeClr val="tx1"/>
                </a:solidFill>
                <a:effectLst/>
                <a:latin typeface="+mn-lt"/>
                <a:ea typeface="+mn-ea"/>
                <a:cs typeface="+mn-cs"/>
              </a:rPr>
              <a:t> in 10% of cases; 5% 1 year recurrence</a:t>
            </a:r>
          </a:p>
          <a:p>
            <a:r>
              <a:rPr lang="en-GB" sz="1200" b="0" i="0" kern="1200" dirty="0">
                <a:solidFill>
                  <a:schemeClr val="tx1"/>
                </a:solidFill>
                <a:effectLst/>
                <a:latin typeface="+mn-lt"/>
                <a:ea typeface="+mn-ea"/>
                <a:cs typeface="+mn-cs"/>
              </a:rPr>
              <a:t>-Follow-up recommended in all </a:t>
            </a:r>
            <a:r>
              <a:rPr lang="en-GB" sz="1200" b="0" i="0" kern="1200" dirty="0" err="1">
                <a:solidFill>
                  <a:schemeClr val="tx1"/>
                </a:solidFill>
                <a:effectLst/>
                <a:latin typeface="+mn-lt"/>
                <a:ea typeface="+mn-ea"/>
                <a:cs typeface="+mn-cs"/>
              </a:rPr>
              <a:t>patietns</a:t>
            </a:r>
            <a:r>
              <a:rPr lang="en-GB" sz="1200" b="0" i="0" kern="1200" dirty="0">
                <a:solidFill>
                  <a:schemeClr val="tx1"/>
                </a:solidFill>
                <a:effectLst/>
                <a:latin typeface="+mn-lt"/>
                <a:ea typeface="+mn-ea"/>
                <a:cs typeface="+mn-cs"/>
              </a:rPr>
              <a:t> with myocarditis </a:t>
            </a:r>
          </a:p>
          <a:p>
            <a:r>
              <a:rPr lang="en-GB" sz="1200" b="0" i="0" kern="1200" dirty="0">
                <a:solidFill>
                  <a:schemeClr val="tx1"/>
                </a:solidFill>
                <a:effectLst/>
                <a:latin typeface="+mn-lt"/>
                <a:ea typeface="+mn-ea"/>
                <a:cs typeface="+mn-cs"/>
              </a:rPr>
              <a:t>	-Clinical assessment</a:t>
            </a:r>
          </a:p>
          <a:p>
            <a:r>
              <a:rPr lang="en-GB" sz="1200" b="0" i="0" kern="1200" dirty="0">
                <a:solidFill>
                  <a:schemeClr val="tx1"/>
                </a:solidFill>
                <a:effectLst/>
                <a:latin typeface="+mn-lt"/>
                <a:ea typeface="+mn-ea"/>
                <a:cs typeface="+mn-cs"/>
              </a:rPr>
              <a:t>	-ECG</a:t>
            </a:r>
          </a:p>
          <a:p>
            <a:r>
              <a:rPr lang="en-GB" sz="1200" b="0" i="0" kern="1200" dirty="0">
                <a:solidFill>
                  <a:schemeClr val="tx1"/>
                </a:solidFill>
                <a:effectLst/>
                <a:latin typeface="+mn-lt"/>
                <a:ea typeface="+mn-ea"/>
                <a:cs typeface="+mn-cs"/>
              </a:rPr>
              <a:t>	-Holter </a:t>
            </a:r>
          </a:p>
          <a:p>
            <a:r>
              <a:rPr lang="en-GB" sz="1200" b="0" i="0" kern="1200" dirty="0">
                <a:solidFill>
                  <a:schemeClr val="tx1"/>
                </a:solidFill>
                <a:effectLst/>
                <a:latin typeface="+mn-lt"/>
                <a:ea typeface="+mn-ea"/>
                <a:cs typeface="+mn-cs"/>
              </a:rPr>
              <a:t>	-exercise test</a:t>
            </a:r>
          </a:p>
          <a:p>
            <a:r>
              <a:rPr lang="en-GB" sz="1200" b="0" i="0" kern="1200" dirty="0">
                <a:solidFill>
                  <a:schemeClr val="tx1"/>
                </a:solidFill>
                <a:effectLst/>
                <a:latin typeface="+mn-lt"/>
                <a:ea typeface="+mn-ea"/>
                <a:cs typeface="+mn-cs"/>
              </a:rPr>
              <a:t>	-CMR within last 6 months</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-It is accepted to wait 3-6 months after acute episode of myocarditis to </a:t>
            </a:r>
            <a:r>
              <a:rPr lang="en-GB" sz="1200" b="0" i="0" kern="1200" dirty="0" err="1">
                <a:solidFill>
                  <a:schemeClr val="tx1"/>
                </a:solidFill>
                <a:effectLst/>
                <a:latin typeface="+mn-lt"/>
                <a:ea typeface="+mn-ea"/>
                <a:cs typeface="+mn-cs"/>
              </a:rPr>
              <a:t>evalusate</a:t>
            </a:r>
            <a:r>
              <a:rPr lang="en-GB" sz="1200" b="0" i="0" kern="1200" dirty="0">
                <a:solidFill>
                  <a:schemeClr val="tx1"/>
                </a:solidFill>
                <a:effectLst/>
                <a:latin typeface="+mn-lt"/>
                <a:ea typeface="+mn-ea"/>
                <a:cs typeface="+mn-cs"/>
              </a:rPr>
              <a:t> the need for an ICD</a:t>
            </a:r>
          </a:p>
          <a:p>
            <a:r>
              <a:rPr lang="en-GB" sz="1200" b="0" i="0" kern="1200" dirty="0">
                <a:solidFill>
                  <a:schemeClr val="tx1"/>
                </a:solidFill>
                <a:effectLst/>
                <a:latin typeface="+mn-lt"/>
                <a:ea typeface="+mn-ea"/>
                <a:cs typeface="+mn-cs"/>
              </a:rPr>
              <a:t>-In patients high risk of VA; Wearable CD should be </a:t>
            </a:r>
            <a:r>
              <a:rPr lang="en-GB" sz="1200" b="0" i="0" kern="1200" dirty="0" err="1">
                <a:solidFill>
                  <a:schemeClr val="tx1"/>
                </a:solidFill>
                <a:effectLst/>
                <a:latin typeface="+mn-lt"/>
                <a:ea typeface="+mn-ea"/>
                <a:cs typeface="+mn-cs"/>
              </a:rPr>
              <a:t>cosiderred</a:t>
            </a:r>
            <a:r>
              <a:rPr lang="en-GB" sz="1200" b="0" i="0" kern="1200" dirty="0">
                <a:solidFill>
                  <a:schemeClr val="tx1"/>
                </a:solidFill>
                <a:effectLst/>
                <a:latin typeface="+mn-lt"/>
                <a:ea typeface="+mn-ea"/>
                <a:cs typeface="+mn-cs"/>
              </a:rPr>
              <a:t> during </a:t>
            </a:r>
            <a:r>
              <a:rPr lang="en-GB" sz="1200" b="0" i="0" kern="1200" dirty="0" err="1">
                <a:solidFill>
                  <a:schemeClr val="tx1"/>
                </a:solidFill>
                <a:effectLst/>
                <a:latin typeface="+mn-lt"/>
                <a:ea typeface="+mn-ea"/>
                <a:cs typeface="+mn-cs"/>
              </a:rPr>
              <a:t>follo</a:t>
            </a:r>
            <a:r>
              <a:rPr lang="en-GB" sz="1200" b="0" i="0" kern="1200" dirty="0">
                <a:solidFill>
                  <a:schemeClr val="tx1"/>
                </a:solidFill>
                <a:effectLst/>
                <a:latin typeface="+mn-lt"/>
                <a:ea typeface="+mn-ea"/>
                <a:cs typeface="+mn-cs"/>
              </a:rPr>
              <a:t>—up as bridge to recovery </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-Long term follow-up is recommended for patients with complicated myocarditis to ID a potential progression or new complications (I)</a:t>
            </a:r>
          </a:p>
          <a:p>
            <a:r>
              <a:rPr lang="en-GB" sz="1200" b="0" i="0" kern="1200" dirty="0">
                <a:solidFill>
                  <a:schemeClr val="tx1"/>
                </a:solidFill>
                <a:effectLst/>
                <a:latin typeface="+mn-lt"/>
                <a:ea typeface="+mn-ea"/>
                <a:cs typeface="+mn-cs"/>
              </a:rPr>
              <a:t>-long-term follow-up is recommended for patients with incessant or recurrent pericarditis to ID progression or new </a:t>
            </a:r>
            <a:r>
              <a:rPr lang="en-GB" sz="1200" b="0" i="0" kern="1200" dirty="0" err="1">
                <a:solidFill>
                  <a:schemeClr val="tx1"/>
                </a:solidFill>
                <a:effectLst/>
                <a:latin typeface="+mn-lt"/>
                <a:ea typeface="+mn-ea"/>
                <a:cs typeface="+mn-cs"/>
              </a:rPr>
              <a:t>complciations</a:t>
            </a:r>
            <a:r>
              <a:rPr lang="en-GB" sz="1200" b="0" i="0" kern="1200" dirty="0">
                <a:solidFill>
                  <a:schemeClr val="tx1"/>
                </a:solidFill>
                <a:effectLst/>
                <a:latin typeface="+mn-lt"/>
                <a:ea typeface="+mn-ea"/>
                <a:cs typeface="+mn-cs"/>
              </a:rPr>
              <a:t> (I)</a:t>
            </a:r>
            <a:endParaRPr lang="en-US" dirty="0"/>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1D652F-5051-07C0-0854-7E06DDE834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438E41-BB98-76FD-9939-2C82B0D619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C757AF-3140-3501-B7DD-8E7577EDA641}"/>
              </a:ext>
            </a:extLst>
          </p:cNvPr>
          <p:cNvSpPr>
            <a:spLocks noGrp="1"/>
          </p:cNvSpPr>
          <p:nvPr>
            <p:ph type="body" idx="1"/>
          </p:nvPr>
        </p:nvSpPr>
        <p:spPr/>
        <p:txBody>
          <a:bodyPr/>
          <a:lstStyle/>
          <a:p>
            <a:r>
              <a:rPr lang="en-GB" sz="1200" b="0" i="0" kern="1200" dirty="0">
                <a:solidFill>
                  <a:schemeClr val="tx1"/>
                </a:solidFill>
                <a:effectLst/>
                <a:latin typeface="+mn-lt"/>
                <a:ea typeface="+mn-ea"/>
                <a:cs typeface="+mn-cs"/>
              </a:rPr>
              <a:t>All follow-ups should be adapted to the clinical situation and severity</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-Patients with low-risk myocarditis with chest pain presentation can be discharged when cardiac enzymes tend towards normalisation.  Time to recovery in AM varies from few days to months</a:t>
            </a:r>
          </a:p>
          <a:p>
            <a:r>
              <a:rPr lang="en-GB" sz="1200" b="0" i="0" kern="1200" dirty="0" err="1">
                <a:solidFill>
                  <a:schemeClr val="tx1"/>
                </a:solidFill>
                <a:effectLst/>
                <a:latin typeface="+mn-lt"/>
                <a:ea typeface="+mn-ea"/>
                <a:cs typeface="+mn-cs"/>
              </a:rPr>
              <a:t>Relaps</a:t>
            </a:r>
            <a:r>
              <a:rPr lang="en-GB" sz="1200" b="0" i="0" kern="1200" dirty="0">
                <a:solidFill>
                  <a:schemeClr val="tx1"/>
                </a:solidFill>
                <a:effectLst/>
                <a:latin typeface="+mn-lt"/>
                <a:ea typeface="+mn-ea"/>
                <a:cs typeface="+mn-cs"/>
              </a:rPr>
              <a:t> in 10% of cases; 5% 1 year recurrence</a:t>
            </a:r>
          </a:p>
          <a:p>
            <a:r>
              <a:rPr lang="en-GB" sz="1200" b="0" i="0" kern="1200" dirty="0">
                <a:solidFill>
                  <a:schemeClr val="tx1"/>
                </a:solidFill>
                <a:effectLst/>
                <a:latin typeface="+mn-lt"/>
                <a:ea typeface="+mn-ea"/>
                <a:cs typeface="+mn-cs"/>
              </a:rPr>
              <a:t>-Follow-up recommended in all </a:t>
            </a:r>
            <a:r>
              <a:rPr lang="en-GB" sz="1200" b="0" i="0" kern="1200" dirty="0" err="1">
                <a:solidFill>
                  <a:schemeClr val="tx1"/>
                </a:solidFill>
                <a:effectLst/>
                <a:latin typeface="+mn-lt"/>
                <a:ea typeface="+mn-ea"/>
                <a:cs typeface="+mn-cs"/>
              </a:rPr>
              <a:t>patietns</a:t>
            </a:r>
            <a:r>
              <a:rPr lang="en-GB" sz="1200" b="0" i="0" kern="1200" dirty="0">
                <a:solidFill>
                  <a:schemeClr val="tx1"/>
                </a:solidFill>
                <a:effectLst/>
                <a:latin typeface="+mn-lt"/>
                <a:ea typeface="+mn-ea"/>
                <a:cs typeface="+mn-cs"/>
              </a:rPr>
              <a:t> with myocarditis </a:t>
            </a:r>
          </a:p>
          <a:p>
            <a:r>
              <a:rPr lang="en-GB" sz="1200" b="0" i="0" kern="1200" dirty="0">
                <a:solidFill>
                  <a:schemeClr val="tx1"/>
                </a:solidFill>
                <a:effectLst/>
                <a:latin typeface="+mn-lt"/>
                <a:ea typeface="+mn-ea"/>
                <a:cs typeface="+mn-cs"/>
              </a:rPr>
              <a:t>	-Clinical assessment</a:t>
            </a:r>
          </a:p>
          <a:p>
            <a:r>
              <a:rPr lang="en-GB" sz="1200" b="0" i="0" kern="1200" dirty="0">
                <a:solidFill>
                  <a:schemeClr val="tx1"/>
                </a:solidFill>
                <a:effectLst/>
                <a:latin typeface="+mn-lt"/>
                <a:ea typeface="+mn-ea"/>
                <a:cs typeface="+mn-cs"/>
              </a:rPr>
              <a:t>	-ECG</a:t>
            </a:r>
          </a:p>
          <a:p>
            <a:r>
              <a:rPr lang="en-GB" sz="1200" b="0" i="0" kern="1200" dirty="0">
                <a:solidFill>
                  <a:schemeClr val="tx1"/>
                </a:solidFill>
                <a:effectLst/>
                <a:latin typeface="+mn-lt"/>
                <a:ea typeface="+mn-ea"/>
                <a:cs typeface="+mn-cs"/>
              </a:rPr>
              <a:t>	-Holter </a:t>
            </a:r>
          </a:p>
          <a:p>
            <a:r>
              <a:rPr lang="en-GB" sz="1200" b="0" i="0" kern="1200" dirty="0">
                <a:solidFill>
                  <a:schemeClr val="tx1"/>
                </a:solidFill>
                <a:effectLst/>
                <a:latin typeface="+mn-lt"/>
                <a:ea typeface="+mn-ea"/>
                <a:cs typeface="+mn-cs"/>
              </a:rPr>
              <a:t>	-exercise test</a:t>
            </a:r>
          </a:p>
          <a:p>
            <a:r>
              <a:rPr lang="en-GB" sz="1200" b="0" i="0" kern="1200" dirty="0">
                <a:solidFill>
                  <a:schemeClr val="tx1"/>
                </a:solidFill>
                <a:effectLst/>
                <a:latin typeface="+mn-lt"/>
                <a:ea typeface="+mn-ea"/>
                <a:cs typeface="+mn-cs"/>
              </a:rPr>
              <a:t>	-CMR within last 6 months</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-It is accepted to wait 3-6 months after acute episode of myocarditis to </a:t>
            </a:r>
            <a:r>
              <a:rPr lang="en-GB" sz="1200" b="0" i="0" kern="1200" dirty="0" err="1">
                <a:solidFill>
                  <a:schemeClr val="tx1"/>
                </a:solidFill>
                <a:effectLst/>
                <a:latin typeface="+mn-lt"/>
                <a:ea typeface="+mn-ea"/>
                <a:cs typeface="+mn-cs"/>
              </a:rPr>
              <a:t>evalusate</a:t>
            </a:r>
            <a:r>
              <a:rPr lang="en-GB" sz="1200" b="0" i="0" kern="1200" dirty="0">
                <a:solidFill>
                  <a:schemeClr val="tx1"/>
                </a:solidFill>
                <a:effectLst/>
                <a:latin typeface="+mn-lt"/>
                <a:ea typeface="+mn-ea"/>
                <a:cs typeface="+mn-cs"/>
              </a:rPr>
              <a:t> the need for an ICD</a:t>
            </a:r>
          </a:p>
          <a:p>
            <a:r>
              <a:rPr lang="en-GB" sz="1200" b="0" i="0" kern="1200" dirty="0">
                <a:solidFill>
                  <a:schemeClr val="tx1"/>
                </a:solidFill>
                <a:effectLst/>
                <a:latin typeface="+mn-lt"/>
                <a:ea typeface="+mn-ea"/>
                <a:cs typeface="+mn-cs"/>
              </a:rPr>
              <a:t>-In patients high risk of VA; Wearable CD should be </a:t>
            </a:r>
            <a:r>
              <a:rPr lang="en-GB" sz="1200" b="0" i="0" kern="1200" dirty="0" err="1">
                <a:solidFill>
                  <a:schemeClr val="tx1"/>
                </a:solidFill>
                <a:effectLst/>
                <a:latin typeface="+mn-lt"/>
                <a:ea typeface="+mn-ea"/>
                <a:cs typeface="+mn-cs"/>
              </a:rPr>
              <a:t>cosiderred</a:t>
            </a:r>
            <a:r>
              <a:rPr lang="en-GB" sz="1200" b="0" i="0" kern="1200" dirty="0">
                <a:solidFill>
                  <a:schemeClr val="tx1"/>
                </a:solidFill>
                <a:effectLst/>
                <a:latin typeface="+mn-lt"/>
                <a:ea typeface="+mn-ea"/>
                <a:cs typeface="+mn-cs"/>
              </a:rPr>
              <a:t> during </a:t>
            </a:r>
            <a:r>
              <a:rPr lang="en-GB" sz="1200" b="0" i="0" kern="1200" dirty="0" err="1">
                <a:solidFill>
                  <a:schemeClr val="tx1"/>
                </a:solidFill>
                <a:effectLst/>
                <a:latin typeface="+mn-lt"/>
                <a:ea typeface="+mn-ea"/>
                <a:cs typeface="+mn-cs"/>
              </a:rPr>
              <a:t>follo</a:t>
            </a:r>
            <a:r>
              <a:rPr lang="en-GB" sz="1200" b="0" i="0" kern="1200" dirty="0">
                <a:solidFill>
                  <a:schemeClr val="tx1"/>
                </a:solidFill>
                <a:effectLst/>
                <a:latin typeface="+mn-lt"/>
                <a:ea typeface="+mn-ea"/>
                <a:cs typeface="+mn-cs"/>
              </a:rPr>
              <a:t>—up as bridge to recovery </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-Long term follow-up is recommended for patients with complicated myocarditis to ID a potential progression or new complications (I)</a:t>
            </a:r>
          </a:p>
          <a:p>
            <a:r>
              <a:rPr lang="en-GB" sz="1200" b="0" i="0" kern="1200" dirty="0">
                <a:solidFill>
                  <a:schemeClr val="tx1"/>
                </a:solidFill>
                <a:effectLst/>
                <a:latin typeface="+mn-lt"/>
                <a:ea typeface="+mn-ea"/>
                <a:cs typeface="+mn-cs"/>
              </a:rPr>
              <a:t>-long-term follow-up is recommended for patients with incessant or recurrent pericarditis to ID progression or new </a:t>
            </a:r>
            <a:r>
              <a:rPr lang="en-GB" sz="1200" b="0" i="0" kern="1200" dirty="0" err="1">
                <a:solidFill>
                  <a:schemeClr val="tx1"/>
                </a:solidFill>
                <a:effectLst/>
                <a:latin typeface="+mn-lt"/>
                <a:ea typeface="+mn-ea"/>
                <a:cs typeface="+mn-cs"/>
              </a:rPr>
              <a:t>complciations</a:t>
            </a:r>
            <a:r>
              <a:rPr lang="en-GB" sz="1200" b="0" i="0" kern="1200" dirty="0">
                <a:solidFill>
                  <a:schemeClr val="tx1"/>
                </a:solidFill>
                <a:effectLst/>
                <a:latin typeface="+mn-lt"/>
                <a:ea typeface="+mn-ea"/>
                <a:cs typeface="+mn-cs"/>
              </a:rPr>
              <a:t> (I)</a:t>
            </a:r>
            <a:endParaRPr lang="en-US" dirty="0"/>
          </a:p>
        </p:txBody>
      </p:sp>
      <p:sp>
        <p:nvSpPr>
          <p:cNvPr id="4" name="Slide Number Placeholder 3">
            <a:extLst>
              <a:ext uri="{FF2B5EF4-FFF2-40B4-BE49-F238E27FC236}">
                <a16:creationId xmlns:a16="http://schemas.microsoft.com/office/drawing/2014/main" id="{E16B0E7B-0FBF-2800-FC86-54DFAC0CE7AA}"/>
              </a:ext>
            </a:extLst>
          </p:cNvPr>
          <p:cNvSpPr>
            <a:spLocks noGrp="1"/>
          </p:cNvSpPr>
          <p:nvPr>
            <p:ph type="sldNum" sz="quarter" idx="5"/>
          </p:nvPr>
        </p:nvSpPr>
        <p:spPr/>
        <p:txBody>
          <a:bodyPr/>
          <a:lstStyle/>
          <a:p>
            <a:fld id="{5D5F839C-7A69-254F-8E9C-8B81C2BA5070}" type="slidenum">
              <a:rPr lang="en-US" smtClean="0"/>
              <a:t>17</a:t>
            </a:fld>
            <a:endParaRPr lang="en-US"/>
          </a:p>
        </p:txBody>
      </p:sp>
    </p:spTree>
    <p:extLst>
      <p:ext uri="{BB962C8B-B14F-4D97-AF65-F5344CB8AC3E}">
        <p14:creationId xmlns:p14="http://schemas.microsoft.com/office/powerpoint/2010/main" val="680746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B41EA-36A2-2712-142B-CCD8E06097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50EB4A-8275-B8B3-9729-297063BF0A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E8526D-1EF1-4DC3-8CD2-F4DE4F27598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67F526D-68FA-CDF9-60CE-23D9D032BAA2}"/>
              </a:ext>
            </a:extLst>
          </p:cNvPr>
          <p:cNvSpPr>
            <a:spLocks noGrp="1"/>
          </p:cNvSpPr>
          <p:nvPr>
            <p:ph type="sldNum" sz="quarter" idx="5"/>
          </p:nvPr>
        </p:nvSpPr>
        <p:spPr/>
        <p:txBody>
          <a:bodyPr/>
          <a:lstStyle/>
          <a:p>
            <a:fld id="{5D5F839C-7A69-254F-8E9C-8B81C2BA5070}" type="slidenum">
              <a:rPr lang="en-US" smtClean="0"/>
              <a:t>18</a:t>
            </a:fld>
            <a:endParaRPr lang="en-US"/>
          </a:p>
        </p:txBody>
      </p:sp>
    </p:spTree>
    <p:extLst>
      <p:ext uri="{BB962C8B-B14F-4D97-AF65-F5344CB8AC3E}">
        <p14:creationId xmlns:p14="http://schemas.microsoft.com/office/powerpoint/2010/main" val="22735729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CEB1A-413E-3AF1-0FA5-460DE71C1FD5}"/>
            </a:ext>
          </a:extLst>
        </p:cNvPr>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484E09E4-5D1C-99BC-A42C-2EF01E42ADAC}"/>
              </a:ext>
            </a:extLst>
          </p:cNvPr>
          <p:cNvSpPr>
            <a:spLocks noGrp="1" noRot="1" noChangeAspect="1" noTextEdit="1"/>
          </p:cNvSpPr>
          <p:nvPr>
            <p:ph type="sldImg" idx="2"/>
          </p:nvPr>
        </p:nvSpPr>
        <p:spPr>
          <a:xfrm>
            <a:off x="381000" y="685800"/>
            <a:ext cx="6096000" cy="3429000"/>
          </a:xfrm>
          <a:prstGeom prst="rect">
            <a:avLst/>
          </a:prstGeom>
          <a:noFill/>
          <a:ln w="12700">
            <a:miter lim="800000"/>
          </a:ln>
        </p:spPr>
      </p:sp>
      <p:sp>
        <p:nvSpPr>
          <p:cNvPr id="6147" name="Notes Placeholder 2">
            <a:extLst>
              <a:ext uri="{FF2B5EF4-FFF2-40B4-BE49-F238E27FC236}">
                <a16:creationId xmlns:a16="http://schemas.microsoft.com/office/drawing/2014/main" id="{38CD23C6-DAF7-84BF-41B9-F2451720B6D7}"/>
              </a:ext>
            </a:extLst>
          </p:cNvPr>
          <p:cNvSpPr>
            <a:spLocks noGrp="1"/>
          </p:cNvSpPr>
          <p:nvPr>
            <p:ph type="body" idx="3"/>
          </p:nvPr>
        </p:nvSpPr>
        <p:spPr>
          <a:xfrm>
            <a:off x="685800" y="4343400"/>
            <a:ext cx="5486400" cy="4114800"/>
          </a:xfrm>
          <a:prstGeom prst="rect">
            <a:avLst/>
          </a:prstGeom>
          <a:noFill/>
          <a:ln w="9525">
            <a:noFill/>
            <a:miter lim="800000"/>
          </a:ln>
        </p:spPr>
        <p:txBody>
          <a:bodyPr vert="horz" wrap="square" lIns="91440" tIns="45720" rIns="91440" bIns="45720" anchor="t" anchorCtr="0">
            <a:noAutofit/>
          </a:bodyPr>
          <a:lstStyle>
            <a:lvl1pPr marL="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1pPr>
            <a:lvl2pPr marL="4572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2pPr>
            <a:lvl3pPr marL="9144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3pPr>
            <a:lvl4pPr marL="13716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4pPr>
            <a:lvl5pPr marL="1828800" indent="0" algn="l" defTabSz="457200" rtl="0" eaLnBrk="0" fontAlgn="base" hangingPunct="0">
              <a:lnSpc>
                <a:spcPct val="100000"/>
              </a:lnSpc>
              <a:spcBef>
                <a:spcPct val="30000"/>
              </a:spcBef>
              <a:spcAft>
                <a:spcPct val="0"/>
              </a:spcAft>
              <a:buClrTx/>
              <a:buSzTx/>
              <a:buFontTx/>
              <a:buNone/>
              <a:defRPr kumimoji="0" lang="en-US" altLang="en-US" sz="1200" b="0" i="0" u="none" baseline="0">
                <a:solidFill>
                  <a:schemeClr val="tx1"/>
                </a:solidFill>
                <a:effectLst/>
                <a:latin typeface="Calibri" pitchFamily="34" charset="0"/>
                <a:ea typeface="ＭＳ Ｐゴシック" pitchFamily="34" charset="-128"/>
              </a:defRPr>
            </a:lvl5pPr>
          </a:lstStyle>
          <a:p>
            <a:pPr marL="0" lvl="0" indent="0"/>
            <a:r>
              <a:rPr lang="en-US" altLang="en-US" b="1" dirty="0">
                <a:latin typeface="Arial" pitchFamily="34" charset="0"/>
                <a:ea typeface="Arial" pitchFamily="34" charset="0"/>
              </a:rPr>
              <a:t>Figure 9 </a:t>
            </a:r>
            <a:r>
              <a:rPr lang="en-US" altLang="en-US" dirty="0">
                <a:latin typeface="Arial" pitchFamily="34" charset="0"/>
                <a:ea typeface="Arial" pitchFamily="34" charset="0"/>
              </a:rPr>
              <a:t>Diagnostic algorithm for acute chest pain presentation.
</a:t>
            </a:r>
          </a:p>
          <a:p>
            <a:r>
              <a:rPr lang="en-US" dirty="0"/>
              <a:t>Class 1C recommendation for coronary angiography or Coronary CT (depending on </a:t>
            </a:r>
            <a:r>
              <a:rPr lang="en-US" dirty="0" err="1"/>
              <a:t>clinica</a:t>
            </a:r>
            <a:r>
              <a:rPr lang="en-US" dirty="0"/>
              <a:t> likelihood) for patients with IMPs if ACS is suspected to r/o CAD </a:t>
            </a:r>
          </a:p>
        </p:txBody>
      </p:sp>
      <p:sp>
        <p:nvSpPr>
          <p:cNvPr id="6148" name="Slide Number Placeholder 3">
            <a:extLst>
              <a:ext uri="{FF2B5EF4-FFF2-40B4-BE49-F238E27FC236}">
                <a16:creationId xmlns:a16="http://schemas.microsoft.com/office/drawing/2014/main" id="{196E7EFA-79BF-A30E-E15A-9B4D91356843}"/>
              </a:ext>
            </a:extLst>
          </p:cNvPr>
          <p:cNvSpPr>
            <a:spLocks noGrp="1"/>
          </p:cNvSpPr>
          <p:nvPr>
            <p:ph type="sldNum"/>
          </p:nvPr>
        </p:nvSpPr>
        <p:spPr>
          <a:xfrm>
            <a:off x="3884612" y="8685212"/>
            <a:ext cx="2971800" cy="457200"/>
          </a:xfrm>
          <a:prstGeom prst="rect">
            <a:avLst/>
          </a:prstGeom>
          <a:noFill/>
          <a:ln>
            <a:noFill/>
            <a:miter lim="800000"/>
          </a:ln>
        </p:spPr>
        <p:txBody>
          <a:bodyPr anchor="b" anchorCtr="0">
            <a:noAutofit/>
          </a:bodyPr>
          <a:lstStyle>
            <a:lvl1pPr marL="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1pPr>
            <a:lvl2pPr marL="4572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2pPr>
            <a:lvl3pPr marL="9144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3pPr>
            <a:lvl4pPr marL="13716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4pPr>
            <a:lvl5pPr marL="1828800" indent="0" algn="l" defTabSz="914400" rtl="0" eaLnBrk="0" fontAlgn="base" hangingPunct="0">
              <a:lnSpc>
                <a:spcPct val="100000"/>
              </a:lnSpc>
              <a:spcBef>
                <a:spcPct val="0"/>
              </a:spcBef>
              <a:spcAft>
                <a:spcPct val="0"/>
              </a:spcAft>
              <a:buClrTx/>
              <a:buSzTx/>
              <a:buFontTx/>
              <a:buNone/>
              <a:defRPr kumimoji="0" lang="en-US" altLang="en-US" sz="1800" b="0" i="0" u="none" baseline="0">
                <a:solidFill>
                  <a:schemeClr val="tx1"/>
                </a:solidFill>
                <a:effectLst/>
                <a:latin typeface="Arial" pitchFamily="34" charset="0"/>
                <a:ea typeface="ＭＳ Ｐゴシック" pitchFamily="34" charset="-128"/>
              </a:defRPr>
            </a:lvl5pPr>
          </a:lstStyle>
          <a:p>
            <a:pPr marL="0" lvl="0" indent="0" algn="r" eaLnBrk="1" hangingPunct="1"/>
            <a:fld id="{18B16129-87CC-429F-88C6-1215205BE17A}" type="slidenum">
              <a:rPr lang="en-US" altLang="en-US" sz="1200"/>
              <a:t>19</a:t>
            </a:fld>
            <a:endParaRPr lang="en-US" altLang="en-US" sz="1200"/>
          </a:p>
        </p:txBody>
      </p:sp>
    </p:spTree>
    <p:extLst>
      <p:ext uri="{BB962C8B-B14F-4D97-AF65-F5344CB8AC3E}">
        <p14:creationId xmlns:p14="http://schemas.microsoft.com/office/powerpoint/2010/main" val="22460879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7B22C-0F67-50DB-9552-B091622033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E6F4EE-0D34-7CBE-D0B8-4D788F3503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6CEE88-3BFE-947A-F549-774A75630020}"/>
              </a:ext>
            </a:extLst>
          </p:cNvPr>
          <p:cNvSpPr>
            <a:spLocks noGrp="1"/>
          </p:cNvSpPr>
          <p:nvPr>
            <p:ph type="body" idx="1"/>
          </p:nvPr>
        </p:nvSpPr>
        <p:spPr/>
        <p:txBody>
          <a:bodyPr/>
          <a:lstStyle/>
          <a:p>
            <a:pPr marL="171450" indent="-171450">
              <a:buFont typeface="Arial" panose="020B0604020202020204" pitchFamily="34" charset="0"/>
              <a:buChar char="•"/>
            </a:pPr>
            <a:endParaRPr lang="en-GB" sz="1200" b="0" i="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dirty="0">
                <a:solidFill>
                  <a:schemeClr val="tx1"/>
                </a:solidFill>
                <a:effectLst/>
                <a:latin typeface="+mn-lt"/>
                <a:ea typeface="+mn-ea"/>
                <a:cs typeface="+mn-cs"/>
              </a:rPr>
              <a:t>The diagnostic work-up in patients with suspected IMPS should be tailored based on the severity of clinical presentation, response to medical therapy, and individual risk (</a:t>
            </a:r>
            <a:r>
              <a:rPr lang="en-GB" sz="1200" b="0" i="1" u="none" strike="noStrike" kern="1200" dirty="0">
                <a:solidFill>
                  <a:schemeClr val="tx1"/>
                </a:solidFill>
                <a:effectLst/>
                <a:latin typeface="+mn-lt"/>
                <a:ea typeface="+mn-ea"/>
                <a:cs typeface="+mn-cs"/>
              </a:rPr>
              <a:t>Table 7</a:t>
            </a:r>
            <a:r>
              <a:rPr lang="en-GB" sz="1200" b="0" i="0" kern="1200" dirty="0">
                <a:solidFill>
                  <a:schemeClr val="tx1"/>
                </a:solidFill>
                <a:effectLst/>
                <a:latin typeface="+mn-lt"/>
                <a:ea typeface="+mn-ea"/>
                <a:cs typeface="+mn-cs"/>
              </a:rPr>
              <a:t>). It includes medical history, clinical/physical exam, biomarkers (myocardial injury, systemic inflammation, and HF), ECG, and multimodality imaging. Endomyocardial biopsy has its place in dedicated clinical scenarios. </a:t>
            </a:r>
          </a:p>
          <a:p>
            <a:pPr marL="171450" indent="-171450">
              <a:buFont typeface="Arial" panose="020B0604020202020204" pitchFamily="34" charset="0"/>
              <a:buChar char="•"/>
            </a:pPr>
            <a:endParaRPr lang="en-GB"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en-GB" sz="1200" b="0" i="0" kern="1200" dirty="0">
                <a:solidFill>
                  <a:schemeClr val="tx1"/>
                </a:solidFill>
                <a:effectLst/>
                <a:latin typeface="+mn-lt"/>
                <a:ea typeface="+mn-ea"/>
                <a:cs typeface="+mn-cs"/>
              </a:rPr>
              <a:t>In the past, several consensus statements were provided, usually defining a proven myocarditis based on endomyocardial biopsy (EMB). Endomyocardial biopsy is able to detect the histological type, can identify some specific aetiologies, and can help to differentiate from non-inflammatory cardiomyopathies (CMPs).</a:t>
            </a:r>
            <a:r>
              <a:rPr lang="en-GB" sz="1200" b="0" i="0" u="none" strike="noStrike" kern="1200" baseline="30000" dirty="0">
                <a:solidFill>
                  <a:schemeClr val="tx1"/>
                </a:solidFill>
                <a:effectLst/>
                <a:latin typeface="+mn-lt"/>
                <a:ea typeface="+mn-ea"/>
                <a:cs typeface="+mn-cs"/>
              </a:rPr>
              <a:t>10</a:t>
            </a:r>
            <a:r>
              <a:rPr lang="en-GB" sz="1200" b="0" i="0" kern="1200" dirty="0">
                <a:solidFill>
                  <a:schemeClr val="tx1"/>
                </a:solidFill>
                <a:effectLst/>
                <a:latin typeface="+mn-lt"/>
                <a:ea typeface="+mn-ea"/>
                <a:cs typeface="+mn-cs"/>
              </a:rPr>
              <a:t> But nowadays multimodality imaging has become a cornerstone for the diagnosis of myocardial and pericardial inflammation and cardiovascular magnetic resonance (CMR) plays a crucial role</a:t>
            </a:r>
          </a:p>
          <a:p>
            <a:pPr marL="171450" indent="-171450">
              <a:buFont typeface="Arial" panose="020B0604020202020204" pitchFamily="34" charset="0"/>
              <a:buChar char="•"/>
            </a:pPr>
            <a:endParaRPr lang="en-GB" sz="1200" b="0" i="0" kern="1200" dirty="0">
              <a:solidFill>
                <a:schemeClr val="tx1"/>
              </a:solidFill>
              <a:effectLst/>
              <a:latin typeface="+mn-lt"/>
              <a:ea typeface="+mn-ea"/>
              <a:cs typeface="+mn-cs"/>
            </a:endParaRP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-1B: CMR recommended for patients with clinical suspicion of myocarditis and or pericarditis for non-invasive diagnosis of inflammatory reaction</a:t>
            </a: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4E3BEABD-EB74-5C7C-C08A-A7834029CAF3}"/>
              </a:ext>
            </a:extLst>
          </p:cNvPr>
          <p:cNvSpPr>
            <a:spLocks noGrp="1"/>
          </p:cNvSpPr>
          <p:nvPr>
            <p:ph type="sldNum" sz="quarter" idx="5"/>
          </p:nvPr>
        </p:nvSpPr>
        <p:spPr/>
        <p:txBody>
          <a:bodyPr/>
          <a:lstStyle/>
          <a:p>
            <a:fld id="{5D5F839C-7A69-254F-8E9C-8B81C2BA5070}" type="slidenum">
              <a:rPr lang="en-US" smtClean="0"/>
              <a:t>20</a:t>
            </a:fld>
            <a:endParaRPr lang="en-US"/>
          </a:p>
        </p:txBody>
      </p:sp>
    </p:spTree>
    <p:extLst>
      <p:ext uri="{BB962C8B-B14F-4D97-AF65-F5344CB8AC3E}">
        <p14:creationId xmlns:p14="http://schemas.microsoft.com/office/powerpoint/2010/main" val="24854692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5C881-EDCF-1FC3-FD58-60D23694AF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0C1BDB-8FA0-AA82-21D3-5D7534E8EC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FAA456-1870-2A04-1D6E-44AD1496F1A8}"/>
              </a:ext>
            </a:extLst>
          </p:cNvPr>
          <p:cNvSpPr>
            <a:spLocks noGrp="1"/>
          </p:cNvSpPr>
          <p:nvPr>
            <p:ph type="body" idx="1"/>
          </p:nvPr>
        </p:nvSpPr>
        <p:spPr/>
        <p:txBody>
          <a:bodyPr/>
          <a:lstStyle/>
          <a:p>
            <a:pPr marL="628650" lvl="1" indent="-171450">
              <a:buFont typeface="Arial" panose="020B0604020202020204" pitchFamily="34" charset="0"/>
              <a:buChar char="•"/>
            </a:pPr>
            <a:endParaRPr lang="en-US" dirty="0"/>
          </a:p>
          <a:p>
            <a:pPr marL="628650" lvl="1" indent="-171450">
              <a:buFont typeface="Arial" panose="020B0604020202020204" pitchFamily="34" charset="0"/>
              <a:buChar char="•"/>
            </a:pPr>
            <a:endParaRPr lang="en-US" dirty="0"/>
          </a:p>
          <a:p>
            <a:pPr marL="628650" lvl="1" indent="-171450">
              <a:buFont typeface="Arial" panose="020B0604020202020204" pitchFamily="34" charset="0"/>
              <a:buChar char="•"/>
            </a:pPr>
            <a:r>
              <a:rPr lang="en-US" dirty="0"/>
              <a:t>Diagnostic criteria by CMR updated Lake Louise Criteria </a:t>
            </a:r>
          </a:p>
          <a:p>
            <a:pPr marL="628650" lvl="1" indent="-171450">
              <a:buFont typeface="Arial" panose="020B0604020202020204" pitchFamily="34" charset="0"/>
              <a:buChar char="•"/>
            </a:pPr>
            <a:r>
              <a:rPr lang="en-GB" sz="1200" b="0" i="0" kern="1200" dirty="0">
                <a:solidFill>
                  <a:schemeClr val="tx1"/>
                </a:solidFill>
                <a:effectLst/>
                <a:latin typeface="+mn-lt"/>
                <a:ea typeface="+mn-ea"/>
                <a:cs typeface="+mn-cs"/>
              </a:rPr>
              <a:t>Myocarditis: Myocardial oedema and changes due to inflammation lead to increased tissue water content that can be detected as increased signal intensities on T2-weighted imaging and/or T2 mapping; increased tissue free-water content will also lead to an increased signal in T1 mapping and extracellular volume (ECV) quantification. Myocyte necrosis and fibrosis can result in non-ischaemic (e.g. mid-wall, subepicardial, patchy) patterns of LGE, which do not typically follow a coronary artery distribution.</a:t>
            </a:r>
          </a:p>
          <a:p>
            <a:pPr marL="628650" lvl="1" indent="-171450">
              <a:buFont typeface="Arial" panose="020B0604020202020204" pitchFamily="34" charset="0"/>
              <a:buChar char="•"/>
            </a:pPr>
            <a:endParaRPr lang="en-GB" sz="1200" b="0" i="0" kern="1200" dirty="0">
              <a:solidFill>
                <a:schemeClr val="tx1"/>
              </a:solidFill>
              <a:effectLst/>
              <a:latin typeface="+mn-lt"/>
              <a:ea typeface="+mn-ea"/>
              <a:cs typeface="+mn-cs"/>
            </a:endParaRPr>
          </a:p>
          <a:p>
            <a:pPr marL="628650" lvl="1" indent="-171450">
              <a:buFont typeface="Arial" panose="020B0604020202020204" pitchFamily="34" charset="0"/>
              <a:buChar char="•"/>
            </a:pPr>
            <a:r>
              <a:rPr lang="en-GB" sz="1200" b="0" i="0" kern="1200" dirty="0">
                <a:solidFill>
                  <a:schemeClr val="tx1"/>
                </a:solidFill>
                <a:effectLst/>
                <a:latin typeface="+mn-lt"/>
                <a:ea typeface="+mn-ea"/>
                <a:cs typeface="+mn-cs"/>
              </a:rPr>
              <a:t>----</a:t>
            </a:r>
          </a:p>
          <a:p>
            <a:pPr marL="628650" lvl="1" indent="-171450">
              <a:buFont typeface="Arial" panose="020B0604020202020204" pitchFamily="34" charset="0"/>
              <a:buChar char="•"/>
            </a:pPr>
            <a:r>
              <a:rPr lang="en-GB" sz="1200" b="0" i="0" kern="1200" dirty="0">
                <a:solidFill>
                  <a:schemeClr val="tx1"/>
                </a:solidFill>
                <a:effectLst/>
                <a:latin typeface="+mn-lt"/>
                <a:ea typeface="+mn-ea"/>
                <a:cs typeface="+mn-cs"/>
              </a:rPr>
              <a:t>In the case of pericarditis, CMR detects thickening, oedema, and LGE of the pericardium</a:t>
            </a:r>
          </a:p>
          <a:p>
            <a:pPr marL="628650" lvl="1" indent="-171450">
              <a:buFont typeface="Arial" panose="020B0604020202020204" pitchFamily="34" charset="0"/>
              <a:buChar char="•"/>
            </a:pPr>
            <a:r>
              <a:rPr lang="en-GB" sz="1200" b="0" i="0" kern="1200" dirty="0">
                <a:solidFill>
                  <a:schemeClr val="tx1"/>
                </a:solidFill>
                <a:effectLst/>
                <a:latin typeface="+mn-lt"/>
                <a:ea typeface="+mn-ea"/>
                <a:cs typeface="+mn-cs"/>
              </a:rPr>
              <a:t> Cardiovascular magnetic resonance is helpful for an objective assessment of the degree of inflammatory involvement of the pericardium, either for first diagnoses or follow-up </a:t>
            </a:r>
            <a:endParaRPr lang="en-US" dirty="0"/>
          </a:p>
        </p:txBody>
      </p:sp>
      <p:sp>
        <p:nvSpPr>
          <p:cNvPr id="4" name="Slide Number Placeholder 3">
            <a:extLst>
              <a:ext uri="{FF2B5EF4-FFF2-40B4-BE49-F238E27FC236}">
                <a16:creationId xmlns:a16="http://schemas.microsoft.com/office/drawing/2014/main" id="{4C45922D-2D12-A5C5-6165-682B206981E4}"/>
              </a:ext>
            </a:extLst>
          </p:cNvPr>
          <p:cNvSpPr>
            <a:spLocks noGrp="1"/>
          </p:cNvSpPr>
          <p:nvPr>
            <p:ph type="sldNum" sz="quarter" idx="5"/>
          </p:nvPr>
        </p:nvSpPr>
        <p:spPr/>
        <p:txBody>
          <a:bodyPr/>
          <a:lstStyle/>
          <a:p>
            <a:fld id="{5D5F839C-7A69-254F-8E9C-8B81C2BA5070}" type="slidenum">
              <a:rPr lang="en-US" smtClean="0"/>
              <a:t>21</a:t>
            </a:fld>
            <a:endParaRPr lang="en-US"/>
          </a:p>
        </p:txBody>
      </p:sp>
    </p:spTree>
    <p:extLst>
      <p:ext uri="{BB962C8B-B14F-4D97-AF65-F5344CB8AC3E}">
        <p14:creationId xmlns:p14="http://schemas.microsoft.com/office/powerpoint/2010/main" val="8143118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9BEA02-06D9-1B23-C4D5-8DE5EF4C63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E69472-858C-8387-2686-C8F6806108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23604D-3B35-66CF-92C9-64EFFCD263C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06D40A5-1965-CC0C-21F8-31F7647279E5}"/>
              </a:ext>
            </a:extLst>
          </p:cNvPr>
          <p:cNvSpPr>
            <a:spLocks noGrp="1"/>
          </p:cNvSpPr>
          <p:nvPr>
            <p:ph type="sldNum" sz="quarter" idx="5"/>
          </p:nvPr>
        </p:nvSpPr>
        <p:spPr/>
        <p:txBody>
          <a:bodyPr/>
          <a:lstStyle/>
          <a:p>
            <a:fld id="{5D5F839C-7A69-254F-8E9C-8B81C2BA5070}" type="slidenum">
              <a:rPr lang="en-US" smtClean="0"/>
              <a:t>22</a:t>
            </a:fld>
            <a:endParaRPr lang="en-US"/>
          </a:p>
        </p:txBody>
      </p:sp>
    </p:spTree>
    <p:extLst>
      <p:ext uri="{BB962C8B-B14F-4D97-AF65-F5344CB8AC3E}">
        <p14:creationId xmlns:p14="http://schemas.microsoft.com/office/powerpoint/2010/main" val="12067525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-Restriction of physical activity until symptom resolution and clinical remission with normalization of inflammatory markers</a:t>
            </a:r>
          </a:p>
          <a:p>
            <a:r>
              <a:rPr lang="en-US" dirty="0"/>
              <a:t>-according to presentation at least 1 month needed to reach clinical remission (but can be longer)</a:t>
            </a:r>
          </a:p>
          <a:p>
            <a:r>
              <a:rPr lang="en-US" dirty="0"/>
              <a:t>-Clinical remission is defined as full regression of symptoms as well as normalization of laboratory results (CRP and trop) and investigations (ECG, evidence of </a:t>
            </a:r>
            <a:r>
              <a:rPr lang="en-US" dirty="0" err="1"/>
              <a:t>Peff</a:t>
            </a:r>
            <a:r>
              <a:rPr lang="en-US" dirty="0"/>
              <a:t>, CMR evidence of </a:t>
            </a:r>
            <a:r>
              <a:rPr lang="en-US" dirty="0" err="1"/>
              <a:t>activie</a:t>
            </a:r>
            <a:r>
              <a:rPr lang="en-US" dirty="0"/>
              <a:t> inflammation)</a:t>
            </a:r>
          </a:p>
          <a:p>
            <a:r>
              <a:rPr lang="en-US" dirty="0"/>
              <a:t>-additional testing (</a:t>
            </a:r>
            <a:r>
              <a:rPr lang="en-US" dirty="0" err="1"/>
              <a:t>eg.</a:t>
            </a:r>
            <a:r>
              <a:rPr lang="en-US" dirty="0"/>
              <a:t> Exercise testing and </a:t>
            </a:r>
            <a:r>
              <a:rPr lang="en-US" dirty="0" err="1"/>
              <a:t>holter</a:t>
            </a:r>
            <a:r>
              <a:rPr lang="en-US" dirty="0"/>
              <a:t> monitoring) is recommended for patients with myocarditis</a:t>
            </a:r>
          </a:p>
          <a:p>
            <a:pPr marL="171450" indent="-171450">
              <a:buFontTx/>
              <a:buChar char="-"/>
            </a:pPr>
            <a:r>
              <a:rPr lang="en-US" dirty="0"/>
              <a:t>Recommended prolonged rest period, gradual, monitored return to work and physical activity may be helpful</a:t>
            </a:r>
          </a:p>
          <a:p>
            <a:pPr marL="171450" indent="-171450">
              <a:buFontTx/>
              <a:buChar char="-"/>
            </a:pPr>
            <a:endParaRPr lang="en-US" dirty="0"/>
          </a:p>
          <a:p>
            <a:pPr marL="171450" indent="-171450">
              <a:buFontTx/>
              <a:buChar char="-"/>
            </a:pPr>
            <a:r>
              <a:rPr lang="en-US" dirty="0"/>
              <a:t>I will not go into </a:t>
            </a:r>
            <a:r>
              <a:rPr lang="en-US" dirty="0" err="1"/>
              <a:t>aetiology-direted</a:t>
            </a:r>
            <a:r>
              <a:rPr lang="en-US" dirty="0"/>
              <a:t> </a:t>
            </a:r>
            <a:r>
              <a:rPr lang="en-US" dirty="0" err="1"/>
              <a:t>tehrapy</a:t>
            </a:r>
            <a:endParaRPr lang="en-US" dirty="0"/>
          </a:p>
          <a:p>
            <a:pPr lvl="1"/>
            <a:r>
              <a:rPr lang="en-US" dirty="0"/>
              <a:t>Arrhythmias:</a:t>
            </a:r>
          </a:p>
          <a:p>
            <a:pPr lvl="2"/>
            <a:r>
              <a:rPr lang="en-US" dirty="0"/>
              <a:t>Beta-blockers at least 6 months  in AM with high troponin, to control symptoms, and prevent arrhythmias</a:t>
            </a:r>
          </a:p>
          <a:p>
            <a:pPr lvl="2"/>
            <a:endParaRPr lang="en-US" dirty="0"/>
          </a:p>
          <a:p>
            <a:pPr marL="171450" indent="-171450">
              <a:buFontTx/>
              <a:buChar char="-"/>
            </a:pPr>
            <a:endParaRPr lang="en-US" dirty="0"/>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5D5F839C-7A69-254F-8E9C-8B81C2BA5070}" type="slidenum">
              <a:rPr lang="en-US" smtClean="0"/>
              <a:t>23</a:t>
            </a:fld>
            <a:endParaRPr lang="en-US"/>
          </a:p>
        </p:txBody>
      </p:sp>
    </p:spTree>
    <p:extLst>
      <p:ext uri="{BB962C8B-B14F-4D97-AF65-F5344CB8AC3E}">
        <p14:creationId xmlns:p14="http://schemas.microsoft.com/office/powerpoint/2010/main" val="37219872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A4A175-7AAE-FCBA-F037-C3D0B0B5B7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A82658-B1C8-8729-43E3-F42D143891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E7122A-5FD5-F768-D30A-2590E1969F60}"/>
              </a:ext>
            </a:extLst>
          </p:cNvPr>
          <p:cNvSpPr>
            <a:spLocks noGrp="1"/>
          </p:cNvSpPr>
          <p:nvPr>
            <p:ph type="body" idx="1"/>
          </p:nvPr>
        </p:nvSpPr>
        <p:spPr/>
        <p:txBody>
          <a:bodyPr/>
          <a:lstStyle/>
          <a:p>
            <a:pPr marL="171450" indent="-171450">
              <a:buFontTx/>
              <a:buChar char="-"/>
            </a:pPr>
            <a:r>
              <a:rPr lang="en-US" dirty="0"/>
              <a:t>Goals of management- symptomatic, clinical remission and prevention of complications and recurrences </a:t>
            </a:r>
          </a:p>
          <a:p>
            <a:pPr marL="171450" indent="-171450">
              <a:buFontTx/>
              <a:buChar char="-"/>
            </a:pPr>
            <a:r>
              <a:rPr lang="en-US" dirty="0"/>
              <a:t>Colchicine first line therapy in patients with pericarditis as adjunct/NSAID or </a:t>
            </a:r>
            <a:r>
              <a:rPr lang="en-US" dirty="0" err="1"/>
              <a:t>corticosetior</a:t>
            </a:r>
            <a:r>
              <a:rPr lang="en-US" dirty="0"/>
              <a:t> </a:t>
            </a:r>
            <a:r>
              <a:rPr lang="en-US" dirty="0" err="1"/>
              <a:t>therpay</a:t>
            </a:r>
            <a:r>
              <a:rPr lang="en-US" dirty="0"/>
              <a:t> to reduce recurrences (I)</a:t>
            </a:r>
          </a:p>
          <a:p>
            <a:pPr marL="171450" indent="-171450">
              <a:buFontTx/>
              <a:buChar char="-"/>
            </a:pPr>
            <a:r>
              <a:rPr lang="en-US" dirty="0"/>
              <a:t>Anti-IL1 (</a:t>
            </a:r>
            <a:r>
              <a:rPr lang="en-US" dirty="0" err="1"/>
              <a:t>anakira</a:t>
            </a:r>
            <a:r>
              <a:rPr lang="en-US" dirty="0"/>
              <a:t>/</a:t>
            </a:r>
            <a:r>
              <a:rPr lang="en-US" dirty="0" err="1"/>
              <a:t>riloacept</a:t>
            </a:r>
            <a:r>
              <a:rPr lang="en-US" dirty="0"/>
              <a:t>) for </a:t>
            </a:r>
            <a:r>
              <a:rPr lang="en-US" dirty="0" err="1"/>
              <a:t>patietns</a:t>
            </a:r>
            <a:r>
              <a:rPr lang="en-US" dirty="0"/>
              <a:t> with recurrent pericarditis </a:t>
            </a:r>
            <a:r>
              <a:rPr lang="en-US" dirty="0" err="1"/>
              <a:t>aftetr</a:t>
            </a:r>
            <a:r>
              <a:rPr lang="en-US" dirty="0"/>
              <a:t> failure of first line therapies and </a:t>
            </a:r>
            <a:r>
              <a:rPr lang="en-US" dirty="0" err="1"/>
              <a:t>corticoseteriods</a:t>
            </a:r>
            <a:r>
              <a:rPr lang="en-US" dirty="0"/>
              <a:t> and </a:t>
            </a:r>
            <a:r>
              <a:rPr lang="en-US" dirty="0" err="1"/>
              <a:t>elvel</a:t>
            </a:r>
            <a:r>
              <a:rPr lang="en-US" dirty="0"/>
              <a:t> of CRP levels to reduce recurrences and allow corticosteroid withdrawal (I)</a:t>
            </a:r>
          </a:p>
          <a:p>
            <a:pPr marL="171450" indent="-171450">
              <a:buFontTx/>
              <a:buChar char="-"/>
            </a:pPr>
            <a:r>
              <a:rPr lang="en-US" dirty="0"/>
              <a:t>High dose aspirin or NSAID with PPI is first line in patients with pericarditis to control symptoms and reduce recurrences (I)</a:t>
            </a:r>
          </a:p>
        </p:txBody>
      </p:sp>
      <p:sp>
        <p:nvSpPr>
          <p:cNvPr id="4" name="Slide Number Placeholder 3">
            <a:extLst>
              <a:ext uri="{FF2B5EF4-FFF2-40B4-BE49-F238E27FC236}">
                <a16:creationId xmlns:a16="http://schemas.microsoft.com/office/drawing/2014/main" id="{178AB198-D25D-846F-8416-EBCCB5287F2F}"/>
              </a:ext>
            </a:extLst>
          </p:cNvPr>
          <p:cNvSpPr>
            <a:spLocks noGrp="1"/>
          </p:cNvSpPr>
          <p:nvPr>
            <p:ph type="sldNum" sz="quarter" idx="5"/>
          </p:nvPr>
        </p:nvSpPr>
        <p:spPr/>
        <p:txBody>
          <a:bodyPr/>
          <a:lstStyle/>
          <a:p>
            <a:fld id="{5D5F839C-7A69-254F-8E9C-8B81C2BA5070}" type="slidenum">
              <a:rPr lang="en-US" smtClean="0"/>
              <a:t>24</a:t>
            </a:fld>
            <a:endParaRPr lang="en-US"/>
          </a:p>
        </p:txBody>
      </p:sp>
    </p:spTree>
    <p:extLst>
      <p:ext uri="{BB962C8B-B14F-4D97-AF65-F5344CB8AC3E}">
        <p14:creationId xmlns:p14="http://schemas.microsoft.com/office/powerpoint/2010/main" val="27988247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All follow-ups should be adapted to the clinical situation and severity</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-Patients with low-risk myocarditis with chest pain presentation can be discharged when cardiac enzymes tend towards normalisation.  Time to recovery in AM varies from few days to months</a:t>
            </a:r>
          </a:p>
          <a:p>
            <a:r>
              <a:rPr lang="en-GB" sz="1200" b="0" i="0" kern="1200" dirty="0" err="1">
                <a:solidFill>
                  <a:schemeClr val="tx1"/>
                </a:solidFill>
                <a:effectLst/>
                <a:latin typeface="+mn-lt"/>
                <a:ea typeface="+mn-ea"/>
                <a:cs typeface="+mn-cs"/>
              </a:rPr>
              <a:t>Relaps</a:t>
            </a:r>
            <a:r>
              <a:rPr lang="en-GB" sz="1200" b="0" i="0" kern="1200" dirty="0">
                <a:solidFill>
                  <a:schemeClr val="tx1"/>
                </a:solidFill>
                <a:effectLst/>
                <a:latin typeface="+mn-lt"/>
                <a:ea typeface="+mn-ea"/>
                <a:cs typeface="+mn-cs"/>
              </a:rPr>
              <a:t> in 10% of cases; 5% 1 year recurrence</a:t>
            </a:r>
          </a:p>
          <a:p>
            <a:r>
              <a:rPr lang="en-GB" sz="1200" b="0" i="0" kern="1200" dirty="0">
                <a:solidFill>
                  <a:schemeClr val="tx1"/>
                </a:solidFill>
                <a:effectLst/>
                <a:latin typeface="+mn-lt"/>
                <a:ea typeface="+mn-ea"/>
                <a:cs typeface="+mn-cs"/>
              </a:rPr>
              <a:t>-Follow-up recommended in all </a:t>
            </a:r>
            <a:r>
              <a:rPr lang="en-GB" sz="1200" b="0" i="0" kern="1200" dirty="0" err="1">
                <a:solidFill>
                  <a:schemeClr val="tx1"/>
                </a:solidFill>
                <a:effectLst/>
                <a:latin typeface="+mn-lt"/>
                <a:ea typeface="+mn-ea"/>
                <a:cs typeface="+mn-cs"/>
              </a:rPr>
              <a:t>patietns</a:t>
            </a:r>
            <a:r>
              <a:rPr lang="en-GB" sz="1200" b="0" i="0" kern="1200" dirty="0">
                <a:solidFill>
                  <a:schemeClr val="tx1"/>
                </a:solidFill>
                <a:effectLst/>
                <a:latin typeface="+mn-lt"/>
                <a:ea typeface="+mn-ea"/>
                <a:cs typeface="+mn-cs"/>
              </a:rPr>
              <a:t> with myocarditis </a:t>
            </a:r>
          </a:p>
          <a:p>
            <a:r>
              <a:rPr lang="en-GB" sz="1200" b="0" i="0" kern="1200" dirty="0">
                <a:solidFill>
                  <a:schemeClr val="tx1"/>
                </a:solidFill>
                <a:effectLst/>
                <a:latin typeface="+mn-lt"/>
                <a:ea typeface="+mn-ea"/>
                <a:cs typeface="+mn-cs"/>
              </a:rPr>
              <a:t>	-Clinical assessment</a:t>
            </a:r>
          </a:p>
          <a:p>
            <a:r>
              <a:rPr lang="en-GB" sz="1200" b="0" i="0" kern="1200" dirty="0">
                <a:solidFill>
                  <a:schemeClr val="tx1"/>
                </a:solidFill>
                <a:effectLst/>
                <a:latin typeface="+mn-lt"/>
                <a:ea typeface="+mn-ea"/>
                <a:cs typeface="+mn-cs"/>
              </a:rPr>
              <a:t>	-ECG</a:t>
            </a:r>
          </a:p>
          <a:p>
            <a:r>
              <a:rPr lang="en-GB" sz="1200" b="0" i="0" kern="1200" dirty="0">
                <a:solidFill>
                  <a:schemeClr val="tx1"/>
                </a:solidFill>
                <a:effectLst/>
                <a:latin typeface="+mn-lt"/>
                <a:ea typeface="+mn-ea"/>
                <a:cs typeface="+mn-cs"/>
              </a:rPr>
              <a:t>	-Holter </a:t>
            </a:r>
          </a:p>
          <a:p>
            <a:r>
              <a:rPr lang="en-GB" sz="1200" b="0" i="0" kern="1200" dirty="0">
                <a:solidFill>
                  <a:schemeClr val="tx1"/>
                </a:solidFill>
                <a:effectLst/>
                <a:latin typeface="+mn-lt"/>
                <a:ea typeface="+mn-ea"/>
                <a:cs typeface="+mn-cs"/>
              </a:rPr>
              <a:t>	-exercise test</a:t>
            </a:r>
          </a:p>
          <a:p>
            <a:r>
              <a:rPr lang="en-GB" sz="1200" b="0" i="0" kern="1200" dirty="0">
                <a:solidFill>
                  <a:schemeClr val="tx1"/>
                </a:solidFill>
                <a:effectLst/>
                <a:latin typeface="+mn-lt"/>
                <a:ea typeface="+mn-ea"/>
                <a:cs typeface="+mn-cs"/>
              </a:rPr>
              <a:t>	-CMR within last 6 months</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-It is accepted to wait 3-6 months after acute episode of myocarditis to </a:t>
            </a:r>
            <a:r>
              <a:rPr lang="en-GB" sz="1200" b="0" i="0" kern="1200" dirty="0" err="1">
                <a:solidFill>
                  <a:schemeClr val="tx1"/>
                </a:solidFill>
                <a:effectLst/>
                <a:latin typeface="+mn-lt"/>
                <a:ea typeface="+mn-ea"/>
                <a:cs typeface="+mn-cs"/>
              </a:rPr>
              <a:t>evalusate</a:t>
            </a:r>
            <a:r>
              <a:rPr lang="en-GB" sz="1200" b="0" i="0" kern="1200" dirty="0">
                <a:solidFill>
                  <a:schemeClr val="tx1"/>
                </a:solidFill>
                <a:effectLst/>
                <a:latin typeface="+mn-lt"/>
                <a:ea typeface="+mn-ea"/>
                <a:cs typeface="+mn-cs"/>
              </a:rPr>
              <a:t> the need for an ICD</a:t>
            </a:r>
          </a:p>
          <a:p>
            <a:r>
              <a:rPr lang="en-GB" sz="1200" b="0" i="0" kern="1200" dirty="0">
                <a:solidFill>
                  <a:schemeClr val="tx1"/>
                </a:solidFill>
                <a:effectLst/>
                <a:latin typeface="+mn-lt"/>
                <a:ea typeface="+mn-ea"/>
                <a:cs typeface="+mn-cs"/>
              </a:rPr>
              <a:t>-In patients high risk of VA; Wearable CD should be </a:t>
            </a:r>
            <a:r>
              <a:rPr lang="en-GB" sz="1200" b="0" i="0" kern="1200" dirty="0" err="1">
                <a:solidFill>
                  <a:schemeClr val="tx1"/>
                </a:solidFill>
                <a:effectLst/>
                <a:latin typeface="+mn-lt"/>
                <a:ea typeface="+mn-ea"/>
                <a:cs typeface="+mn-cs"/>
              </a:rPr>
              <a:t>cosiderred</a:t>
            </a:r>
            <a:r>
              <a:rPr lang="en-GB" sz="1200" b="0" i="0" kern="1200" dirty="0">
                <a:solidFill>
                  <a:schemeClr val="tx1"/>
                </a:solidFill>
                <a:effectLst/>
                <a:latin typeface="+mn-lt"/>
                <a:ea typeface="+mn-ea"/>
                <a:cs typeface="+mn-cs"/>
              </a:rPr>
              <a:t> during </a:t>
            </a:r>
            <a:r>
              <a:rPr lang="en-GB" sz="1200" b="0" i="0" kern="1200" dirty="0" err="1">
                <a:solidFill>
                  <a:schemeClr val="tx1"/>
                </a:solidFill>
                <a:effectLst/>
                <a:latin typeface="+mn-lt"/>
                <a:ea typeface="+mn-ea"/>
                <a:cs typeface="+mn-cs"/>
              </a:rPr>
              <a:t>follo</a:t>
            </a:r>
            <a:r>
              <a:rPr lang="en-GB" sz="1200" b="0" i="0" kern="1200" dirty="0">
                <a:solidFill>
                  <a:schemeClr val="tx1"/>
                </a:solidFill>
                <a:effectLst/>
                <a:latin typeface="+mn-lt"/>
                <a:ea typeface="+mn-ea"/>
                <a:cs typeface="+mn-cs"/>
              </a:rPr>
              <a:t>—up as bridge to recovery </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-Long term follow-up is recommended for patients with complicated myocarditis to ID a potential progression or new complications (I)</a:t>
            </a:r>
          </a:p>
          <a:p>
            <a:r>
              <a:rPr lang="en-GB" sz="1200" b="0" i="0" kern="1200" dirty="0">
                <a:solidFill>
                  <a:schemeClr val="tx1"/>
                </a:solidFill>
                <a:effectLst/>
                <a:latin typeface="+mn-lt"/>
                <a:ea typeface="+mn-ea"/>
                <a:cs typeface="+mn-cs"/>
              </a:rPr>
              <a:t>-long-term follow-up is recommended for patients with incessant or recurrent pericarditis to ID progression or new </a:t>
            </a:r>
            <a:r>
              <a:rPr lang="en-GB" sz="1200" b="0" i="0" kern="1200" dirty="0" err="1">
                <a:solidFill>
                  <a:schemeClr val="tx1"/>
                </a:solidFill>
                <a:effectLst/>
                <a:latin typeface="+mn-lt"/>
                <a:ea typeface="+mn-ea"/>
                <a:cs typeface="+mn-cs"/>
              </a:rPr>
              <a:t>complciations</a:t>
            </a:r>
            <a:r>
              <a:rPr lang="en-GB" sz="1200" b="0" i="0" kern="1200" dirty="0">
                <a:solidFill>
                  <a:schemeClr val="tx1"/>
                </a:solidFill>
                <a:effectLst/>
                <a:latin typeface="+mn-lt"/>
                <a:ea typeface="+mn-ea"/>
                <a:cs typeface="+mn-cs"/>
              </a:rPr>
              <a:t> (I)</a:t>
            </a:r>
            <a:endParaRPr lang="en-US" dirty="0"/>
          </a:p>
        </p:txBody>
      </p:sp>
      <p:sp>
        <p:nvSpPr>
          <p:cNvPr id="4" name="Slide Number Placeholder 3"/>
          <p:cNvSpPr>
            <a:spLocks noGrp="1"/>
          </p:cNvSpPr>
          <p:nvPr>
            <p:ph type="sldNum" sz="quarter" idx="5"/>
          </p:nvPr>
        </p:nvSpPr>
        <p:spPr/>
        <p:txBody>
          <a:bodyPr/>
          <a:lstStyle/>
          <a:p>
            <a:fld id="{5D5F839C-7A69-254F-8E9C-8B81C2BA5070}" type="slidenum">
              <a:rPr lang="en-US" smtClean="0"/>
              <a:t>26</a:t>
            </a:fld>
            <a:endParaRPr lang="en-US"/>
          </a:p>
        </p:txBody>
      </p:sp>
    </p:spTree>
    <p:extLst>
      <p:ext uri="{BB962C8B-B14F-4D97-AF65-F5344CB8AC3E}">
        <p14:creationId xmlns:p14="http://schemas.microsoft.com/office/powerpoint/2010/main" val="17142493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5F839C-7A69-254F-8E9C-8B81C2BA5070}" type="slidenum">
              <a:rPr lang="en-US" smtClean="0"/>
              <a:t>27</a:t>
            </a:fld>
            <a:endParaRPr lang="en-US"/>
          </a:p>
        </p:txBody>
      </p:sp>
    </p:spTree>
    <p:extLst>
      <p:ext uri="{BB962C8B-B14F-4D97-AF65-F5344CB8AC3E}">
        <p14:creationId xmlns:p14="http://schemas.microsoft.com/office/powerpoint/2010/main" val="35523775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715E4-2175-118F-5880-6FF17B14353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AB2EE096-5954-5FF3-BCC3-4E20ADD9BFF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7976FCD6-C663-3FF6-1E1F-DA09EE7E9C89}"/>
              </a:ext>
            </a:extLst>
          </p:cNvPr>
          <p:cNvSpPr>
            <a:spLocks noGrp="1"/>
          </p:cNvSpPr>
          <p:nvPr>
            <p:ph type="dt" sz="half" idx="10"/>
          </p:nvPr>
        </p:nvSpPr>
        <p:spPr/>
        <p:txBody>
          <a:bodyPr/>
          <a:lstStyle/>
          <a:p>
            <a:fld id="{B70B8BBB-BDF5-B64C-9F45-96F2F10956BE}" type="datetimeFigureOut">
              <a:rPr lang="en-US" smtClean="0"/>
              <a:t>10/4/26</a:t>
            </a:fld>
            <a:endParaRPr lang="en-US"/>
          </a:p>
        </p:txBody>
      </p:sp>
      <p:sp>
        <p:nvSpPr>
          <p:cNvPr id="5" name="Footer Placeholder 4">
            <a:extLst>
              <a:ext uri="{FF2B5EF4-FFF2-40B4-BE49-F238E27FC236}">
                <a16:creationId xmlns:a16="http://schemas.microsoft.com/office/drawing/2014/main" id="{870E8E39-F078-ED3F-54E7-20A250F421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B245F2-157C-6985-8F09-A096C62F8241}"/>
              </a:ext>
            </a:extLst>
          </p:cNvPr>
          <p:cNvSpPr>
            <a:spLocks noGrp="1"/>
          </p:cNvSpPr>
          <p:nvPr>
            <p:ph type="sldNum" sz="quarter" idx="12"/>
          </p:nvPr>
        </p:nvSpPr>
        <p:spPr/>
        <p:txBody>
          <a:bodyPr/>
          <a:lstStyle/>
          <a:p>
            <a:fld id="{EB6F66D8-4C62-084A-9218-4506FCAF345D}" type="slidenum">
              <a:rPr lang="en-US" smtClean="0"/>
              <a:t>‹#›</a:t>
            </a:fld>
            <a:endParaRPr lang="en-US"/>
          </a:p>
        </p:txBody>
      </p:sp>
    </p:spTree>
    <p:extLst>
      <p:ext uri="{BB962C8B-B14F-4D97-AF65-F5344CB8AC3E}">
        <p14:creationId xmlns:p14="http://schemas.microsoft.com/office/powerpoint/2010/main" val="6943872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4C0ED-D856-B977-3090-85E425569E4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6ED919E2-2E50-4313-BA06-A088BCBB25D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5BD72A1-CC2E-52E2-3961-2A8685E98605}"/>
              </a:ext>
            </a:extLst>
          </p:cNvPr>
          <p:cNvSpPr>
            <a:spLocks noGrp="1"/>
          </p:cNvSpPr>
          <p:nvPr>
            <p:ph type="dt" sz="half" idx="10"/>
          </p:nvPr>
        </p:nvSpPr>
        <p:spPr/>
        <p:txBody>
          <a:bodyPr/>
          <a:lstStyle/>
          <a:p>
            <a:fld id="{B70B8BBB-BDF5-B64C-9F45-96F2F10956BE}" type="datetimeFigureOut">
              <a:rPr lang="en-US" smtClean="0"/>
              <a:t>10/4/26</a:t>
            </a:fld>
            <a:endParaRPr lang="en-US"/>
          </a:p>
        </p:txBody>
      </p:sp>
      <p:sp>
        <p:nvSpPr>
          <p:cNvPr id="5" name="Footer Placeholder 4">
            <a:extLst>
              <a:ext uri="{FF2B5EF4-FFF2-40B4-BE49-F238E27FC236}">
                <a16:creationId xmlns:a16="http://schemas.microsoft.com/office/drawing/2014/main" id="{10EDE4BF-BDA8-049F-7BBE-D692A9BEDE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5E7800-97E6-0D2F-0513-C741B167033D}"/>
              </a:ext>
            </a:extLst>
          </p:cNvPr>
          <p:cNvSpPr>
            <a:spLocks noGrp="1"/>
          </p:cNvSpPr>
          <p:nvPr>
            <p:ph type="sldNum" sz="quarter" idx="12"/>
          </p:nvPr>
        </p:nvSpPr>
        <p:spPr/>
        <p:txBody>
          <a:bodyPr/>
          <a:lstStyle/>
          <a:p>
            <a:fld id="{EB6F66D8-4C62-084A-9218-4506FCAF345D}" type="slidenum">
              <a:rPr lang="en-US" smtClean="0"/>
              <a:t>‹#›</a:t>
            </a:fld>
            <a:endParaRPr lang="en-US"/>
          </a:p>
        </p:txBody>
      </p:sp>
    </p:spTree>
    <p:extLst>
      <p:ext uri="{BB962C8B-B14F-4D97-AF65-F5344CB8AC3E}">
        <p14:creationId xmlns:p14="http://schemas.microsoft.com/office/powerpoint/2010/main" val="819583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F191A-1A76-8FAF-A7AD-7F18F0F6B3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5E9AD90-E598-5B09-3D66-755AB8EF9DC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6D5BB496-049F-FC59-1A04-1AFD673CA4AA}"/>
              </a:ext>
            </a:extLst>
          </p:cNvPr>
          <p:cNvSpPr>
            <a:spLocks noGrp="1"/>
          </p:cNvSpPr>
          <p:nvPr>
            <p:ph type="dt" sz="half" idx="10"/>
          </p:nvPr>
        </p:nvSpPr>
        <p:spPr/>
        <p:txBody>
          <a:bodyPr/>
          <a:lstStyle/>
          <a:p>
            <a:fld id="{B70B8BBB-BDF5-B64C-9F45-96F2F10956BE}" type="datetimeFigureOut">
              <a:rPr lang="en-US" smtClean="0"/>
              <a:t>10/4/26</a:t>
            </a:fld>
            <a:endParaRPr lang="en-US"/>
          </a:p>
        </p:txBody>
      </p:sp>
      <p:sp>
        <p:nvSpPr>
          <p:cNvPr id="5" name="Footer Placeholder 4">
            <a:extLst>
              <a:ext uri="{FF2B5EF4-FFF2-40B4-BE49-F238E27FC236}">
                <a16:creationId xmlns:a16="http://schemas.microsoft.com/office/drawing/2014/main" id="{B35AB39E-20E6-1786-4DF4-11149EA3B6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EB9236-ADDE-4F4A-B60D-CD23EE456958}"/>
              </a:ext>
            </a:extLst>
          </p:cNvPr>
          <p:cNvSpPr>
            <a:spLocks noGrp="1"/>
          </p:cNvSpPr>
          <p:nvPr>
            <p:ph type="sldNum" sz="quarter" idx="12"/>
          </p:nvPr>
        </p:nvSpPr>
        <p:spPr/>
        <p:txBody>
          <a:bodyPr/>
          <a:lstStyle/>
          <a:p>
            <a:fld id="{EB6F66D8-4C62-084A-9218-4506FCAF345D}" type="slidenum">
              <a:rPr lang="en-US" smtClean="0"/>
              <a:t>‹#›</a:t>
            </a:fld>
            <a:endParaRPr lang="en-US"/>
          </a:p>
        </p:txBody>
      </p:sp>
    </p:spTree>
    <p:extLst>
      <p:ext uri="{BB962C8B-B14F-4D97-AF65-F5344CB8AC3E}">
        <p14:creationId xmlns:p14="http://schemas.microsoft.com/office/powerpoint/2010/main" val="27731851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DFC43-4F2D-E2ED-7657-E99BB3DB938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5B69E44-37AF-9672-7E7F-00E7DE65575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4FF0852-8180-91AF-57F5-50BAC726B30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F4D3C99A-BA53-2164-D88B-06D4E74DB186}"/>
              </a:ext>
            </a:extLst>
          </p:cNvPr>
          <p:cNvSpPr>
            <a:spLocks noGrp="1"/>
          </p:cNvSpPr>
          <p:nvPr>
            <p:ph type="dt" sz="half" idx="10"/>
          </p:nvPr>
        </p:nvSpPr>
        <p:spPr/>
        <p:txBody>
          <a:bodyPr/>
          <a:lstStyle/>
          <a:p>
            <a:fld id="{B70B8BBB-BDF5-B64C-9F45-96F2F10956BE}" type="datetimeFigureOut">
              <a:rPr lang="en-US" smtClean="0"/>
              <a:t>10/4/26</a:t>
            </a:fld>
            <a:endParaRPr lang="en-US"/>
          </a:p>
        </p:txBody>
      </p:sp>
      <p:sp>
        <p:nvSpPr>
          <p:cNvPr id="6" name="Footer Placeholder 5">
            <a:extLst>
              <a:ext uri="{FF2B5EF4-FFF2-40B4-BE49-F238E27FC236}">
                <a16:creationId xmlns:a16="http://schemas.microsoft.com/office/drawing/2014/main" id="{642CEFB5-1D72-B908-5B8A-E761D209604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3B37B5-0B2B-210A-5CFB-012FF4F7EEBC}"/>
              </a:ext>
            </a:extLst>
          </p:cNvPr>
          <p:cNvSpPr>
            <a:spLocks noGrp="1"/>
          </p:cNvSpPr>
          <p:nvPr>
            <p:ph type="sldNum" sz="quarter" idx="12"/>
          </p:nvPr>
        </p:nvSpPr>
        <p:spPr/>
        <p:txBody>
          <a:bodyPr/>
          <a:lstStyle/>
          <a:p>
            <a:fld id="{EB6F66D8-4C62-084A-9218-4506FCAF345D}" type="slidenum">
              <a:rPr lang="en-US" smtClean="0"/>
              <a:t>‹#›</a:t>
            </a:fld>
            <a:endParaRPr lang="en-US"/>
          </a:p>
        </p:txBody>
      </p:sp>
    </p:spTree>
    <p:extLst>
      <p:ext uri="{BB962C8B-B14F-4D97-AF65-F5344CB8AC3E}">
        <p14:creationId xmlns:p14="http://schemas.microsoft.com/office/powerpoint/2010/main" val="1439121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82F3B-D23D-D548-BD00-9C410CAFBBDE}"/>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EBDC6178-3B63-96AF-E49D-2C4CBAAEC0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89A7439-5343-E236-930D-DDB542887834}"/>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6CDD7CF5-8952-E6F5-3111-C734892F2C4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5D83234-C815-4859-06AB-C92F7EFECE2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4F21AEB4-6AD1-B35F-79D7-EFA0EEE12F72}"/>
              </a:ext>
            </a:extLst>
          </p:cNvPr>
          <p:cNvSpPr>
            <a:spLocks noGrp="1"/>
          </p:cNvSpPr>
          <p:nvPr>
            <p:ph type="dt" sz="half" idx="10"/>
          </p:nvPr>
        </p:nvSpPr>
        <p:spPr/>
        <p:txBody>
          <a:bodyPr/>
          <a:lstStyle/>
          <a:p>
            <a:fld id="{B70B8BBB-BDF5-B64C-9F45-96F2F10956BE}" type="datetimeFigureOut">
              <a:rPr lang="en-US" smtClean="0"/>
              <a:t>10/4/26</a:t>
            </a:fld>
            <a:endParaRPr lang="en-US"/>
          </a:p>
        </p:txBody>
      </p:sp>
      <p:sp>
        <p:nvSpPr>
          <p:cNvPr id="8" name="Footer Placeholder 7">
            <a:extLst>
              <a:ext uri="{FF2B5EF4-FFF2-40B4-BE49-F238E27FC236}">
                <a16:creationId xmlns:a16="http://schemas.microsoft.com/office/drawing/2014/main" id="{302CEDCC-7E02-694F-D5A3-33A7FEE00A3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F4BCA0-E116-07BC-B62A-D2B167C120C8}"/>
              </a:ext>
            </a:extLst>
          </p:cNvPr>
          <p:cNvSpPr>
            <a:spLocks noGrp="1"/>
          </p:cNvSpPr>
          <p:nvPr>
            <p:ph type="sldNum" sz="quarter" idx="12"/>
          </p:nvPr>
        </p:nvSpPr>
        <p:spPr/>
        <p:txBody>
          <a:bodyPr/>
          <a:lstStyle/>
          <a:p>
            <a:fld id="{EB6F66D8-4C62-084A-9218-4506FCAF345D}" type="slidenum">
              <a:rPr lang="en-US" smtClean="0"/>
              <a:t>‹#›</a:t>
            </a:fld>
            <a:endParaRPr lang="en-US"/>
          </a:p>
        </p:txBody>
      </p:sp>
    </p:spTree>
    <p:extLst>
      <p:ext uri="{BB962C8B-B14F-4D97-AF65-F5344CB8AC3E}">
        <p14:creationId xmlns:p14="http://schemas.microsoft.com/office/powerpoint/2010/main" val="19604896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6242D-7769-5252-EDC1-E69CCEA64FFD}"/>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3FE73E37-F920-727B-54E9-4B48C5597803}"/>
              </a:ext>
            </a:extLst>
          </p:cNvPr>
          <p:cNvSpPr>
            <a:spLocks noGrp="1"/>
          </p:cNvSpPr>
          <p:nvPr>
            <p:ph type="dt" sz="half" idx="10"/>
          </p:nvPr>
        </p:nvSpPr>
        <p:spPr/>
        <p:txBody>
          <a:bodyPr/>
          <a:lstStyle/>
          <a:p>
            <a:fld id="{B70B8BBB-BDF5-B64C-9F45-96F2F10956BE}" type="datetimeFigureOut">
              <a:rPr lang="en-US" smtClean="0"/>
              <a:t>10/4/26</a:t>
            </a:fld>
            <a:endParaRPr lang="en-US"/>
          </a:p>
        </p:txBody>
      </p:sp>
      <p:sp>
        <p:nvSpPr>
          <p:cNvPr id="4" name="Footer Placeholder 3">
            <a:extLst>
              <a:ext uri="{FF2B5EF4-FFF2-40B4-BE49-F238E27FC236}">
                <a16:creationId xmlns:a16="http://schemas.microsoft.com/office/drawing/2014/main" id="{70646B70-0A0D-42AA-29ED-8872FEDA207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AD52E4F-122A-5D2F-CB51-837E5D14F6F7}"/>
              </a:ext>
            </a:extLst>
          </p:cNvPr>
          <p:cNvSpPr>
            <a:spLocks noGrp="1"/>
          </p:cNvSpPr>
          <p:nvPr>
            <p:ph type="sldNum" sz="quarter" idx="12"/>
          </p:nvPr>
        </p:nvSpPr>
        <p:spPr/>
        <p:txBody>
          <a:bodyPr/>
          <a:lstStyle/>
          <a:p>
            <a:fld id="{EB6F66D8-4C62-084A-9218-4506FCAF345D}" type="slidenum">
              <a:rPr lang="en-US" smtClean="0"/>
              <a:t>‹#›</a:t>
            </a:fld>
            <a:endParaRPr lang="en-US"/>
          </a:p>
        </p:txBody>
      </p:sp>
    </p:spTree>
    <p:extLst>
      <p:ext uri="{BB962C8B-B14F-4D97-AF65-F5344CB8AC3E}">
        <p14:creationId xmlns:p14="http://schemas.microsoft.com/office/powerpoint/2010/main" val="1158108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36F256B-A5C4-F964-1F3C-E3582F599256}"/>
              </a:ext>
            </a:extLst>
          </p:cNvPr>
          <p:cNvSpPr>
            <a:spLocks noGrp="1"/>
          </p:cNvSpPr>
          <p:nvPr>
            <p:ph type="dt" sz="half" idx="10"/>
          </p:nvPr>
        </p:nvSpPr>
        <p:spPr/>
        <p:txBody>
          <a:bodyPr/>
          <a:lstStyle/>
          <a:p>
            <a:fld id="{B70B8BBB-BDF5-B64C-9F45-96F2F10956BE}" type="datetimeFigureOut">
              <a:rPr lang="en-US" smtClean="0"/>
              <a:t>10/4/26</a:t>
            </a:fld>
            <a:endParaRPr lang="en-US"/>
          </a:p>
        </p:txBody>
      </p:sp>
      <p:sp>
        <p:nvSpPr>
          <p:cNvPr id="3" name="Footer Placeholder 2">
            <a:extLst>
              <a:ext uri="{FF2B5EF4-FFF2-40B4-BE49-F238E27FC236}">
                <a16:creationId xmlns:a16="http://schemas.microsoft.com/office/drawing/2014/main" id="{6C27614A-1BF8-EBFD-15FC-707FE6AE415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36CEB04-AC42-A1F8-FDD5-B4AE84035F35}"/>
              </a:ext>
            </a:extLst>
          </p:cNvPr>
          <p:cNvSpPr>
            <a:spLocks noGrp="1"/>
          </p:cNvSpPr>
          <p:nvPr>
            <p:ph type="sldNum" sz="quarter" idx="12"/>
          </p:nvPr>
        </p:nvSpPr>
        <p:spPr/>
        <p:txBody>
          <a:bodyPr/>
          <a:lstStyle/>
          <a:p>
            <a:fld id="{EB6F66D8-4C62-084A-9218-4506FCAF345D}" type="slidenum">
              <a:rPr lang="en-US" smtClean="0"/>
              <a:t>‹#›</a:t>
            </a:fld>
            <a:endParaRPr lang="en-US"/>
          </a:p>
        </p:txBody>
      </p:sp>
    </p:spTree>
    <p:extLst>
      <p:ext uri="{BB962C8B-B14F-4D97-AF65-F5344CB8AC3E}">
        <p14:creationId xmlns:p14="http://schemas.microsoft.com/office/powerpoint/2010/main" val="17408222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DCDFC-BFB5-6ECF-B5B4-6989F163CFA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0B557103-7E2C-41F6-134A-06DB0BEC72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D7F27D37-A490-19F5-22C9-C2406B37CD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31F86F0-71B5-3F48-E79E-BDFC3C05FD38}"/>
              </a:ext>
            </a:extLst>
          </p:cNvPr>
          <p:cNvSpPr>
            <a:spLocks noGrp="1"/>
          </p:cNvSpPr>
          <p:nvPr>
            <p:ph type="dt" sz="half" idx="10"/>
          </p:nvPr>
        </p:nvSpPr>
        <p:spPr/>
        <p:txBody>
          <a:bodyPr/>
          <a:lstStyle/>
          <a:p>
            <a:fld id="{B70B8BBB-BDF5-B64C-9F45-96F2F10956BE}" type="datetimeFigureOut">
              <a:rPr lang="en-US" smtClean="0"/>
              <a:t>10/4/26</a:t>
            </a:fld>
            <a:endParaRPr lang="en-US"/>
          </a:p>
        </p:txBody>
      </p:sp>
      <p:sp>
        <p:nvSpPr>
          <p:cNvPr id="6" name="Footer Placeholder 5">
            <a:extLst>
              <a:ext uri="{FF2B5EF4-FFF2-40B4-BE49-F238E27FC236}">
                <a16:creationId xmlns:a16="http://schemas.microsoft.com/office/drawing/2014/main" id="{C4528C43-9620-7039-4EDC-1536A58274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7E30BD-513C-75F7-4310-1E2725035155}"/>
              </a:ext>
            </a:extLst>
          </p:cNvPr>
          <p:cNvSpPr>
            <a:spLocks noGrp="1"/>
          </p:cNvSpPr>
          <p:nvPr>
            <p:ph type="sldNum" sz="quarter" idx="12"/>
          </p:nvPr>
        </p:nvSpPr>
        <p:spPr/>
        <p:txBody>
          <a:bodyPr/>
          <a:lstStyle/>
          <a:p>
            <a:fld id="{EB6F66D8-4C62-084A-9218-4506FCAF345D}" type="slidenum">
              <a:rPr lang="en-US" smtClean="0"/>
              <a:t>‹#›</a:t>
            </a:fld>
            <a:endParaRPr lang="en-US"/>
          </a:p>
        </p:txBody>
      </p:sp>
    </p:spTree>
    <p:extLst>
      <p:ext uri="{BB962C8B-B14F-4D97-AF65-F5344CB8AC3E}">
        <p14:creationId xmlns:p14="http://schemas.microsoft.com/office/powerpoint/2010/main" val="15082386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0C093-032C-7CA9-EA2E-93734F63A6D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C2F5E271-4D3A-89A8-3A71-054BF3D5E68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D2C28B1-AFF8-A452-68D3-515C49DFA2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38EE011-0359-132F-A299-D0F44E047789}"/>
              </a:ext>
            </a:extLst>
          </p:cNvPr>
          <p:cNvSpPr>
            <a:spLocks noGrp="1"/>
          </p:cNvSpPr>
          <p:nvPr>
            <p:ph type="dt" sz="half" idx="10"/>
          </p:nvPr>
        </p:nvSpPr>
        <p:spPr/>
        <p:txBody>
          <a:bodyPr/>
          <a:lstStyle/>
          <a:p>
            <a:fld id="{B70B8BBB-BDF5-B64C-9F45-96F2F10956BE}" type="datetimeFigureOut">
              <a:rPr lang="en-US" smtClean="0"/>
              <a:t>10/4/26</a:t>
            </a:fld>
            <a:endParaRPr lang="en-US"/>
          </a:p>
        </p:txBody>
      </p:sp>
      <p:sp>
        <p:nvSpPr>
          <p:cNvPr id="6" name="Footer Placeholder 5">
            <a:extLst>
              <a:ext uri="{FF2B5EF4-FFF2-40B4-BE49-F238E27FC236}">
                <a16:creationId xmlns:a16="http://schemas.microsoft.com/office/drawing/2014/main" id="{8F59FBD8-C8DE-5964-C80A-300971FB9C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E8E0A1-8F47-707F-B8BC-491E0C66D9F9}"/>
              </a:ext>
            </a:extLst>
          </p:cNvPr>
          <p:cNvSpPr>
            <a:spLocks noGrp="1"/>
          </p:cNvSpPr>
          <p:nvPr>
            <p:ph type="sldNum" sz="quarter" idx="12"/>
          </p:nvPr>
        </p:nvSpPr>
        <p:spPr/>
        <p:txBody>
          <a:bodyPr/>
          <a:lstStyle/>
          <a:p>
            <a:fld id="{EB6F66D8-4C62-084A-9218-4506FCAF345D}" type="slidenum">
              <a:rPr lang="en-US" smtClean="0"/>
              <a:t>‹#›</a:t>
            </a:fld>
            <a:endParaRPr lang="en-US"/>
          </a:p>
        </p:txBody>
      </p:sp>
    </p:spTree>
    <p:extLst>
      <p:ext uri="{BB962C8B-B14F-4D97-AF65-F5344CB8AC3E}">
        <p14:creationId xmlns:p14="http://schemas.microsoft.com/office/powerpoint/2010/main" val="35878999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C2CA8-EB11-39F3-3E0F-6A8759C10C9D}"/>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D64B612D-974E-7DB6-B530-1DE3A23ED9B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E668D59-740B-C479-7BE2-D41576F11A08}"/>
              </a:ext>
            </a:extLst>
          </p:cNvPr>
          <p:cNvSpPr>
            <a:spLocks noGrp="1"/>
          </p:cNvSpPr>
          <p:nvPr>
            <p:ph type="dt" sz="half" idx="10"/>
          </p:nvPr>
        </p:nvSpPr>
        <p:spPr/>
        <p:txBody>
          <a:bodyPr/>
          <a:lstStyle/>
          <a:p>
            <a:fld id="{B70B8BBB-BDF5-B64C-9F45-96F2F10956BE}" type="datetimeFigureOut">
              <a:rPr lang="en-US" smtClean="0"/>
              <a:t>10/4/26</a:t>
            </a:fld>
            <a:endParaRPr lang="en-US"/>
          </a:p>
        </p:txBody>
      </p:sp>
      <p:sp>
        <p:nvSpPr>
          <p:cNvPr id="5" name="Footer Placeholder 4">
            <a:extLst>
              <a:ext uri="{FF2B5EF4-FFF2-40B4-BE49-F238E27FC236}">
                <a16:creationId xmlns:a16="http://schemas.microsoft.com/office/drawing/2014/main" id="{85EE94FB-6C77-52CF-F0D2-3AAC54D96C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FB2E74-CD39-2F1D-42F0-33A856626631}"/>
              </a:ext>
            </a:extLst>
          </p:cNvPr>
          <p:cNvSpPr>
            <a:spLocks noGrp="1"/>
          </p:cNvSpPr>
          <p:nvPr>
            <p:ph type="sldNum" sz="quarter" idx="12"/>
          </p:nvPr>
        </p:nvSpPr>
        <p:spPr/>
        <p:txBody>
          <a:bodyPr/>
          <a:lstStyle/>
          <a:p>
            <a:fld id="{EB6F66D8-4C62-084A-9218-4506FCAF345D}" type="slidenum">
              <a:rPr lang="en-US" smtClean="0"/>
              <a:t>‹#›</a:t>
            </a:fld>
            <a:endParaRPr lang="en-US"/>
          </a:p>
        </p:txBody>
      </p:sp>
    </p:spTree>
    <p:extLst>
      <p:ext uri="{BB962C8B-B14F-4D97-AF65-F5344CB8AC3E}">
        <p14:creationId xmlns:p14="http://schemas.microsoft.com/office/powerpoint/2010/main" val="31962511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94C0464-23F2-3F73-4B7F-28B81EB4BD2B}"/>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C193DC19-7736-9DDA-46B5-EDE648B08213}"/>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FBF45C0-26E6-898F-7337-EDABB9F988FE}"/>
              </a:ext>
            </a:extLst>
          </p:cNvPr>
          <p:cNvSpPr>
            <a:spLocks noGrp="1"/>
          </p:cNvSpPr>
          <p:nvPr>
            <p:ph type="dt" sz="half" idx="10"/>
          </p:nvPr>
        </p:nvSpPr>
        <p:spPr/>
        <p:txBody>
          <a:bodyPr/>
          <a:lstStyle/>
          <a:p>
            <a:fld id="{B70B8BBB-BDF5-B64C-9F45-96F2F10956BE}" type="datetimeFigureOut">
              <a:rPr lang="en-US" smtClean="0"/>
              <a:t>10/4/26</a:t>
            </a:fld>
            <a:endParaRPr lang="en-US"/>
          </a:p>
        </p:txBody>
      </p:sp>
      <p:sp>
        <p:nvSpPr>
          <p:cNvPr id="5" name="Footer Placeholder 4">
            <a:extLst>
              <a:ext uri="{FF2B5EF4-FFF2-40B4-BE49-F238E27FC236}">
                <a16:creationId xmlns:a16="http://schemas.microsoft.com/office/drawing/2014/main" id="{2783A995-03B2-DE6A-F48B-121CB0FB3F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033097-933B-E673-2F5D-CE2F3FB7D2B8}"/>
              </a:ext>
            </a:extLst>
          </p:cNvPr>
          <p:cNvSpPr>
            <a:spLocks noGrp="1"/>
          </p:cNvSpPr>
          <p:nvPr>
            <p:ph type="sldNum" sz="quarter" idx="12"/>
          </p:nvPr>
        </p:nvSpPr>
        <p:spPr/>
        <p:txBody>
          <a:bodyPr/>
          <a:lstStyle/>
          <a:p>
            <a:fld id="{EB6F66D8-4C62-084A-9218-4506FCAF345D}" type="slidenum">
              <a:rPr lang="en-US" smtClean="0"/>
              <a:t>‹#›</a:t>
            </a:fld>
            <a:endParaRPr lang="en-US"/>
          </a:p>
        </p:txBody>
      </p:sp>
    </p:spTree>
    <p:extLst>
      <p:ext uri="{BB962C8B-B14F-4D97-AF65-F5344CB8AC3E}">
        <p14:creationId xmlns:p14="http://schemas.microsoft.com/office/powerpoint/2010/main" val="6962781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79096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2ECE71-5D7A-3979-95E8-18F8AE85A31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6221D61-C705-7135-EC24-6AE7E53148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90B1D69-138E-7FC8-47B9-9D03D2C73C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70B8BBB-BDF5-B64C-9F45-96F2F10956BE}" type="datetimeFigureOut">
              <a:rPr lang="en-US" smtClean="0"/>
              <a:t>10/4/26</a:t>
            </a:fld>
            <a:endParaRPr lang="en-US"/>
          </a:p>
        </p:txBody>
      </p:sp>
      <p:sp>
        <p:nvSpPr>
          <p:cNvPr id="5" name="Footer Placeholder 4">
            <a:extLst>
              <a:ext uri="{FF2B5EF4-FFF2-40B4-BE49-F238E27FC236}">
                <a16:creationId xmlns:a16="http://schemas.microsoft.com/office/drawing/2014/main" id="{16DDB465-4EB7-BFB3-189B-95AE0ABC44D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3D3876C-E4D1-AD8B-FFF1-F2A472D43ED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B6F66D8-4C62-084A-9218-4506FCAF345D}" type="slidenum">
              <a:rPr lang="en-US" smtClean="0"/>
              <a:t>‹#›</a:t>
            </a:fld>
            <a:endParaRPr lang="en-US"/>
          </a:p>
        </p:txBody>
      </p:sp>
    </p:spTree>
    <p:extLst>
      <p:ext uri="{BB962C8B-B14F-4D97-AF65-F5344CB8AC3E}">
        <p14:creationId xmlns:p14="http://schemas.microsoft.com/office/powerpoint/2010/main" val="34445447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doi.org/10.1093/eurheartj/ehaf192"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doi.org/10.1093/eurheartj/ehaf192"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doi.org/10.1093/eurheartj/ehaf192"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doi.org/10.1093/eurheartj/ehaf192"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s://doi.org/10.1093/eurheartj/ehaf192"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s://doi.org/10.1093/eurheartj/ehaf192"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s://doi.org/10.1093/eurheartj/ehaf192"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9" name="Rectangle 2068">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3d heart myocarditis">
            <a:extLst>
              <a:ext uri="{FF2B5EF4-FFF2-40B4-BE49-F238E27FC236}">
                <a16:creationId xmlns:a16="http://schemas.microsoft.com/office/drawing/2014/main" id="{9BEFF59F-4BD9-9FA8-B4DD-F78AAA67F3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3124" r="9089" b="4953"/>
          <a:stretch>
            <a:fillRect/>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2071" name="Rectangle 2070">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B4E19CA-7CAB-430B-9FCE-B215A143449A}"/>
              </a:ext>
            </a:extLst>
          </p:cNvPr>
          <p:cNvSpPr>
            <a:spLocks noGrp="1"/>
          </p:cNvSpPr>
          <p:nvPr>
            <p:ph type="ctrTitle"/>
          </p:nvPr>
        </p:nvSpPr>
        <p:spPr>
          <a:xfrm>
            <a:off x="477981" y="1122363"/>
            <a:ext cx="4023360" cy="3204134"/>
          </a:xfrm>
        </p:spPr>
        <p:txBody>
          <a:bodyPr anchor="b">
            <a:normAutofit/>
          </a:bodyPr>
          <a:lstStyle/>
          <a:p>
            <a:pPr algn="l"/>
            <a:r>
              <a:rPr lang="en-US" sz="4400" b="1" dirty="0">
                <a:solidFill>
                  <a:srgbClr val="880907"/>
                </a:solidFill>
              </a:rPr>
              <a:t>2025 ESC Guidelines for management of myocarditis and pericarditis</a:t>
            </a:r>
          </a:p>
        </p:txBody>
      </p:sp>
      <p:sp>
        <p:nvSpPr>
          <p:cNvPr id="3" name="Subtitle 2">
            <a:extLst>
              <a:ext uri="{FF2B5EF4-FFF2-40B4-BE49-F238E27FC236}">
                <a16:creationId xmlns:a16="http://schemas.microsoft.com/office/drawing/2014/main" id="{A13C5596-5CBE-1068-D49E-2B6DAAE1F7FC}"/>
              </a:ext>
            </a:extLst>
          </p:cNvPr>
          <p:cNvSpPr>
            <a:spLocks noGrp="1"/>
          </p:cNvSpPr>
          <p:nvPr>
            <p:ph type="subTitle" idx="1"/>
          </p:nvPr>
        </p:nvSpPr>
        <p:spPr>
          <a:xfrm>
            <a:off x="477980" y="4872922"/>
            <a:ext cx="4023359" cy="1208141"/>
          </a:xfrm>
        </p:spPr>
        <p:txBody>
          <a:bodyPr>
            <a:normAutofit/>
          </a:bodyPr>
          <a:lstStyle/>
          <a:p>
            <a:pPr algn="l"/>
            <a:r>
              <a:rPr lang="en-US" sz="2000" b="1" dirty="0"/>
              <a:t>Suzane Cadiz</a:t>
            </a:r>
          </a:p>
          <a:p>
            <a:pPr algn="l"/>
            <a:r>
              <a:rPr lang="en-US" sz="2000" b="1" dirty="0"/>
              <a:t>12/02/2026</a:t>
            </a:r>
          </a:p>
        </p:txBody>
      </p:sp>
      <p:sp>
        <p:nvSpPr>
          <p:cNvPr id="2073" name="Rectangle 207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75" name="Rectangle 207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BCB494D5-FCFE-C3A3-0CD2-79BBDDB0508E}"/>
              </a:ext>
            </a:extLst>
          </p:cNvPr>
          <p:cNvSpPr/>
          <p:nvPr/>
        </p:nvSpPr>
        <p:spPr>
          <a:xfrm>
            <a:off x="477980" y="270018"/>
            <a:ext cx="1161249" cy="6332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204757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609600" y="365760"/>
            <a:ext cx="10972800" cy="853440"/>
          </a:xfrm>
          <a:prstGeom prst="rect">
            <a:avLst/>
          </a:prstGeom>
          <a:noFill/>
          <a:ln/>
        </p:spPr>
        <p:txBody>
          <a:bodyPr wrap="square" lIns="0" tIns="0" rIns="0" bIns="0" rtlCol="0" anchor="ctr"/>
          <a:lstStyle/>
          <a:p>
            <a:r>
              <a:rPr lang="en-US" sz="3733" b="1" dirty="0">
                <a:solidFill>
                  <a:srgbClr val="880907"/>
                </a:solidFill>
                <a:latin typeface="+mj-lt"/>
                <a:ea typeface="Cambria" pitchFamily="34" charset="-122"/>
                <a:cs typeface="Cambria" pitchFamily="34" charset="-120"/>
              </a:rPr>
              <a:t>What's new in 2025? </a:t>
            </a:r>
            <a:endParaRPr lang="en-US" sz="3733" dirty="0">
              <a:solidFill>
                <a:srgbClr val="880907"/>
              </a:solidFill>
              <a:latin typeface="+mj-lt"/>
            </a:endParaRPr>
          </a:p>
        </p:txBody>
      </p:sp>
      <p:sp>
        <p:nvSpPr>
          <p:cNvPr id="3" name="Text 1"/>
          <p:cNvSpPr txBox="1"/>
          <p:nvPr/>
        </p:nvSpPr>
        <p:spPr>
          <a:xfrm>
            <a:off x="609600" y="6339840"/>
            <a:ext cx="7315200" cy="304800"/>
          </a:xfrm>
          <a:prstGeom prst="rect">
            <a:avLst/>
          </a:prstGeom>
          <a:noFill/>
          <a:ln/>
        </p:spPr>
        <p:txBody>
          <a:bodyPr wrap="square" lIns="0" tIns="0" rIns="0" bIns="0" rtlCol="0" anchor="ctr"/>
          <a:lstStyle/>
          <a:p>
            <a:r>
              <a:rPr lang="en-US" sz="1200" dirty="0">
                <a:solidFill>
                  <a:srgbClr val="5B6475"/>
                </a:solidFill>
                <a:ea typeface="Calibri" pitchFamily="34" charset="-122"/>
                <a:cs typeface="Calibri" pitchFamily="34" charset="-120"/>
              </a:rPr>
              <a:t>ESC 2025 myocarditis &amp; pericarditis guidelines</a:t>
            </a:r>
            <a:endParaRPr lang="en-US" sz="1200" dirty="0"/>
          </a:p>
        </p:txBody>
      </p:sp>
      <p:sp>
        <p:nvSpPr>
          <p:cNvPr id="4" name="Text 2"/>
          <p:cNvSpPr txBox="1"/>
          <p:nvPr/>
        </p:nvSpPr>
        <p:spPr>
          <a:xfrm>
            <a:off x="10972800" y="6339840"/>
            <a:ext cx="609600" cy="304800"/>
          </a:xfrm>
          <a:prstGeom prst="rect">
            <a:avLst/>
          </a:prstGeom>
          <a:noFill/>
          <a:ln/>
        </p:spPr>
        <p:txBody>
          <a:bodyPr wrap="square" lIns="0" tIns="0" rIns="0" bIns="0" rtlCol="0" anchor="ctr"/>
          <a:lstStyle/>
          <a:p>
            <a:pPr algn="r"/>
            <a:r>
              <a:rPr lang="en-US" sz="1200" dirty="0">
                <a:solidFill>
                  <a:srgbClr val="5B6475"/>
                </a:solidFill>
                <a:ea typeface="Calibri" pitchFamily="34" charset="-122"/>
                <a:cs typeface="Calibri" pitchFamily="34" charset="-120"/>
              </a:rPr>
              <a:t>2</a:t>
            </a:r>
            <a:endParaRPr lang="en-US" sz="1200" dirty="0"/>
          </a:p>
        </p:txBody>
      </p:sp>
      <p:sp>
        <p:nvSpPr>
          <p:cNvPr id="6" name="Shape 3"/>
          <p:cNvSpPr/>
          <p:nvPr/>
        </p:nvSpPr>
        <p:spPr>
          <a:xfrm>
            <a:off x="609600" y="1524000"/>
            <a:ext cx="3413760" cy="2011680"/>
          </a:xfrm>
          <a:prstGeom prst="roundRect">
            <a:avLst>
              <a:gd name="adj" fmla="val 4848"/>
            </a:avLst>
          </a:prstGeom>
          <a:solidFill>
            <a:srgbClr val="F4F5F8"/>
          </a:solidFill>
          <a:ln w="9525">
            <a:solidFill>
              <a:srgbClr val="DFE2E9"/>
            </a:solidFill>
            <a:prstDash val="solid"/>
          </a:ln>
        </p:spPr>
        <p:txBody>
          <a:bodyPr/>
          <a:lstStyle/>
          <a:p>
            <a:endParaRPr lang="en-US" sz="2400"/>
          </a:p>
        </p:txBody>
      </p:sp>
      <p:sp>
        <p:nvSpPr>
          <p:cNvPr id="7" name="Shape 4"/>
          <p:cNvSpPr/>
          <p:nvPr/>
        </p:nvSpPr>
        <p:spPr>
          <a:xfrm>
            <a:off x="792480" y="1706880"/>
            <a:ext cx="487680" cy="487680"/>
          </a:xfrm>
          <a:prstGeom prst="ellipse">
            <a:avLst/>
          </a:prstGeom>
          <a:solidFill>
            <a:srgbClr val="7A1F2E"/>
          </a:solidFill>
          <a:ln w="6350">
            <a:solidFill>
              <a:srgbClr val="7A1F2E"/>
            </a:solidFill>
            <a:prstDash val="solid"/>
          </a:ln>
        </p:spPr>
        <p:txBody>
          <a:bodyPr/>
          <a:lstStyle/>
          <a:p>
            <a:endParaRPr lang="en-US" sz="2400"/>
          </a:p>
        </p:txBody>
      </p:sp>
      <p:sp>
        <p:nvSpPr>
          <p:cNvPr id="8" name="Text 5"/>
          <p:cNvSpPr txBox="1"/>
          <p:nvPr/>
        </p:nvSpPr>
        <p:spPr>
          <a:xfrm>
            <a:off x="792480" y="1706880"/>
            <a:ext cx="487680" cy="487680"/>
          </a:xfrm>
          <a:prstGeom prst="rect">
            <a:avLst/>
          </a:prstGeom>
          <a:noFill/>
          <a:ln/>
        </p:spPr>
        <p:txBody>
          <a:bodyPr wrap="square" lIns="0" tIns="0" rIns="0" bIns="0" rtlCol="0" anchor="ctr"/>
          <a:lstStyle/>
          <a:p>
            <a:pPr algn="ctr"/>
            <a:r>
              <a:rPr lang="en-US" sz="1733" b="1" dirty="0">
                <a:solidFill>
                  <a:srgbClr val="FFFFFF"/>
                </a:solidFill>
                <a:ea typeface="Calibri" pitchFamily="34" charset="-122"/>
                <a:cs typeface="Calibri" pitchFamily="34" charset="-120"/>
              </a:rPr>
              <a:t>1</a:t>
            </a:r>
            <a:endParaRPr lang="en-US" sz="1733" dirty="0"/>
          </a:p>
        </p:txBody>
      </p:sp>
      <p:sp>
        <p:nvSpPr>
          <p:cNvPr id="9" name="Text 6"/>
          <p:cNvSpPr txBox="1"/>
          <p:nvPr/>
        </p:nvSpPr>
        <p:spPr>
          <a:xfrm>
            <a:off x="1402080" y="1645920"/>
            <a:ext cx="2499360" cy="609600"/>
          </a:xfrm>
          <a:prstGeom prst="rect">
            <a:avLst/>
          </a:prstGeom>
          <a:noFill/>
          <a:ln/>
        </p:spPr>
        <p:txBody>
          <a:bodyPr wrap="square" lIns="0" tIns="0" rIns="0" bIns="0" rtlCol="0" anchor="ctr"/>
          <a:lstStyle/>
          <a:p>
            <a:r>
              <a:rPr lang="en-US" sz="1867" b="1" dirty="0">
                <a:solidFill>
                  <a:srgbClr val="1F2430"/>
                </a:solidFill>
                <a:ea typeface="Calibri" pitchFamily="34" charset="-122"/>
                <a:cs typeface="Calibri" pitchFamily="34" charset="-120"/>
              </a:rPr>
              <a:t>First ESC myocarditis guideline</a:t>
            </a:r>
            <a:endParaRPr lang="en-US" sz="1867" dirty="0"/>
          </a:p>
        </p:txBody>
      </p:sp>
      <p:sp>
        <p:nvSpPr>
          <p:cNvPr id="10" name="Text 7"/>
          <p:cNvSpPr txBox="1"/>
          <p:nvPr/>
        </p:nvSpPr>
        <p:spPr>
          <a:xfrm>
            <a:off x="792480" y="2438400"/>
            <a:ext cx="3048000" cy="975360"/>
          </a:xfrm>
          <a:prstGeom prst="rect">
            <a:avLst/>
          </a:prstGeom>
          <a:noFill/>
          <a:ln/>
        </p:spPr>
        <p:txBody>
          <a:bodyPr wrap="square" lIns="0" tIns="0" rIns="0" bIns="0" rtlCol="0" anchor="t"/>
          <a:lstStyle/>
          <a:p>
            <a:r>
              <a:rPr lang="en-US" sz="1600" dirty="0">
                <a:solidFill>
                  <a:srgbClr val="5B6475"/>
                </a:solidFill>
                <a:ea typeface="Calibri" pitchFamily="34" charset="-122"/>
                <a:cs typeface="Calibri" pitchFamily="34" charset="-120"/>
              </a:rPr>
              <a:t>Replaces the 2015 pericardial guideline and covers the whole myopericardial spectrum.</a:t>
            </a:r>
            <a:endParaRPr lang="en-US" sz="1600" dirty="0"/>
          </a:p>
        </p:txBody>
      </p:sp>
      <p:sp>
        <p:nvSpPr>
          <p:cNvPr id="11" name="Shape 8"/>
          <p:cNvSpPr/>
          <p:nvPr/>
        </p:nvSpPr>
        <p:spPr>
          <a:xfrm>
            <a:off x="4389120" y="1524000"/>
            <a:ext cx="3413760" cy="2011680"/>
          </a:xfrm>
          <a:prstGeom prst="roundRect">
            <a:avLst>
              <a:gd name="adj" fmla="val 4848"/>
            </a:avLst>
          </a:prstGeom>
          <a:solidFill>
            <a:srgbClr val="F4F5F8"/>
          </a:solidFill>
          <a:ln w="9525">
            <a:solidFill>
              <a:srgbClr val="DFE2E9"/>
            </a:solidFill>
            <a:prstDash val="solid"/>
          </a:ln>
        </p:spPr>
        <p:txBody>
          <a:bodyPr/>
          <a:lstStyle/>
          <a:p>
            <a:endParaRPr lang="en-US" sz="2400"/>
          </a:p>
        </p:txBody>
      </p:sp>
      <p:sp>
        <p:nvSpPr>
          <p:cNvPr id="12" name="Shape 9"/>
          <p:cNvSpPr/>
          <p:nvPr/>
        </p:nvSpPr>
        <p:spPr>
          <a:xfrm>
            <a:off x="4572000" y="1706880"/>
            <a:ext cx="487680" cy="487680"/>
          </a:xfrm>
          <a:prstGeom prst="ellipse">
            <a:avLst/>
          </a:prstGeom>
          <a:solidFill>
            <a:srgbClr val="7A1F2E"/>
          </a:solidFill>
          <a:ln w="6350">
            <a:solidFill>
              <a:srgbClr val="7A1F2E"/>
            </a:solidFill>
            <a:prstDash val="solid"/>
          </a:ln>
        </p:spPr>
        <p:txBody>
          <a:bodyPr/>
          <a:lstStyle/>
          <a:p>
            <a:endParaRPr lang="en-US" sz="2400"/>
          </a:p>
        </p:txBody>
      </p:sp>
      <p:sp>
        <p:nvSpPr>
          <p:cNvPr id="13" name="Text 10"/>
          <p:cNvSpPr txBox="1"/>
          <p:nvPr/>
        </p:nvSpPr>
        <p:spPr>
          <a:xfrm>
            <a:off x="4572000" y="1706880"/>
            <a:ext cx="487680" cy="487680"/>
          </a:xfrm>
          <a:prstGeom prst="rect">
            <a:avLst/>
          </a:prstGeom>
          <a:noFill/>
          <a:ln/>
        </p:spPr>
        <p:txBody>
          <a:bodyPr wrap="square" lIns="0" tIns="0" rIns="0" bIns="0" rtlCol="0" anchor="ctr"/>
          <a:lstStyle/>
          <a:p>
            <a:pPr algn="ctr"/>
            <a:r>
              <a:rPr lang="en-US" sz="1733" b="1" dirty="0">
                <a:solidFill>
                  <a:srgbClr val="FFFFFF"/>
                </a:solidFill>
                <a:ea typeface="Calibri" pitchFamily="34" charset="-122"/>
                <a:cs typeface="Calibri" pitchFamily="34" charset="-120"/>
              </a:rPr>
              <a:t>2</a:t>
            </a:r>
            <a:endParaRPr lang="en-US" sz="1733" dirty="0"/>
          </a:p>
        </p:txBody>
      </p:sp>
      <p:sp>
        <p:nvSpPr>
          <p:cNvPr id="14" name="Text 11"/>
          <p:cNvSpPr txBox="1"/>
          <p:nvPr/>
        </p:nvSpPr>
        <p:spPr>
          <a:xfrm>
            <a:off x="5181600" y="1645920"/>
            <a:ext cx="2499360" cy="609600"/>
          </a:xfrm>
          <a:prstGeom prst="rect">
            <a:avLst/>
          </a:prstGeom>
          <a:noFill/>
          <a:ln/>
        </p:spPr>
        <p:txBody>
          <a:bodyPr wrap="square" lIns="0" tIns="0" rIns="0" bIns="0" rtlCol="0" anchor="ctr"/>
          <a:lstStyle/>
          <a:p>
            <a:r>
              <a:rPr lang="en-US" sz="1867" b="1" dirty="0">
                <a:solidFill>
                  <a:srgbClr val="1F2430"/>
                </a:solidFill>
                <a:ea typeface="Calibri" pitchFamily="34" charset="-122"/>
                <a:cs typeface="Calibri" pitchFamily="34" charset="-120"/>
              </a:rPr>
              <a:t>New umbrella term: IMPS</a:t>
            </a:r>
            <a:endParaRPr lang="en-US" sz="1867" dirty="0"/>
          </a:p>
        </p:txBody>
      </p:sp>
      <p:sp>
        <p:nvSpPr>
          <p:cNvPr id="15" name="Text 12"/>
          <p:cNvSpPr txBox="1"/>
          <p:nvPr/>
        </p:nvSpPr>
        <p:spPr>
          <a:xfrm>
            <a:off x="4572000" y="2438400"/>
            <a:ext cx="3048000" cy="975360"/>
          </a:xfrm>
          <a:prstGeom prst="rect">
            <a:avLst/>
          </a:prstGeom>
          <a:noFill/>
          <a:ln/>
        </p:spPr>
        <p:txBody>
          <a:bodyPr wrap="square" lIns="0" tIns="0" rIns="0" bIns="0" rtlCol="0" anchor="t"/>
          <a:lstStyle/>
          <a:p>
            <a:r>
              <a:rPr lang="en-US" sz="1600" dirty="0">
                <a:solidFill>
                  <a:srgbClr val="5B6475"/>
                </a:solidFill>
                <a:ea typeface="Calibri" pitchFamily="34" charset="-122"/>
                <a:cs typeface="Calibri" pitchFamily="34" charset="-120"/>
              </a:rPr>
              <a:t>Inflammatory myopericardial syndrome, used until a final diagnosis is made.</a:t>
            </a:r>
            <a:endParaRPr lang="en-US" sz="1600" dirty="0"/>
          </a:p>
        </p:txBody>
      </p:sp>
      <p:sp>
        <p:nvSpPr>
          <p:cNvPr id="16" name="Shape 13"/>
          <p:cNvSpPr/>
          <p:nvPr/>
        </p:nvSpPr>
        <p:spPr>
          <a:xfrm>
            <a:off x="8168640" y="1524000"/>
            <a:ext cx="3413760" cy="2011680"/>
          </a:xfrm>
          <a:prstGeom prst="roundRect">
            <a:avLst>
              <a:gd name="adj" fmla="val 4848"/>
            </a:avLst>
          </a:prstGeom>
          <a:solidFill>
            <a:srgbClr val="F4F5F8"/>
          </a:solidFill>
          <a:ln w="9525">
            <a:solidFill>
              <a:srgbClr val="DFE2E9"/>
            </a:solidFill>
            <a:prstDash val="solid"/>
          </a:ln>
        </p:spPr>
        <p:txBody>
          <a:bodyPr/>
          <a:lstStyle/>
          <a:p>
            <a:endParaRPr lang="en-US" sz="2400"/>
          </a:p>
        </p:txBody>
      </p:sp>
      <p:sp>
        <p:nvSpPr>
          <p:cNvPr id="17" name="Shape 14"/>
          <p:cNvSpPr/>
          <p:nvPr/>
        </p:nvSpPr>
        <p:spPr>
          <a:xfrm>
            <a:off x="8351520" y="1706880"/>
            <a:ext cx="487680" cy="487680"/>
          </a:xfrm>
          <a:prstGeom prst="ellipse">
            <a:avLst/>
          </a:prstGeom>
          <a:solidFill>
            <a:srgbClr val="7A1F2E"/>
          </a:solidFill>
          <a:ln w="6350">
            <a:solidFill>
              <a:srgbClr val="7A1F2E"/>
            </a:solidFill>
            <a:prstDash val="solid"/>
          </a:ln>
        </p:spPr>
        <p:txBody>
          <a:bodyPr/>
          <a:lstStyle/>
          <a:p>
            <a:endParaRPr lang="en-US" sz="2400"/>
          </a:p>
        </p:txBody>
      </p:sp>
      <p:sp>
        <p:nvSpPr>
          <p:cNvPr id="18" name="Text 15"/>
          <p:cNvSpPr txBox="1"/>
          <p:nvPr/>
        </p:nvSpPr>
        <p:spPr>
          <a:xfrm>
            <a:off x="8351520" y="1706880"/>
            <a:ext cx="487680" cy="487680"/>
          </a:xfrm>
          <a:prstGeom prst="rect">
            <a:avLst/>
          </a:prstGeom>
          <a:noFill/>
          <a:ln/>
        </p:spPr>
        <p:txBody>
          <a:bodyPr wrap="square" lIns="0" tIns="0" rIns="0" bIns="0" rtlCol="0" anchor="ctr"/>
          <a:lstStyle/>
          <a:p>
            <a:pPr algn="ctr"/>
            <a:r>
              <a:rPr lang="en-US" sz="1733" b="1" dirty="0">
                <a:solidFill>
                  <a:srgbClr val="FFFFFF"/>
                </a:solidFill>
                <a:ea typeface="Calibri" pitchFamily="34" charset="-122"/>
                <a:cs typeface="Calibri" pitchFamily="34" charset="-120"/>
              </a:rPr>
              <a:t>3</a:t>
            </a:r>
            <a:endParaRPr lang="en-US" sz="1733" dirty="0"/>
          </a:p>
        </p:txBody>
      </p:sp>
      <p:sp>
        <p:nvSpPr>
          <p:cNvPr id="19" name="Text 16"/>
          <p:cNvSpPr txBox="1"/>
          <p:nvPr/>
        </p:nvSpPr>
        <p:spPr>
          <a:xfrm>
            <a:off x="8961120" y="1645920"/>
            <a:ext cx="2499360" cy="609600"/>
          </a:xfrm>
          <a:prstGeom prst="rect">
            <a:avLst/>
          </a:prstGeom>
          <a:noFill/>
          <a:ln/>
        </p:spPr>
        <p:txBody>
          <a:bodyPr wrap="square" lIns="0" tIns="0" rIns="0" bIns="0" rtlCol="0" anchor="ctr"/>
          <a:lstStyle/>
          <a:p>
            <a:r>
              <a:rPr lang="en-US" sz="1867" b="1" dirty="0">
                <a:solidFill>
                  <a:srgbClr val="1F2430"/>
                </a:solidFill>
                <a:ea typeface="Calibri" pitchFamily="34" charset="-122"/>
                <a:cs typeface="Calibri" pitchFamily="34" charset="-120"/>
              </a:rPr>
              <a:t>CMR-led diagnosis</a:t>
            </a:r>
            <a:endParaRPr lang="en-US" sz="1867" dirty="0"/>
          </a:p>
        </p:txBody>
      </p:sp>
      <p:sp>
        <p:nvSpPr>
          <p:cNvPr id="20" name="Text 17"/>
          <p:cNvSpPr txBox="1"/>
          <p:nvPr/>
        </p:nvSpPr>
        <p:spPr>
          <a:xfrm>
            <a:off x="8351520" y="2438400"/>
            <a:ext cx="3048000" cy="975360"/>
          </a:xfrm>
          <a:prstGeom prst="rect">
            <a:avLst/>
          </a:prstGeom>
          <a:noFill/>
          <a:ln/>
        </p:spPr>
        <p:txBody>
          <a:bodyPr wrap="square" lIns="0" tIns="0" rIns="0" bIns="0" rtlCol="0" anchor="t"/>
          <a:lstStyle/>
          <a:p>
            <a:r>
              <a:rPr lang="en-US" sz="1600" dirty="0">
                <a:solidFill>
                  <a:srgbClr val="5B6475"/>
                </a:solidFill>
                <a:ea typeface="Calibri" pitchFamily="34" charset="-122"/>
                <a:cs typeface="Calibri" pitchFamily="34" charset="-120"/>
              </a:rPr>
              <a:t>Non-invasive diagnosis can be definite; biopsy is kept for selected patients.</a:t>
            </a:r>
            <a:endParaRPr lang="en-US" sz="1600" dirty="0"/>
          </a:p>
        </p:txBody>
      </p:sp>
      <p:pic>
        <p:nvPicPr>
          <p:cNvPr id="5" name="New picture">
            <a:extLst>
              <a:ext uri="{FF2B5EF4-FFF2-40B4-BE49-F238E27FC236}">
                <a16:creationId xmlns:a16="http://schemas.microsoft.com/office/drawing/2014/main" id="{DF0B2724-A2D9-9BDF-D53A-C7EDFD1FC4E5}"/>
              </a:ext>
            </a:extLst>
          </p:cNvPr>
          <p:cNvPicPr/>
          <p:nvPr/>
        </p:nvPicPr>
        <p:blipFill>
          <a:blip r:embed="rId3"/>
          <a:srcRect l="3530" t="2948" r="2607" b="86298"/>
          <a:stretch>
            <a:fillRect/>
          </a:stretch>
        </p:blipFill>
        <p:spPr>
          <a:xfrm>
            <a:off x="1162664" y="4157401"/>
            <a:ext cx="9866672" cy="156071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609600" y="365760"/>
            <a:ext cx="10972800" cy="853440"/>
          </a:xfrm>
          <a:prstGeom prst="rect">
            <a:avLst/>
          </a:prstGeom>
          <a:noFill/>
          <a:ln/>
        </p:spPr>
        <p:txBody>
          <a:bodyPr wrap="square" lIns="0" tIns="0" rIns="0" bIns="0" rtlCol="0" anchor="ctr"/>
          <a:lstStyle/>
          <a:p>
            <a:r>
              <a:rPr lang="en-US" sz="3733" b="1" dirty="0">
                <a:solidFill>
                  <a:srgbClr val="880907"/>
                </a:solidFill>
                <a:latin typeface="+mj-lt"/>
                <a:ea typeface="Cambria" pitchFamily="34" charset="-122"/>
                <a:cs typeface="Cambria" pitchFamily="34" charset="-120"/>
              </a:rPr>
              <a:t>IMPS: one spectrum, not two diseases</a:t>
            </a:r>
            <a:endParaRPr lang="en-US" sz="3733" dirty="0">
              <a:solidFill>
                <a:srgbClr val="880907"/>
              </a:solidFill>
              <a:latin typeface="+mj-lt"/>
            </a:endParaRPr>
          </a:p>
        </p:txBody>
      </p:sp>
      <p:sp>
        <p:nvSpPr>
          <p:cNvPr id="3" name="Text 1"/>
          <p:cNvSpPr txBox="1"/>
          <p:nvPr/>
        </p:nvSpPr>
        <p:spPr>
          <a:xfrm>
            <a:off x="609600" y="6339840"/>
            <a:ext cx="7315200" cy="304800"/>
          </a:xfrm>
          <a:prstGeom prst="rect">
            <a:avLst/>
          </a:prstGeom>
          <a:noFill/>
          <a:ln/>
        </p:spPr>
        <p:txBody>
          <a:bodyPr wrap="square" lIns="0" tIns="0" rIns="0" bIns="0" rtlCol="0" anchor="ctr"/>
          <a:lstStyle/>
          <a:p>
            <a:r>
              <a:rPr lang="en-US" sz="1200" dirty="0">
                <a:solidFill>
                  <a:srgbClr val="5B6475"/>
                </a:solidFill>
                <a:ea typeface="Calibri" pitchFamily="34" charset="-122"/>
                <a:cs typeface="Calibri" pitchFamily="34" charset="-120"/>
              </a:rPr>
              <a:t>ESC 2025 myocarditis &amp; pericarditis guidelines</a:t>
            </a:r>
            <a:endParaRPr lang="en-US" sz="1200" dirty="0"/>
          </a:p>
        </p:txBody>
      </p:sp>
      <p:sp>
        <p:nvSpPr>
          <p:cNvPr id="4" name="Text 2"/>
          <p:cNvSpPr txBox="1"/>
          <p:nvPr/>
        </p:nvSpPr>
        <p:spPr>
          <a:xfrm>
            <a:off x="10972800" y="6339840"/>
            <a:ext cx="609600" cy="304800"/>
          </a:xfrm>
          <a:prstGeom prst="rect">
            <a:avLst/>
          </a:prstGeom>
          <a:noFill/>
          <a:ln/>
        </p:spPr>
        <p:txBody>
          <a:bodyPr wrap="square" lIns="0" tIns="0" rIns="0" bIns="0" rtlCol="0" anchor="ctr"/>
          <a:lstStyle/>
          <a:p>
            <a:pPr algn="r"/>
            <a:r>
              <a:rPr lang="en-US" sz="1200" dirty="0">
                <a:solidFill>
                  <a:srgbClr val="5B6475"/>
                </a:solidFill>
                <a:ea typeface="Calibri" pitchFamily="34" charset="-122"/>
                <a:cs typeface="Calibri" pitchFamily="34" charset="-120"/>
              </a:rPr>
              <a:t>3</a:t>
            </a:r>
            <a:endParaRPr lang="en-US" sz="1200" dirty="0"/>
          </a:p>
        </p:txBody>
      </p:sp>
      <p:sp>
        <p:nvSpPr>
          <p:cNvPr id="6" name="Shape 3"/>
          <p:cNvSpPr/>
          <p:nvPr/>
        </p:nvSpPr>
        <p:spPr>
          <a:xfrm>
            <a:off x="609600" y="1524000"/>
            <a:ext cx="2743200" cy="914400"/>
          </a:xfrm>
          <a:prstGeom prst="rect">
            <a:avLst/>
          </a:prstGeom>
          <a:solidFill>
            <a:srgbClr val="1C7293"/>
          </a:solidFill>
          <a:ln w="12700">
            <a:solidFill>
              <a:srgbClr val="FFFFFF"/>
            </a:solidFill>
            <a:prstDash val="solid"/>
          </a:ln>
        </p:spPr>
        <p:txBody>
          <a:bodyPr/>
          <a:lstStyle/>
          <a:p>
            <a:endParaRPr lang="en-US" sz="2400"/>
          </a:p>
        </p:txBody>
      </p:sp>
      <p:sp>
        <p:nvSpPr>
          <p:cNvPr id="7" name="Text 4"/>
          <p:cNvSpPr txBox="1"/>
          <p:nvPr/>
        </p:nvSpPr>
        <p:spPr>
          <a:xfrm>
            <a:off x="609600" y="1524000"/>
            <a:ext cx="2743200" cy="914400"/>
          </a:xfrm>
          <a:prstGeom prst="rect">
            <a:avLst/>
          </a:prstGeom>
          <a:noFill/>
          <a:ln/>
        </p:spPr>
        <p:txBody>
          <a:bodyPr wrap="square" lIns="0" tIns="0" rIns="0" bIns="0" rtlCol="0" anchor="ctr"/>
          <a:lstStyle/>
          <a:p>
            <a:pPr algn="ctr"/>
            <a:r>
              <a:rPr lang="en-US" sz="1867" b="1" dirty="0">
                <a:solidFill>
                  <a:srgbClr val="FFFFFF"/>
                </a:solidFill>
                <a:ea typeface="Calibri" pitchFamily="34" charset="-122"/>
                <a:cs typeface="Calibri" pitchFamily="34" charset="-120"/>
              </a:rPr>
              <a:t>Isolated pericarditis</a:t>
            </a:r>
            <a:endParaRPr lang="en-US" sz="1867" dirty="0"/>
          </a:p>
        </p:txBody>
      </p:sp>
      <p:sp>
        <p:nvSpPr>
          <p:cNvPr id="8" name="Text 5"/>
          <p:cNvSpPr txBox="1"/>
          <p:nvPr/>
        </p:nvSpPr>
        <p:spPr>
          <a:xfrm>
            <a:off x="707136" y="2535936"/>
            <a:ext cx="2560320" cy="853440"/>
          </a:xfrm>
          <a:prstGeom prst="rect">
            <a:avLst/>
          </a:prstGeom>
          <a:noFill/>
          <a:ln/>
        </p:spPr>
        <p:txBody>
          <a:bodyPr wrap="square" lIns="0" tIns="0" rIns="0" bIns="0" rtlCol="0" anchor="t"/>
          <a:lstStyle/>
          <a:p>
            <a:r>
              <a:rPr lang="en-US" sz="1467" dirty="0">
                <a:solidFill>
                  <a:srgbClr val="5B6475"/>
                </a:solidFill>
                <a:ea typeface="Calibri" pitchFamily="34" charset="-122"/>
                <a:cs typeface="Calibri" pitchFamily="34" charset="-120"/>
              </a:rPr>
              <a:t>Pleuritic pain, rub, raised CRP, effusion</a:t>
            </a:r>
            <a:endParaRPr lang="en-US" sz="1467" dirty="0"/>
          </a:p>
        </p:txBody>
      </p:sp>
      <p:sp>
        <p:nvSpPr>
          <p:cNvPr id="9" name="Shape 6"/>
          <p:cNvSpPr/>
          <p:nvPr/>
        </p:nvSpPr>
        <p:spPr>
          <a:xfrm>
            <a:off x="3352800" y="1524000"/>
            <a:ext cx="2743200" cy="914400"/>
          </a:xfrm>
          <a:prstGeom prst="rect">
            <a:avLst/>
          </a:prstGeom>
          <a:solidFill>
            <a:srgbClr val="4F6E8A"/>
          </a:solidFill>
          <a:ln w="12700">
            <a:solidFill>
              <a:srgbClr val="FFFFFF"/>
            </a:solidFill>
            <a:prstDash val="solid"/>
          </a:ln>
        </p:spPr>
        <p:txBody>
          <a:bodyPr/>
          <a:lstStyle/>
          <a:p>
            <a:endParaRPr lang="en-US" sz="2400"/>
          </a:p>
        </p:txBody>
      </p:sp>
      <p:sp>
        <p:nvSpPr>
          <p:cNvPr id="10" name="Text 7"/>
          <p:cNvSpPr txBox="1"/>
          <p:nvPr/>
        </p:nvSpPr>
        <p:spPr>
          <a:xfrm>
            <a:off x="3352800" y="1524000"/>
            <a:ext cx="2743200" cy="914400"/>
          </a:xfrm>
          <a:prstGeom prst="rect">
            <a:avLst/>
          </a:prstGeom>
          <a:noFill/>
          <a:ln/>
        </p:spPr>
        <p:txBody>
          <a:bodyPr wrap="square" lIns="0" tIns="0" rIns="0" bIns="0" rtlCol="0" anchor="ctr"/>
          <a:lstStyle/>
          <a:p>
            <a:pPr algn="ctr"/>
            <a:r>
              <a:rPr lang="en-US" sz="1867" b="1" dirty="0">
                <a:solidFill>
                  <a:srgbClr val="FFFFFF"/>
                </a:solidFill>
                <a:ea typeface="Calibri" pitchFamily="34" charset="-122"/>
                <a:cs typeface="Calibri" pitchFamily="34" charset="-120"/>
              </a:rPr>
              <a:t>Myopericarditis</a:t>
            </a:r>
            <a:endParaRPr lang="en-US" sz="1867" dirty="0"/>
          </a:p>
        </p:txBody>
      </p:sp>
      <p:sp>
        <p:nvSpPr>
          <p:cNvPr id="11" name="Text 8"/>
          <p:cNvSpPr txBox="1"/>
          <p:nvPr/>
        </p:nvSpPr>
        <p:spPr>
          <a:xfrm>
            <a:off x="3450336" y="2535936"/>
            <a:ext cx="2560320" cy="853440"/>
          </a:xfrm>
          <a:prstGeom prst="rect">
            <a:avLst/>
          </a:prstGeom>
          <a:noFill/>
          <a:ln/>
        </p:spPr>
        <p:txBody>
          <a:bodyPr wrap="square" lIns="0" tIns="0" rIns="0" bIns="0" rtlCol="0" anchor="t"/>
          <a:lstStyle/>
          <a:p>
            <a:r>
              <a:rPr lang="en-US" sz="1467" dirty="0">
                <a:solidFill>
                  <a:srgbClr val="5B6475"/>
                </a:solidFill>
                <a:ea typeface="Calibri" pitchFamily="34" charset="-122"/>
                <a:cs typeface="Calibri" pitchFamily="34" charset="-120"/>
              </a:rPr>
              <a:t>Pericarditis-predominant: troponin </a:t>
            </a:r>
            <a:r>
              <a:rPr lang="en-US" sz="1467" dirty="0" err="1">
                <a:solidFill>
                  <a:srgbClr val="5B6475"/>
                </a:solidFill>
                <a:ea typeface="Calibri" pitchFamily="34" charset="-122"/>
                <a:cs typeface="Calibri" pitchFamily="34" charset="-120"/>
              </a:rPr>
              <a:t>rasied</a:t>
            </a:r>
            <a:r>
              <a:rPr lang="en-US" sz="1467" dirty="0">
                <a:solidFill>
                  <a:srgbClr val="5B6475"/>
                </a:solidFill>
                <a:ea typeface="Calibri" pitchFamily="34" charset="-122"/>
                <a:cs typeface="Calibri" pitchFamily="34" charset="-120"/>
              </a:rPr>
              <a:t>, no new LV dysfunction</a:t>
            </a:r>
            <a:endParaRPr lang="en-US" sz="1467" dirty="0"/>
          </a:p>
        </p:txBody>
      </p:sp>
      <p:sp>
        <p:nvSpPr>
          <p:cNvPr id="12" name="Shape 9"/>
          <p:cNvSpPr/>
          <p:nvPr/>
        </p:nvSpPr>
        <p:spPr>
          <a:xfrm>
            <a:off x="6096000" y="1524000"/>
            <a:ext cx="2743200" cy="914400"/>
          </a:xfrm>
          <a:prstGeom prst="rect">
            <a:avLst/>
          </a:prstGeom>
          <a:solidFill>
            <a:srgbClr val="8A4A62"/>
          </a:solidFill>
          <a:ln w="12700">
            <a:solidFill>
              <a:srgbClr val="FFFFFF"/>
            </a:solidFill>
            <a:prstDash val="solid"/>
          </a:ln>
        </p:spPr>
        <p:txBody>
          <a:bodyPr/>
          <a:lstStyle/>
          <a:p>
            <a:endParaRPr lang="en-US" sz="2400"/>
          </a:p>
        </p:txBody>
      </p:sp>
      <p:sp>
        <p:nvSpPr>
          <p:cNvPr id="13" name="Text 10"/>
          <p:cNvSpPr txBox="1"/>
          <p:nvPr/>
        </p:nvSpPr>
        <p:spPr>
          <a:xfrm>
            <a:off x="6096000" y="1524000"/>
            <a:ext cx="2743200" cy="914400"/>
          </a:xfrm>
          <a:prstGeom prst="rect">
            <a:avLst/>
          </a:prstGeom>
          <a:noFill/>
          <a:ln/>
        </p:spPr>
        <p:txBody>
          <a:bodyPr wrap="square" lIns="0" tIns="0" rIns="0" bIns="0" rtlCol="0" anchor="ctr"/>
          <a:lstStyle/>
          <a:p>
            <a:pPr algn="ctr"/>
            <a:r>
              <a:rPr lang="en-US" sz="1867" b="1" dirty="0">
                <a:solidFill>
                  <a:srgbClr val="FFFFFF"/>
                </a:solidFill>
                <a:ea typeface="Calibri" pitchFamily="34" charset="-122"/>
                <a:cs typeface="Calibri" pitchFamily="34" charset="-120"/>
              </a:rPr>
              <a:t>Perimyocarditis</a:t>
            </a:r>
            <a:endParaRPr lang="en-US" sz="1867" dirty="0"/>
          </a:p>
        </p:txBody>
      </p:sp>
      <p:sp>
        <p:nvSpPr>
          <p:cNvPr id="14" name="Text 11"/>
          <p:cNvSpPr txBox="1"/>
          <p:nvPr/>
        </p:nvSpPr>
        <p:spPr>
          <a:xfrm>
            <a:off x="6193536" y="2535936"/>
            <a:ext cx="2560320" cy="853440"/>
          </a:xfrm>
          <a:prstGeom prst="rect">
            <a:avLst/>
          </a:prstGeom>
          <a:noFill/>
          <a:ln/>
        </p:spPr>
        <p:txBody>
          <a:bodyPr wrap="square" lIns="0" tIns="0" rIns="0" bIns="0" rtlCol="0" anchor="t"/>
          <a:lstStyle/>
          <a:p>
            <a:r>
              <a:rPr lang="en-US" sz="1467" dirty="0">
                <a:solidFill>
                  <a:srgbClr val="5B6475"/>
                </a:solidFill>
                <a:ea typeface="Calibri" pitchFamily="34" charset="-122"/>
                <a:cs typeface="Calibri" pitchFamily="34" charset="-120"/>
              </a:rPr>
              <a:t>Myocarditis-predominant: troponin </a:t>
            </a:r>
            <a:r>
              <a:rPr lang="en-US" sz="1467" dirty="0" err="1">
                <a:solidFill>
                  <a:srgbClr val="5B6475"/>
                </a:solidFill>
                <a:ea typeface="Calibri" pitchFamily="34" charset="-122"/>
                <a:cs typeface="Calibri" pitchFamily="34" charset="-120"/>
              </a:rPr>
              <a:t>raisedwith</a:t>
            </a:r>
            <a:r>
              <a:rPr lang="en-US" sz="1467" dirty="0">
                <a:solidFill>
                  <a:srgbClr val="5B6475"/>
                </a:solidFill>
                <a:ea typeface="Calibri" pitchFamily="34" charset="-122"/>
                <a:cs typeface="Calibri" pitchFamily="34" charset="-120"/>
              </a:rPr>
              <a:t> new LV dysfunction</a:t>
            </a:r>
            <a:endParaRPr lang="en-US" sz="1467" dirty="0"/>
          </a:p>
        </p:txBody>
      </p:sp>
      <p:sp>
        <p:nvSpPr>
          <p:cNvPr id="15" name="Shape 12"/>
          <p:cNvSpPr/>
          <p:nvPr/>
        </p:nvSpPr>
        <p:spPr>
          <a:xfrm>
            <a:off x="8839200" y="1524000"/>
            <a:ext cx="2743200" cy="914400"/>
          </a:xfrm>
          <a:prstGeom prst="rect">
            <a:avLst/>
          </a:prstGeom>
          <a:solidFill>
            <a:srgbClr val="7A1F2E"/>
          </a:solidFill>
          <a:ln w="12700">
            <a:solidFill>
              <a:srgbClr val="FFFFFF"/>
            </a:solidFill>
            <a:prstDash val="solid"/>
          </a:ln>
        </p:spPr>
        <p:txBody>
          <a:bodyPr/>
          <a:lstStyle/>
          <a:p>
            <a:endParaRPr lang="en-US" sz="2400"/>
          </a:p>
        </p:txBody>
      </p:sp>
      <p:sp>
        <p:nvSpPr>
          <p:cNvPr id="16" name="Text 13"/>
          <p:cNvSpPr txBox="1"/>
          <p:nvPr/>
        </p:nvSpPr>
        <p:spPr>
          <a:xfrm>
            <a:off x="8839200" y="1524000"/>
            <a:ext cx="2743200" cy="914400"/>
          </a:xfrm>
          <a:prstGeom prst="rect">
            <a:avLst/>
          </a:prstGeom>
          <a:noFill/>
          <a:ln/>
        </p:spPr>
        <p:txBody>
          <a:bodyPr wrap="square" lIns="0" tIns="0" rIns="0" bIns="0" rtlCol="0" anchor="ctr"/>
          <a:lstStyle/>
          <a:p>
            <a:pPr algn="ctr"/>
            <a:r>
              <a:rPr lang="en-US" sz="1867" b="1" dirty="0">
                <a:solidFill>
                  <a:srgbClr val="FFFFFF"/>
                </a:solidFill>
                <a:ea typeface="Calibri" pitchFamily="34" charset="-122"/>
                <a:cs typeface="Calibri" pitchFamily="34" charset="-120"/>
              </a:rPr>
              <a:t>Isolated myocarditis</a:t>
            </a:r>
            <a:endParaRPr lang="en-US" sz="1867" dirty="0"/>
          </a:p>
        </p:txBody>
      </p:sp>
      <p:sp>
        <p:nvSpPr>
          <p:cNvPr id="17" name="Text 14"/>
          <p:cNvSpPr txBox="1"/>
          <p:nvPr/>
        </p:nvSpPr>
        <p:spPr>
          <a:xfrm>
            <a:off x="8936736" y="2535936"/>
            <a:ext cx="2560320" cy="853440"/>
          </a:xfrm>
          <a:prstGeom prst="rect">
            <a:avLst/>
          </a:prstGeom>
          <a:noFill/>
          <a:ln/>
        </p:spPr>
        <p:txBody>
          <a:bodyPr wrap="square" lIns="0" tIns="0" rIns="0" bIns="0" rtlCol="0" anchor="t"/>
          <a:lstStyle/>
          <a:p>
            <a:r>
              <a:rPr lang="en-US" sz="1467" dirty="0">
                <a:solidFill>
                  <a:srgbClr val="5B6475"/>
                </a:solidFill>
                <a:ea typeface="Calibri" pitchFamily="34" charset="-122"/>
                <a:cs typeface="Calibri" pitchFamily="34" charset="-120"/>
              </a:rPr>
              <a:t>Infarct-like pain, heart failure, arrhythmia</a:t>
            </a:r>
            <a:endParaRPr lang="en-US" sz="1467" dirty="0"/>
          </a:p>
        </p:txBody>
      </p:sp>
      <p:sp>
        <p:nvSpPr>
          <p:cNvPr id="18" name="Shape 15"/>
          <p:cNvSpPr/>
          <p:nvPr/>
        </p:nvSpPr>
        <p:spPr>
          <a:xfrm>
            <a:off x="609600" y="3596640"/>
            <a:ext cx="3535680" cy="609600"/>
          </a:xfrm>
          <a:prstGeom prst="roundRect">
            <a:avLst>
              <a:gd name="adj" fmla="val 16000"/>
            </a:avLst>
          </a:prstGeom>
          <a:solidFill>
            <a:srgbClr val="E8EAF0"/>
          </a:solidFill>
          <a:ln w="9525">
            <a:solidFill>
              <a:srgbClr val="DFE2E9"/>
            </a:solidFill>
            <a:prstDash val="solid"/>
          </a:ln>
        </p:spPr>
        <p:txBody>
          <a:bodyPr/>
          <a:lstStyle/>
          <a:p>
            <a:endParaRPr lang="en-US" sz="2400"/>
          </a:p>
        </p:txBody>
      </p:sp>
      <p:sp>
        <p:nvSpPr>
          <p:cNvPr id="19" name="Text 16"/>
          <p:cNvSpPr txBox="1"/>
          <p:nvPr/>
        </p:nvSpPr>
        <p:spPr>
          <a:xfrm>
            <a:off x="609600" y="3596640"/>
            <a:ext cx="3535680" cy="609600"/>
          </a:xfrm>
          <a:prstGeom prst="rect">
            <a:avLst/>
          </a:prstGeom>
          <a:noFill/>
          <a:ln/>
        </p:spPr>
        <p:txBody>
          <a:bodyPr wrap="square" lIns="0" tIns="0" rIns="0" bIns="0" rtlCol="0" anchor="ctr"/>
          <a:lstStyle/>
          <a:p>
            <a:pPr algn="ctr"/>
            <a:r>
              <a:rPr lang="en-US" sz="1733" b="1" dirty="0">
                <a:solidFill>
                  <a:srgbClr val="1F2430"/>
                </a:solidFill>
                <a:ea typeface="Calibri" pitchFamily="34" charset="-122"/>
                <a:cs typeface="Calibri" pitchFamily="34" charset="-120"/>
              </a:rPr>
              <a:t>Acute: up to 4 weeks</a:t>
            </a:r>
            <a:endParaRPr lang="en-US" sz="1733" dirty="0"/>
          </a:p>
        </p:txBody>
      </p:sp>
      <p:sp>
        <p:nvSpPr>
          <p:cNvPr id="20" name="Shape 17"/>
          <p:cNvSpPr/>
          <p:nvPr/>
        </p:nvSpPr>
        <p:spPr>
          <a:xfrm>
            <a:off x="4328160" y="3596640"/>
            <a:ext cx="3535680" cy="609600"/>
          </a:xfrm>
          <a:prstGeom prst="roundRect">
            <a:avLst>
              <a:gd name="adj" fmla="val 16000"/>
            </a:avLst>
          </a:prstGeom>
          <a:solidFill>
            <a:srgbClr val="E8EAF0"/>
          </a:solidFill>
          <a:ln w="9525">
            <a:solidFill>
              <a:srgbClr val="DFE2E9"/>
            </a:solidFill>
            <a:prstDash val="solid"/>
          </a:ln>
        </p:spPr>
        <p:txBody>
          <a:bodyPr/>
          <a:lstStyle/>
          <a:p>
            <a:endParaRPr lang="en-US" sz="2400"/>
          </a:p>
        </p:txBody>
      </p:sp>
      <p:sp>
        <p:nvSpPr>
          <p:cNvPr id="21" name="Text 18"/>
          <p:cNvSpPr txBox="1"/>
          <p:nvPr/>
        </p:nvSpPr>
        <p:spPr>
          <a:xfrm>
            <a:off x="4328160" y="3596640"/>
            <a:ext cx="3535680" cy="609600"/>
          </a:xfrm>
          <a:prstGeom prst="rect">
            <a:avLst/>
          </a:prstGeom>
          <a:noFill/>
          <a:ln/>
        </p:spPr>
        <p:txBody>
          <a:bodyPr wrap="square" lIns="0" tIns="0" rIns="0" bIns="0" rtlCol="0" anchor="ctr"/>
          <a:lstStyle/>
          <a:p>
            <a:pPr algn="ctr"/>
            <a:r>
              <a:rPr lang="en-US" sz="1733" b="1" dirty="0">
                <a:solidFill>
                  <a:srgbClr val="1F2430"/>
                </a:solidFill>
                <a:ea typeface="Calibri" pitchFamily="34" charset="-122"/>
                <a:cs typeface="Calibri" pitchFamily="34" charset="-120"/>
              </a:rPr>
              <a:t>Subacute: &gt;4 weeks to 3 months</a:t>
            </a:r>
            <a:endParaRPr lang="en-US" sz="1733" dirty="0"/>
          </a:p>
        </p:txBody>
      </p:sp>
      <p:sp>
        <p:nvSpPr>
          <p:cNvPr id="22" name="Shape 19"/>
          <p:cNvSpPr/>
          <p:nvPr/>
        </p:nvSpPr>
        <p:spPr>
          <a:xfrm>
            <a:off x="8046720" y="3596640"/>
            <a:ext cx="3535680" cy="609600"/>
          </a:xfrm>
          <a:prstGeom prst="roundRect">
            <a:avLst>
              <a:gd name="adj" fmla="val 16000"/>
            </a:avLst>
          </a:prstGeom>
          <a:solidFill>
            <a:srgbClr val="E8EAF0"/>
          </a:solidFill>
          <a:ln w="9525">
            <a:solidFill>
              <a:srgbClr val="DFE2E9"/>
            </a:solidFill>
            <a:prstDash val="solid"/>
          </a:ln>
        </p:spPr>
        <p:txBody>
          <a:bodyPr/>
          <a:lstStyle/>
          <a:p>
            <a:endParaRPr lang="en-US" sz="2400"/>
          </a:p>
        </p:txBody>
      </p:sp>
      <p:sp>
        <p:nvSpPr>
          <p:cNvPr id="23" name="Text 20"/>
          <p:cNvSpPr txBox="1"/>
          <p:nvPr/>
        </p:nvSpPr>
        <p:spPr>
          <a:xfrm>
            <a:off x="8046720" y="3596640"/>
            <a:ext cx="3535680" cy="609600"/>
          </a:xfrm>
          <a:prstGeom prst="rect">
            <a:avLst/>
          </a:prstGeom>
          <a:noFill/>
          <a:ln/>
        </p:spPr>
        <p:txBody>
          <a:bodyPr wrap="square" lIns="0" tIns="0" rIns="0" bIns="0" rtlCol="0" anchor="ctr"/>
          <a:lstStyle/>
          <a:p>
            <a:pPr algn="ctr"/>
            <a:r>
              <a:rPr lang="en-US" sz="1733" b="1" dirty="0">
                <a:solidFill>
                  <a:srgbClr val="1F2430"/>
                </a:solidFill>
                <a:ea typeface="Calibri" pitchFamily="34" charset="-122"/>
                <a:cs typeface="Calibri" pitchFamily="34" charset="-120"/>
              </a:rPr>
              <a:t>Chronic: &gt;3 months</a:t>
            </a:r>
            <a:endParaRPr lang="en-US" sz="1733" dirty="0"/>
          </a:p>
        </p:txBody>
      </p:sp>
      <p:sp>
        <p:nvSpPr>
          <p:cNvPr id="24" name="Shape 21"/>
          <p:cNvSpPr/>
          <p:nvPr/>
        </p:nvSpPr>
        <p:spPr>
          <a:xfrm>
            <a:off x="609600" y="4450080"/>
            <a:ext cx="5303520" cy="1645920"/>
          </a:xfrm>
          <a:prstGeom prst="roundRect">
            <a:avLst>
              <a:gd name="adj" fmla="val 5926"/>
            </a:avLst>
          </a:prstGeom>
          <a:solidFill>
            <a:srgbClr val="F4F5F8"/>
          </a:solidFill>
          <a:ln w="9525">
            <a:solidFill>
              <a:srgbClr val="DFE2E9"/>
            </a:solidFill>
            <a:prstDash val="solid"/>
          </a:ln>
        </p:spPr>
        <p:txBody>
          <a:bodyPr/>
          <a:lstStyle/>
          <a:p>
            <a:endParaRPr lang="en-US" sz="2400"/>
          </a:p>
        </p:txBody>
      </p:sp>
      <p:sp>
        <p:nvSpPr>
          <p:cNvPr id="25" name="Text 22"/>
          <p:cNvSpPr txBox="1"/>
          <p:nvPr/>
        </p:nvSpPr>
        <p:spPr>
          <a:xfrm>
            <a:off x="853440" y="4547616"/>
            <a:ext cx="4815840" cy="426720"/>
          </a:xfrm>
          <a:prstGeom prst="rect">
            <a:avLst/>
          </a:prstGeom>
          <a:noFill/>
          <a:ln/>
        </p:spPr>
        <p:txBody>
          <a:bodyPr wrap="square" lIns="0" tIns="0" rIns="0" bIns="0" rtlCol="0" anchor="ctr"/>
          <a:lstStyle/>
          <a:p>
            <a:r>
              <a:rPr lang="en-US" sz="1867" b="1" dirty="0">
                <a:solidFill>
                  <a:srgbClr val="7A1F2E"/>
                </a:solidFill>
                <a:ea typeface="Calibri" pitchFamily="34" charset="-122"/>
                <a:cs typeface="Calibri" pitchFamily="34" charset="-120"/>
              </a:rPr>
              <a:t>Complicated myocarditis</a:t>
            </a:r>
            <a:endParaRPr lang="en-US" sz="1867" dirty="0"/>
          </a:p>
        </p:txBody>
      </p:sp>
      <p:sp>
        <p:nvSpPr>
          <p:cNvPr id="26" name="Text 23"/>
          <p:cNvSpPr txBox="1"/>
          <p:nvPr/>
        </p:nvSpPr>
        <p:spPr>
          <a:xfrm>
            <a:off x="853440" y="4998720"/>
            <a:ext cx="4815840" cy="1036320"/>
          </a:xfrm>
          <a:prstGeom prst="rect">
            <a:avLst/>
          </a:prstGeom>
          <a:noFill/>
          <a:ln/>
        </p:spPr>
        <p:txBody>
          <a:bodyPr wrap="square" lIns="0" tIns="0" rIns="0" bIns="0" rtlCol="0" anchor="t"/>
          <a:lstStyle/>
          <a:p>
            <a:r>
              <a:rPr lang="en-US" sz="1600" dirty="0">
                <a:solidFill>
                  <a:srgbClr val="1F2430"/>
                </a:solidFill>
                <a:ea typeface="Calibri" pitchFamily="34" charset="-122"/>
                <a:cs typeface="Calibri" pitchFamily="34" charset="-120"/>
              </a:rPr>
              <a:t>Acute myocarditis plus at least one of: LVEF &lt;50%, sustained ventricular arrhythmia, advanced heart block, heart failure, cardiogenic shock.</a:t>
            </a:r>
            <a:endParaRPr lang="en-US" sz="1600" dirty="0"/>
          </a:p>
        </p:txBody>
      </p:sp>
      <p:sp>
        <p:nvSpPr>
          <p:cNvPr id="27" name="Shape 24"/>
          <p:cNvSpPr/>
          <p:nvPr/>
        </p:nvSpPr>
        <p:spPr>
          <a:xfrm>
            <a:off x="6278880" y="4450080"/>
            <a:ext cx="5303520" cy="1645920"/>
          </a:xfrm>
          <a:prstGeom prst="roundRect">
            <a:avLst>
              <a:gd name="adj" fmla="val 5926"/>
            </a:avLst>
          </a:prstGeom>
          <a:solidFill>
            <a:srgbClr val="F4F5F8"/>
          </a:solidFill>
          <a:ln w="9525">
            <a:solidFill>
              <a:srgbClr val="DFE2E9"/>
            </a:solidFill>
            <a:prstDash val="solid"/>
          </a:ln>
        </p:spPr>
        <p:txBody>
          <a:bodyPr/>
          <a:lstStyle/>
          <a:p>
            <a:endParaRPr lang="en-US" sz="2400"/>
          </a:p>
        </p:txBody>
      </p:sp>
      <p:sp>
        <p:nvSpPr>
          <p:cNvPr id="28" name="Text 25"/>
          <p:cNvSpPr txBox="1"/>
          <p:nvPr/>
        </p:nvSpPr>
        <p:spPr>
          <a:xfrm>
            <a:off x="6522720" y="4547616"/>
            <a:ext cx="4815840" cy="426720"/>
          </a:xfrm>
          <a:prstGeom prst="rect">
            <a:avLst/>
          </a:prstGeom>
          <a:noFill/>
          <a:ln/>
        </p:spPr>
        <p:txBody>
          <a:bodyPr wrap="square" lIns="0" tIns="0" rIns="0" bIns="0" rtlCol="0" anchor="ctr"/>
          <a:lstStyle/>
          <a:p>
            <a:r>
              <a:rPr lang="en-US" sz="1867" b="1" dirty="0">
                <a:solidFill>
                  <a:srgbClr val="7A1F2E"/>
                </a:solidFill>
                <a:ea typeface="Calibri" pitchFamily="34" charset="-122"/>
                <a:cs typeface="Calibri" pitchFamily="34" charset="-120"/>
              </a:rPr>
              <a:t>Fulminant myocarditis</a:t>
            </a:r>
            <a:endParaRPr lang="en-US" sz="1867" dirty="0"/>
          </a:p>
        </p:txBody>
      </p:sp>
      <p:sp>
        <p:nvSpPr>
          <p:cNvPr id="29" name="Text 26"/>
          <p:cNvSpPr txBox="1"/>
          <p:nvPr/>
        </p:nvSpPr>
        <p:spPr>
          <a:xfrm>
            <a:off x="6522720" y="4998720"/>
            <a:ext cx="4815840" cy="1036320"/>
          </a:xfrm>
          <a:prstGeom prst="rect">
            <a:avLst/>
          </a:prstGeom>
          <a:noFill/>
          <a:ln/>
        </p:spPr>
        <p:txBody>
          <a:bodyPr wrap="square" lIns="0" tIns="0" rIns="0" bIns="0" rtlCol="0" anchor="t"/>
          <a:lstStyle/>
          <a:p>
            <a:r>
              <a:rPr lang="en-US" sz="1600" dirty="0">
                <a:solidFill>
                  <a:srgbClr val="1F2430"/>
                </a:solidFill>
                <a:ea typeface="Calibri" pitchFamily="34" charset="-122"/>
                <a:cs typeface="Calibri" pitchFamily="34" charset="-120"/>
              </a:rPr>
              <a:t>Acute onset with haemodynamic instability needing inotropes or mechanical circulatory support (about 3-9% of cases).</a:t>
            </a: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67D5A873-DF1E-54B6-6E13-FE5E5F23F3F8}"/>
              </a:ext>
            </a:extLst>
          </p:cNvPr>
          <p:cNvSpPr txBox="1">
            <a:spLocks/>
          </p:cNvSpPr>
          <p:nvPr/>
        </p:nvSpPr>
        <p:spPr>
          <a:xfrm>
            <a:off x="1028700" y="1967266"/>
            <a:ext cx="2628900" cy="254725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600"/>
              </a:spcAft>
            </a:pPr>
            <a:r>
              <a:rPr lang="en-US" sz="3600" b="1" kern="1200">
                <a:solidFill>
                  <a:srgbClr val="FFFFFF"/>
                </a:solidFill>
                <a:latin typeface="+mj-lt"/>
                <a:ea typeface="+mj-ea"/>
                <a:cs typeface="+mj-cs"/>
              </a:rPr>
              <a:t>Aetiology</a:t>
            </a:r>
          </a:p>
        </p:txBody>
      </p:sp>
      <p:pic>
        <p:nvPicPr>
          <p:cNvPr id="7" name="New picture">
            <a:extLst>
              <a:ext uri="{FF2B5EF4-FFF2-40B4-BE49-F238E27FC236}">
                <a16:creationId xmlns:a16="http://schemas.microsoft.com/office/drawing/2014/main" id="{870D9C9A-B770-91A1-F7DC-3593C7F5912E}"/>
              </a:ext>
            </a:extLst>
          </p:cNvPr>
          <p:cNvPicPr>
            <a:picLocks noGrp="1"/>
          </p:cNvPicPr>
          <p:nvPr>
            <p:ph idx="1"/>
          </p:nvPr>
        </p:nvPicPr>
        <p:blipFill>
          <a:blip r:embed="rId3"/>
          <a:srcRect l="3431" t="22939" r="3526" b="69619"/>
          <a:stretch>
            <a:fillRect/>
          </a:stretch>
        </p:blipFill>
        <p:spPr>
          <a:xfrm>
            <a:off x="4216526" y="2846439"/>
            <a:ext cx="7744416" cy="1196074"/>
          </a:xfrm>
          <a:prstGeom prst="rect">
            <a:avLst/>
          </a:prstGeom>
        </p:spPr>
      </p:pic>
      <p:sp>
        <p:nvSpPr>
          <p:cNvPr id="13" name="TextBox 12">
            <a:extLst>
              <a:ext uri="{FF2B5EF4-FFF2-40B4-BE49-F238E27FC236}">
                <a16:creationId xmlns:a16="http://schemas.microsoft.com/office/drawing/2014/main" id="{6C719481-1432-7BAE-28AD-C26A2B86AB02}"/>
              </a:ext>
            </a:extLst>
          </p:cNvPr>
          <p:cNvSpPr txBox="1"/>
          <p:nvPr/>
        </p:nvSpPr>
        <p:spPr>
          <a:xfrm>
            <a:off x="5926041" y="6611779"/>
            <a:ext cx="7108723" cy="246221"/>
          </a:xfrm>
          <a:prstGeom prst="rect">
            <a:avLst/>
          </a:prstGeom>
          <a:noFill/>
        </p:spPr>
        <p:txBody>
          <a:bodyPr wrap="square">
            <a:spAutoFit/>
          </a:bodyPr>
          <a:lstStyle/>
          <a:p>
            <a:pPr marL="0" lvl="0" indent="0" eaLnBrk="1" hangingPunct="1">
              <a:spcBef>
                <a:spcPct val="0"/>
              </a:spcBef>
              <a:spcAft>
                <a:spcPts val="600"/>
              </a:spcAft>
              <a:buNone/>
            </a:pPr>
            <a:r>
              <a:rPr lang="en-US" altLang="en-US" sz="1000" i="1" dirty="0" err="1">
                <a:solidFill>
                  <a:srgbClr val="333333"/>
                </a:solidFill>
              </a:rPr>
              <a:t>Eur</a:t>
            </a:r>
            <a:r>
              <a:rPr lang="en-US" altLang="en-US" sz="1000" i="1" dirty="0">
                <a:solidFill>
                  <a:srgbClr val="333333"/>
                </a:solidFill>
              </a:rPr>
              <a:t> Heart J</a:t>
            </a:r>
            <a:r>
              <a:rPr lang="en-US" altLang="en-US" sz="1000" dirty="0">
                <a:solidFill>
                  <a:srgbClr val="333333"/>
                </a:solidFill>
              </a:rPr>
              <a:t>, Volume 46, Issue 40, 21 October 2025, Pages 3952–4041, </a:t>
            </a:r>
            <a:r>
              <a:rPr lang="en-US" altLang="en-US" sz="1000" dirty="0">
                <a:solidFill>
                  <a:srgbClr val="333333"/>
                </a:solidFill>
                <a:hlinkClick r:id="rId4"/>
              </a:rPr>
              <a:t>https://doi.org/10.1093/eurheartj/ehaf192</a:t>
            </a:r>
            <a:endParaRPr lang="en-US" altLang="en-US" sz="1000" dirty="0">
              <a:solidFill>
                <a:srgbClr val="333333"/>
              </a:solidFill>
            </a:endParaRPr>
          </a:p>
        </p:txBody>
      </p:sp>
    </p:spTree>
    <p:extLst>
      <p:ext uri="{BB962C8B-B14F-4D97-AF65-F5344CB8AC3E}">
        <p14:creationId xmlns:p14="http://schemas.microsoft.com/office/powerpoint/2010/main" val="6774407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screenshot of a medical chart&#10;&#10;AI-generated content may be incorrect.">
            <a:extLst>
              <a:ext uri="{FF2B5EF4-FFF2-40B4-BE49-F238E27FC236}">
                <a16:creationId xmlns:a16="http://schemas.microsoft.com/office/drawing/2014/main" id="{A9B00FFF-A771-E139-0775-6FCCE514EE84}"/>
              </a:ext>
            </a:extLst>
          </p:cNvPr>
          <p:cNvPicPr>
            <a:picLocks noGrp="1" noChangeAspect="1"/>
          </p:cNvPicPr>
          <p:nvPr>
            <p:ph idx="1"/>
          </p:nvPr>
        </p:nvPicPr>
        <p:blipFill>
          <a:blip r:embed="rId3"/>
          <a:srcRect l="-1" t="6151" r="736"/>
          <a:stretch>
            <a:fillRect/>
          </a:stretch>
        </p:blipFill>
        <p:spPr>
          <a:xfrm>
            <a:off x="2547548" y="986118"/>
            <a:ext cx="7044687" cy="5228415"/>
          </a:xfrm>
          <a:prstGeom prst="rect">
            <a:avLst/>
          </a:prstGeom>
        </p:spPr>
      </p:pic>
    </p:spTree>
    <p:extLst>
      <p:ext uri="{BB962C8B-B14F-4D97-AF65-F5344CB8AC3E}">
        <p14:creationId xmlns:p14="http://schemas.microsoft.com/office/powerpoint/2010/main" val="30447460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609600" y="365760"/>
            <a:ext cx="10972800" cy="853440"/>
          </a:xfrm>
          <a:prstGeom prst="rect">
            <a:avLst/>
          </a:prstGeom>
          <a:noFill/>
          <a:ln/>
        </p:spPr>
        <p:txBody>
          <a:bodyPr wrap="square" lIns="0" tIns="0" rIns="0" bIns="0" rtlCol="0" anchor="ctr"/>
          <a:lstStyle/>
          <a:p>
            <a:r>
              <a:rPr lang="en-US" sz="3733" b="1" dirty="0">
                <a:solidFill>
                  <a:srgbClr val="880907"/>
                </a:solidFill>
                <a:latin typeface="+mj-lt"/>
                <a:ea typeface="Cambria" pitchFamily="34" charset="-122"/>
                <a:cs typeface="Cambria" pitchFamily="34" charset="-120"/>
              </a:rPr>
              <a:t>Diagnostic Criteria:</a:t>
            </a:r>
            <a:endParaRPr lang="en-US" sz="3733" dirty="0">
              <a:solidFill>
                <a:srgbClr val="880907"/>
              </a:solidFill>
              <a:latin typeface="+mj-lt"/>
            </a:endParaRPr>
          </a:p>
        </p:txBody>
      </p:sp>
      <p:sp>
        <p:nvSpPr>
          <p:cNvPr id="3" name="Text 1"/>
          <p:cNvSpPr txBox="1"/>
          <p:nvPr/>
        </p:nvSpPr>
        <p:spPr>
          <a:xfrm>
            <a:off x="609600" y="6339840"/>
            <a:ext cx="7315200" cy="304800"/>
          </a:xfrm>
          <a:prstGeom prst="rect">
            <a:avLst/>
          </a:prstGeom>
          <a:noFill/>
          <a:ln/>
        </p:spPr>
        <p:txBody>
          <a:bodyPr wrap="square" lIns="0" tIns="0" rIns="0" bIns="0" rtlCol="0" anchor="ctr"/>
          <a:lstStyle/>
          <a:p>
            <a:r>
              <a:rPr lang="en-US" sz="1200" dirty="0">
                <a:solidFill>
                  <a:srgbClr val="5B6475"/>
                </a:solidFill>
                <a:latin typeface="Calibri" pitchFamily="34" charset="0"/>
                <a:ea typeface="Calibri" pitchFamily="34" charset="-122"/>
                <a:cs typeface="Calibri" pitchFamily="34" charset="-120"/>
              </a:rPr>
              <a:t>ESC 2025 myocarditis &amp; pericarditis guidelines</a:t>
            </a:r>
            <a:endParaRPr lang="en-US" sz="1200" dirty="0"/>
          </a:p>
        </p:txBody>
      </p:sp>
      <p:sp>
        <p:nvSpPr>
          <p:cNvPr id="4" name="Text 2"/>
          <p:cNvSpPr txBox="1"/>
          <p:nvPr/>
        </p:nvSpPr>
        <p:spPr>
          <a:xfrm>
            <a:off x="10972800" y="6339840"/>
            <a:ext cx="609600" cy="304800"/>
          </a:xfrm>
          <a:prstGeom prst="rect">
            <a:avLst/>
          </a:prstGeom>
          <a:noFill/>
          <a:ln/>
        </p:spPr>
        <p:txBody>
          <a:bodyPr wrap="square" lIns="0" tIns="0" rIns="0" bIns="0" rtlCol="0" anchor="ctr"/>
          <a:lstStyle/>
          <a:p>
            <a:pPr algn="r"/>
            <a:r>
              <a:rPr lang="en-US" sz="1200" dirty="0">
                <a:solidFill>
                  <a:srgbClr val="5B6475"/>
                </a:solidFill>
                <a:latin typeface="Calibri" pitchFamily="34" charset="0"/>
                <a:ea typeface="Calibri" pitchFamily="34" charset="-122"/>
                <a:cs typeface="Calibri" pitchFamily="34" charset="-120"/>
              </a:rPr>
              <a:t>4</a:t>
            </a:r>
            <a:endParaRPr lang="en-US" sz="1200" dirty="0"/>
          </a:p>
        </p:txBody>
      </p:sp>
      <p:sp>
        <p:nvSpPr>
          <p:cNvPr id="6" name="Shape 3"/>
          <p:cNvSpPr/>
          <p:nvPr/>
        </p:nvSpPr>
        <p:spPr>
          <a:xfrm>
            <a:off x="609600" y="1463040"/>
            <a:ext cx="5303520" cy="548640"/>
          </a:xfrm>
          <a:prstGeom prst="roundRect">
            <a:avLst>
              <a:gd name="adj" fmla="val 17778"/>
            </a:avLst>
          </a:prstGeom>
          <a:solidFill>
            <a:srgbClr val="7A1F2E"/>
          </a:solidFill>
          <a:ln w="6350">
            <a:solidFill>
              <a:srgbClr val="7A1F2E"/>
            </a:solidFill>
            <a:prstDash val="solid"/>
          </a:ln>
        </p:spPr>
        <p:txBody>
          <a:bodyPr/>
          <a:lstStyle/>
          <a:p>
            <a:endParaRPr lang="en-US" sz="2400"/>
          </a:p>
        </p:txBody>
      </p:sp>
      <p:sp>
        <p:nvSpPr>
          <p:cNvPr id="7" name="Text 4"/>
          <p:cNvSpPr txBox="1"/>
          <p:nvPr/>
        </p:nvSpPr>
        <p:spPr>
          <a:xfrm>
            <a:off x="609600" y="1463040"/>
            <a:ext cx="5303520" cy="548640"/>
          </a:xfrm>
          <a:prstGeom prst="rect">
            <a:avLst/>
          </a:prstGeom>
          <a:noFill/>
          <a:ln/>
        </p:spPr>
        <p:txBody>
          <a:bodyPr wrap="square" lIns="0" tIns="0" rIns="0" bIns="0" rtlCol="0" anchor="ctr"/>
          <a:lstStyle/>
          <a:p>
            <a:pPr algn="ctr"/>
            <a:r>
              <a:rPr lang="en-US" sz="2000" b="1" dirty="0">
                <a:solidFill>
                  <a:srgbClr val="FFFFFF"/>
                </a:solidFill>
                <a:latin typeface="Calibri" pitchFamily="34" charset="0"/>
                <a:ea typeface="Calibri" pitchFamily="34" charset="-122"/>
                <a:cs typeface="Calibri" pitchFamily="34" charset="-120"/>
              </a:rPr>
              <a:t>Myocarditis</a:t>
            </a:r>
            <a:endParaRPr lang="en-US" sz="2000" dirty="0"/>
          </a:p>
        </p:txBody>
      </p:sp>
      <p:sp>
        <p:nvSpPr>
          <p:cNvPr id="8" name="Shape 5"/>
          <p:cNvSpPr/>
          <p:nvPr/>
        </p:nvSpPr>
        <p:spPr>
          <a:xfrm>
            <a:off x="609600" y="2097024"/>
            <a:ext cx="5303520" cy="3230880"/>
          </a:xfrm>
          <a:prstGeom prst="roundRect">
            <a:avLst>
              <a:gd name="adj" fmla="val 3019"/>
            </a:avLst>
          </a:prstGeom>
          <a:solidFill>
            <a:srgbClr val="F4F5F8"/>
          </a:solidFill>
          <a:ln w="9525">
            <a:solidFill>
              <a:srgbClr val="DFE2E9"/>
            </a:solidFill>
            <a:prstDash val="solid"/>
          </a:ln>
        </p:spPr>
        <p:txBody>
          <a:bodyPr/>
          <a:lstStyle/>
          <a:p>
            <a:endParaRPr lang="en-US" sz="2400"/>
          </a:p>
        </p:txBody>
      </p:sp>
      <p:sp>
        <p:nvSpPr>
          <p:cNvPr id="9" name="Text 6"/>
          <p:cNvSpPr txBox="1"/>
          <p:nvPr/>
        </p:nvSpPr>
        <p:spPr>
          <a:xfrm>
            <a:off x="853440" y="2194560"/>
            <a:ext cx="4815840" cy="3048000"/>
          </a:xfrm>
          <a:prstGeom prst="rect">
            <a:avLst/>
          </a:prstGeom>
          <a:noFill/>
          <a:ln/>
        </p:spPr>
        <p:txBody>
          <a:bodyPr wrap="square" lIns="0" tIns="0" rIns="0" bIns="0" rtlCol="0" anchor="t"/>
          <a:lstStyle/>
          <a:p>
            <a:r>
              <a:rPr lang="en-US" sz="1667" b="1" dirty="0">
                <a:solidFill>
                  <a:srgbClr val="7A1F2E"/>
                </a:solidFill>
                <a:ea typeface="Calibri" pitchFamily="34" charset="-122"/>
                <a:cs typeface="Calibri" pitchFamily="34" charset="-120"/>
              </a:rPr>
              <a:t>Clinical presentation</a:t>
            </a:r>
            <a:endParaRPr lang="en-US" sz="1667" dirty="0"/>
          </a:p>
          <a:p>
            <a:r>
              <a:rPr lang="en-US" sz="1600" dirty="0">
                <a:solidFill>
                  <a:srgbClr val="1F2430"/>
                </a:solidFill>
                <a:ea typeface="Calibri" pitchFamily="34" charset="-122"/>
                <a:cs typeface="Calibri" pitchFamily="34" charset="-120"/>
              </a:rPr>
              <a:t>Chest pain, arrhythmia, heart failure, aborted SCD</a:t>
            </a:r>
            <a:endParaRPr lang="en-US" sz="1667" dirty="0"/>
          </a:p>
          <a:p>
            <a:pPr>
              <a:spcBef>
                <a:spcPts val="800"/>
              </a:spcBef>
            </a:pPr>
            <a:r>
              <a:rPr lang="en-US" sz="1667" b="1" dirty="0">
                <a:solidFill>
                  <a:srgbClr val="7A1F2E"/>
                </a:solidFill>
                <a:ea typeface="Calibri" pitchFamily="34" charset="-122"/>
                <a:cs typeface="Calibri" pitchFamily="34" charset="-120"/>
              </a:rPr>
              <a:t>Plus additional criteria</a:t>
            </a:r>
            <a:endParaRPr lang="en-US" sz="1667" dirty="0"/>
          </a:p>
          <a:p>
            <a:r>
              <a:rPr lang="en-US" sz="1600" dirty="0">
                <a:solidFill>
                  <a:srgbClr val="1F2430"/>
                </a:solidFill>
                <a:ea typeface="Calibri" pitchFamily="34" charset="-122"/>
                <a:cs typeface="Calibri" pitchFamily="34" charset="-120"/>
              </a:rPr>
              <a:t>ECG changes (ST changes); troponin rise; abnormal strain, wall motion, reduced EF; CMR oedema and/or LGE</a:t>
            </a:r>
            <a:endParaRPr lang="en-US" sz="1667" dirty="0"/>
          </a:p>
          <a:p>
            <a:pPr>
              <a:spcBef>
                <a:spcPts val="800"/>
              </a:spcBef>
            </a:pPr>
            <a:r>
              <a:rPr lang="en-US" sz="1667" b="1" dirty="0">
                <a:solidFill>
                  <a:srgbClr val="7A1F2E"/>
                </a:solidFill>
                <a:ea typeface="Calibri" pitchFamily="34" charset="-122"/>
                <a:cs typeface="Calibri" pitchFamily="34" charset="-120"/>
              </a:rPr>
              <a:t>Definite</a:t>
            </a:r>
            <a:endParaRPr lang="en-US" sz="1667" dirty="0"/>
          </a:p>
          <a:p>
            <a:r>
              <a:rPr lang="en-US" sz="1600" dirty="0">
                <a:solidFill>
                  <a:srgbClr val="1F2430"/>
                </a:solidFill>
                <a:ea typeface="Calibri" pitchFamily="34" charset="-122"/>
                <a:cs typeface="Calibri" pitchFamily="34" charset="-120"/>
              </a:rPr>
              <a:t>Clinical + CMR- or EMB-proven</a:t>
            </a:r>
            <a:endParaRPr lang="en-US" sz="1667" dirty="0"/>
          </a:p>
          <a:p>
            <a:pPr>
              <a:spcBef>
                <a:spcPts val="800"/>
              </a:spcBef>
            </a:pPr>
            <a:r>
              <a:rPr lang="en-US" sz="1667" b="1" dirty="0">
                <a:solidFill>
                  <a:srgbClr val="7A1F2E"/>
                </a:solidFill>
                <a:ea typeface="Calibri" pitchFamily="34" charset="-122"/>
                <a:cs typeface="Calibri" pitchFamily="34" charset="-120"/>
              </a:rPr>
              <a:t>Possible</a:t>
            </a:r>
            <a:endParaRPr lang="en-US" sz="1667" dirty="0"/>
          </a:p>
          <a:p>
            <a:r>
              <a:rPr lang="en-US" sz="1600" dirty="0">
                <a:solidFill>
                  <a:srgbClr val="1F2430"/>
                </a:solidFill>
                <a:ea typeface="Calibri" pitchFamily="34" charset="-122"/>
                <a:cs typeface="Calibri" pitchFamily="34" charset="-120"/>
              </a:rPr>
              <a:t>Clinical + at least 1 additional criterion; CMR/EMB uncertain or unavailable</a:t>
            </a:r>
            <a:endParaRPr lang="en-US" sz="1667" dirty="0"/>
          </a:p>
        </p:txBody>
      </p:sp>
      <p:sp>
        <p:nvSpPr>
          <p:cNvPr id="10" name="Shape 7"/>
          <p:cNvSpPr/>
          <p:nvPr/>
        </p:nvSpPr>
        <p:spPr>
          <a:xfrm>
            <a:off x="6278880" y="1463040"/>
            <a:ext cx="5303520" cy="548640"/>
          </a:xfrm>
          <a:prstGeom prst="roundRect">
            <a:avLst>
              <a:gd name="adj" fmla="val 17778"/>
            </a:avLst>
          </a:prstGeom>
          <a:solidFill>
            <a:srgbClr val="1C7293"/>
          </a:solidFill>
          <a:ln w="6350">
            <a:solidFill>
              <a:srgbClr val="1C7293"/>
            </a:solidFill>
            <a:prstDash val="solid"/>
          </a:ln>
        </p:spPr>
        <p:txBody>
          <a:bodyPr/>
          <a:lstStyle/>
          <a:p>
            <a:endParaRPr lang="en-US" sz="2400"/>
          </a:p>
        </p:txBody>
      </p:sp>
      <p:sp>
        <p:nvSpPr>
          <p:cNvPr id="11" name="Text 8"/>
          <p:cNvSpPr txBox="1"/>
          <p:nvPr/>
        </p:nvSpPr>
        <p:spPr>
          <a:xfrm>
            <a:off x="6278880" y="1463040"/>
            <a:ext cx="5303520" cy="548640"/>
          </a:xfrm>
          <a:prstGeom prst="rect">
            <a:avLst/>
          </a:prstGeom>
          <a:noFill/>
          <a:ln/>
        </p:spPr>
        <p:txBody>
          <a:bodyPr wrap="square" lIns="0" tIns="0" rIns="0" bIns="0" rtlCol="0" anchor="ctr"/>
          <a:lstStyle/>
          <a:p>
            <a:pPr algn="ctr"/>
            <a:r>
              <a:rPr lang="en-US" sz="2000" b="1" dirty="0">
                <a:solidFill>
                  <a:srgbClr val="FFFFFF"/>
                </a:solidFill>
                <a:latin typeface="Calibri" pitchFamily="34" charset="0"/>
                <a:ea typeface="Calibri" pitchFamily="34" charset="-122"/>
                <a:cs typeface="Calibri" pitchFamily="34" charset="-120"/>
              </a:rPr>
              <a:t>Pericarditis</a:t>
            </a:r>
            <a:endParaRPr lang="en-US" sz="2000" dirty="0"/>
          </a:p>
        </p:txBody>
      </p:sp>
      <p:sp>
        <p:nvSpPr>
          <p:cNvPr id="12" name="Shape 9"/>
          <p:cNvSpPr/>
          <p:nvPr/>
        </p:nvSpPr>
        <p:spPr>
          <a:xfrm>
            <a:off x="6278880" y="2097024"/>
            <a:ext cx="5303520" cy="3230880"/>
          </a:xfrm>
          <a:prstGeom prst="roundRect">
            <a:avLst>
              <a:gd name="adj" fmla="val 3019"/>
            </a:avLst>
          </a:prstGeom>
          <a:solidFill>
            <a:srgbClr val="F4F5F8"/>
          </a:solidFill>
          <a:ln w="9525">
            <a:solidFill>
              <a:srgbClr val="DFE2E9"/>
            </a:solidFill>
            <a:prstDash val="solid"/>
          </a:ln>
        </p:spPr>
        <p:txBody>
          <a:bodyPr/>
          <a:lstStyle/>
          <a:p>
            <a:endParaRPr lang="en-US" sz="2400"/>
          </a:p>
        </p:txBody>
      </p:sp>
      <p:sp>
        <p:nvSpPr>
          <p:cNvPr id="13" name="Text 10"/>
          <p:cNvSpPr txBox="1"/>
          <p:nvPr/>
        </p:nvSpPr>
        <p:spPr>
          <a:xfrm>
            <a:off x="6522720" y="2194560"/>
            <a:ext cx="4815840" cy="3048000"/>
          </a:xfrm>
          <a:prstGeom prst="rect">
            <a:avLst/>
          </a:prstGeom>
          <a:noFill/>
          <a:ln/>
        </p:spPr>
        <p:txBody>
          <a:bodyPr wrap="square" lIns="0" tIns="0" rIns="0" bIns="0" rtlCol="0" anchor="t"/>
          <a:lstStyle/>
          <a:p>
            <a:r>
              <a:rPr lang="en-US" sz="1667" b="1" dirty="0">
                <a:solidFill>
                  <a:srgbClr val="1C7293"/>
                </a:solidFill>
                <a:ea typeface="Calibri" pitchFamily="34" charset="-122"/>
                <a:cs typeface="Calibri" pitchFamily="34" charset="-120"/>
              </a:rPr>
              <a:t>Clinical presentation</a:t>
            </a:r>
            <a:endParaRPr lang="en-US" sz="1667" dirty="0"/>
          </a:p>
          <a:p>
            <a:r>
              <a:rPr lang="en-US" sz="1600" dirty="0">
                <a:solidFill>
                  <a:srgbClr val="1F2430"/>
                </a:solidFill>
                <a:ea typeface="Calibri" pitchFamily="34" charset="-122"/>
                <a:cs typeface="Calibri" pitchFamily="34" charset="-120"/>
              </a:rPr>
              <a:t>Sharp, pleuritic, positional chest pain (85-90% of cases)</a:t>
            </a:r>
            <a:endParaRPr lang="en-US" sz="1667" dirty="0"/>
          </a:p>
          <a:p>
            <a:pPr>
              <a:spcBef>
                <a:spcPts val="800"/>
              </a:spcBef>
            </a:pPr>
            <a:r>
              <a:rPr lang="en-US" sz="1667" b="1" dirty="0">
                <a:solidFill>
                  <a:srgbClr val="1C7293"/>
                </a:solidFill>
                <a:ea typeface="Calibri" pitchFamily="34" charset="-122"/>
                <a:cs typeface="Calibri" pitchFamily="34" charset="-120"/>
              </a:rPr>
              <a:t>Additional criteria</a:t>
            </a:r>
            <a:endParaRPr lang="en-US" sz="1667" dirty="0"/>
          </a:p>
          <a:p>
            <a:r>
              <a:rPr lang="en-US" sz="1600" dirty="0">
                <a:solidFill>
                  <a:srgbClr val="1F2430"/>
                </a:solidFill>
                <a:ea typeface="Calibri" pitchFamily="34" charset="-122"/>
                <a:cs typeface="Calibri" pitchFamily="34" charset="-120"/>
              </a:rPr>
              <a:t>Friction rub; PR depression or widespread ST elevation; raised CRP; new or worsening effusion; CMR pericardial oedema/LGE</a:t>
            </a:r>
            <a:endParaRPr lang="en-US" sz="1667" dirty="0"/>
          </a:p>
          <a:p>
            <a:pPr>
              <a:spcBef>
                <a:spcPts val="800"/>
              </a:spcBef>
            </a:pPr>
            <a:r>
              <a:rPr lang="en-US" sz="1667" b="1" dirty="0">
                <a:solidFill>
                  <a:srgbClr val="1C7293"/>
                </a:solidFill>
                <a:ea typeface="Calibri" pitchFamily="34" charset="-122"/>
                <a:cs typeface="Calibri" pitchFamily="34" charset="-120"/>
              </a:rPr>
              <a:t>Definite</a:t>
            </a:r>
            <a:endParaRPr lang="en-US" sz="1667" dirty="0"/>
          </a:p>
          <a:p>
            <a:r>
              <a:rPr lang="en-US" sz="1600" dirty="0">
                <a:solidFill>
                  <a:srgbClr val="1F2430"/>
                </a:solidFill>
                <a:ea typeface="Calibri" pitchFamily="34" charset="-122"/>
                <a:cs typeface="Calibri" pitchFamily="34" charset="-120"/>
              </a:rPr>
              <a:t>Clinical + more than 1 additional criterion</a:t>
            </a:r>
            <a:endParaRPr lang="en-US" sz="1667" dirty="0"/>
          </a:p>
          <a:p>
            <a:pPr>
              <a:spcBef>
                <a:spcPts val="800"/>
              </a:spcBef>
            </a:pPr>
            <a:r>
              <a:rPr lang="en-US" sz="1667" b="1" dirty="0">
                <a:solidFill>
                  <a:srgbClr val="1C7293"/>
                </a:solidFill>
                <a:ea typeface="Calibri" pitchFamily="34" charset="-122"/>
                <a:cs typeface="Calibri" pitchFamily="34" charset="-120"/>
              </a:rPr>
              <a:t>Possible</a:t>
            </a:r>
            <a:endParaRPr lang="en-US" sz="1667" dirty="0"/>
          </a:p>
          <a:p>
            <a:r>
              <a:rPr lang="en-US" sz="1600" dirty="0">
                <a:solidFill>
                  <a:srgbClr val="1F2430"/>
                </a:solidFill>
                <a:ea typeface="Calibri" pitchFamily="34" charset="-122"/>
                <a:cs typeface="Calibri" pitchFamily="34" charset="-120"/>
              </a:rPr>
              <a:t>Clinical + 1 additional criterion</a:t>
            </a:r>
            <a:endParaRPr lang="en-US" sz="1667"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a:extLst>
              <a:ext uri="{FF2B5EF4-FFF2-40B4-BE49-F238E27FC236}">
                <a16:creationId xmlns:a16="http://schemas.microsoft.com/office/drawing/2014/main" id="{F3D44E81-DB89-8C1C-2C19-27532E62BC33}"/>
              </a:ext>
            </a:extLst>
          </p:cNvPr>
          <p:cNvSpPr txBox="1"/>
          <p:nvPr/>
        </p:nvSpPr>
        <p:spPr>
          <a:xfrm>
            <a:off x="609600" y="365760"/>
            <a:ext cx="10972800" cy="853440"/>
          </a:xfrm>
          <a:prstGeom prst="rect">
            <a:avLst/>
          </a:prstGeom>
          <a:noFill/>
          <a:ln/>
        </p:spPr>
        <p:txBody>
          <a:bodyPr wrap="square" lIns="0" tIns="0" rIns="0" bIns="0" rtlCol="0" anchor="ctr"/>
          <a:lstStyle/>
          <a:p>
            <a:r>
              <a:rPr lang="en-US" sz="3733" b="1" dirty="0">
                <a:solidFill>
                  <a:srgbClr val="880907"/>
                </a:solidFill>
                <a:latin typeface="+mj-lt"/>
                <a:ea typeface="Cambria" pitchFamily="34" charset="-122"/>
                <a:cs typeface="Cambria" pitchFamily="34" charset="-120"/>
              </a:rPr>
              <a:t>Clinical Presentation</a:t>
            </a:r>
            <a:endParaRPr lang="en-US" sz="3733" dirty="0">
              <a:solidFill>
                <a:srgbClr val="880907"/>
              </a:solidFill>
              <a:latin typeface="+mj-lt"/>
            </a:endParaRPr>
          </a:p>
        </p:txBody>
      </p:sp>
      <p:pic>
        <p:nvPicPr>
          <p:cNvPr id="4" name="Content Placeholder 4">
            <a:extLst>
              <a:ext uri="{FF2B5EF4-FFF2-40B4-BE49-F238E27FC236}">
                <a16:creationId xmlns:a16="http://schemas.microsoft.com/office/drawing/2014/main" id="{3F1C576E-9021-C6F3-235C-B3EC44EA0F1B}"/>
              </a:ext>
            </a:extLst>
          </p:cNvPr>
          <p:cNvPicPr>
            <a:picLocks noChangeAspect="1"/>
          </p:cNvPicPr>
          <p:nvPr/>
        </p:nvPicPr>
        <p:blipFill>
          <a:blip r:embed="rId3"/>
          <a:srcRect l="21687" t="20747" r="5397" b="11829"/>
          <a:stretch>
            <a:fillRect/>
          </a:stretch>
        </p:blipFill>
        <p:spPr>
          <a:xfrm>
            <a:off x="2332703" y="1471601"/>
            <a:ext cx="7526594" cy="3914798"/>
          </a:xfrm>
          <a:prstGeom prst="rect">
            <a:avLst/>
          </a:prstGeom>
        </p:spPr>
      </p:pic>
      <p:sp>
        <p:nvSpPr>
          <p:cNvPr id="7" name="TextBox 6">
            <a:extLst>
              <a:ext uri="{FF2B5EF4-FFF2-40B4-BE49-F238E27FC236}">
                <a16:creationId xmlns:a16="http://schemas.microsoft.com/office/drawing/2014/main" id="{8768EF23-2C38-A7DA-AC37-A5DB0C8AAAE8}"/>
              </a:ext>
            </a:extLst>
          </p:cNvPr>
          <p:cNvSpPr txBox="1"/>
          <p:nvPr/>
        </p:nvSpPr>
        <p:spPr>
          <a:xfrm>
            <a:off x="5926041" y="6611779"/>
            <a:ext cx="7108723" cy="246221"/>
          </a:xfrm>
          <a:prstGeom prst="rect">
            <a:avLst/>
          </a:prstGeom>
          <a:noFill/>
        </p:spPr>
        <p:txBody>
          <a:bodyPr wrap="square">
            <a:spAutoFit/>
          </a:bodyPr>
          <a:lstStyle/>
          <a:p>
            <a:pPr marL="0" lvl="0" indent="0" eaLnBrk="1" hangingPunct="1">
              <a:spcBef>
                <a:spcPct val="0"/>
              </a:spcBef>
              <a:spcAft>
                <a:spcPts val="600"/>
              </a:spcAft>
              <a:buNone/>
            </a:pPr>
            <a:r>
              <a:rPr lang="en-US" altLang="en-US" sz="1000" i="1" dirty="0" err="1">
                <a:solidFill>
                  <a:srgbClr val="333333"/>
                </a:solidFill>
              </a:rPr>
              <a:t>Eur</a:t>
            </a:r>
            <a:r>
              <a:rPr lang="en-US" altLang="en-US" sz="1000" i="1" dirty="0">
                <a:solidFill>
                  <a:srgbClr val="333333"/>
                </a:solidFill>
              </a:rPr>
              <a:t> Heart J</a:t>
            </a:r>
            <a:r>
              <a:rPr lang="en-US" altLang="en-US" sz="1000" dirty="0">
                <a:solidFill>
                  <a:srgbClr val="333333"/>
                </a:solidFill>
              </a:rPr>
              <a:t>, Volume 46, Issue 40, 21 October 2025, Pages 3952–4041, </a:t>
            </a:r>
            <a:r>
              <a:rPr lang="en-US" altLang="en-US" sz="1000" dirty="0">
                <a:solidFill>
                  <a:srgbClr val="333333"/>
                </a:solidFill>
                <a:hlinkClick r:id="rId4"/>
              </a:rPr>
              <a:t>https://doi.org/10.1093/eurheartj/ehaf192</a:t>
            </a:r>
            <a:endParaRPr lang="en-US" altLang="en-US" sz="1000" dirty="0">
              <a:solidFill>
                <a:srgbClr val="333333"/>
              </a:solidFill>
            </a:endParaRPr>
          </a:p>
        </p:txBody>
      </p:sp>
    </p:spTree>
    <p:extLst>
      <p:ext uri="{BB962C8B-B14F-4D97-AF65-F5344CB8AC3E}">
        <p14:creationId xmlns:p14="http://schemas.microsoft.com/office/powerpoint/2010/main" val="42932418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609600" y="365760"/>
            <a:ext cx="10972800" cy="853440"/>
          </a:xfrm>
          <a:prstGeom prst="rect">
            <a:avLst/>
          </a:prstGeom>
          <a:noFill/>
          <a:ln/>
        </p:spPr>
        <p:txBody>
          <a:bodyPr wrap="square" lIns="0" tIns="0" rIns="0" bIns="0" rtlCol="0" anchor="ctr"/>
          <a:lstStyle/>
          <a:p>
            <a:r>
              <a:rPr lang="en-US" sz="3733" b="1" dirty="0">
                <a:solidFill>
                  <a:srgbClr val="880907"/>
                </a:solidFill>
                <a:latin typeface="+mj-lt"/>
                <a:ea typeface="Cambria" pitchFamily="34" charset="-122"/>
                <a:cs typeface="Cambria" pitchFamily="34" charset="-120"/>
              </a:rPr>
              <a:t>Triage: High-risk vs. Low-risk</a:t>
            </a:r>
            <a:endParaRPr lang="en-US" sz="3733" dirty="0">
              <a:solidFill>
                <a:srgbClr val="880907"/>
              </a:solidFill>
              <a:latin typeface="+mj-lt"/>
            </a:endParaRPr>
          </a:p>
        </p:txBody>
      </p:sp>
      <p:sp>
        <p:nvSpPr>
          <p:cNvPr id="3" name="Text 1"/>
          <p:cNvSpPr txBox="1"/>
          <p:nvPr/>
        </p:nvSpPr>
        <p:spPr>
          <a:xfrm>
            <a:off x="609600" y="6339840"/>
            <a:ext cx="7315200" cy="304800"/>
          </a:xfrm>
          <a:prstGeom prst="rect">
            <a:avLst/>
          </a:prstGeom>
          <a:noFill/>
          <a:ln/>
        </p:spPr>
        <p:txBody>
          <a:bodyPr wrap="square" lIns="0" tIns="0" rIns="0" bIns="0" rtlCol="0" anchor="ctr"/>
          <a:lstStyle/>
          <a:p>
            <a:r>
              <a:rPr lang="en-US" sz="1200" dirty="0">
                <a:solidFill>
                  <a:srgbClr val="5B6475"/>
                </a:solidFill>
                <a:ea typeface="Calibri" pitchFamily="34" charset="-122"/>
                <a:cs typeface="Calibri" pitchFamily="34" charset="-120"/>
              </a:rPr>
              <a:t>ESC 2025 myocarditis &amp; pericarditis guidelines</a:t>
            </a:r>
            <a:endParaRPr lang="en-US" sz="1200" dirty="0"/>
          </a:p>
        </p:txBody>
      </p:sp>
      <p:sp>
        <p:nvSpPr>
          <p:cNvPr id="4" name="Text 2"/>
          <p:cNvSpPr txBox="1"/>
          <p:nvPr/>
        </p:nvSpPr>
        <p:spPr>
          <a:xfrm>
            <a:off x="10972800" y="6339840"/>
            <a:ext cx="609600" cy="304800"/>
          </a:xfrm>
          <a:prstGeom prst="rect">
            <a:avLst/>
          </a:prstGeom>
          <a:noFill/>
          <a:ln/>
        </p:spPr>
        <p:txBody>
          <a:bodyPr wrap="square" lIns="0" tIns="0" rIns="0" bIns="0" rtlCol="0" anchor="ctr"/>
          <a:lstStyle/>
          <a:p>
            <a:pPr algn="r"/>
            <a:r>
              <a:rPr lang="en-US" sz="1200" dirty="0">
                <a:solidFill>
                  <a:srgbClr val="5B6475"/>
                </a:solidFill>
                <a:ea typeface="Calibri" pitchFamily="34" charset="-122"/>
                <a:cs typeface="Calibri" pitchFamily="34" charset="-120"/>
              </a:rPr>
              <a:t>5</a:t>
            </a:r>
            <a:endParaRPr lang="en-US" sz="1200" dirty="0"/>
          </a:p>
        </p:txBody>
      </p:sp>
      <p:sp>
        <p:nvSpPr>
          <p:cNvPr id="6" name="Shape 3"/>
          <p:cNvSpPr/>
          <p:nvPr/>
        </p:nvSpPr>
        <p:spPr>
          <a:xfrm>
            <a:off x="609600" y="1463040"/>
            <a:ext cx="5303520" cy="3718560"/>
          </a:xfrm>
          <a:prstGeom prst="roundRect">
            <a:avLst>
              <a:gd name="adj" fmla="val 2623"/>
            </a:avLst>
          </a:prstGeom>
          <a:solidFill>
            <a:srgbClr val="F4F5F8"/>
          </a:solidFill>
          <a:ln w="9525">
            <a:solidFill>
              <a:srgbClr val="DFE2E9"/>
            </a:solidFill>
            <a:prstDash val="solid"/>
          </a:ln>
        </p:spPr>
        <p:txBody>
          <a:bodyPr/>
          <a:lstStyle/>
          <a:p>
            <a:endParaRPr lang="en-US" sz="2400"/>
          </a:p>
        </p:txBody>
      </p:sp>
      <p:sp>
        <p:nvSpPr>
          <p:cNvPr id="7" name="Shape 4"/>
          <p:cNvSpPr/>
          <p:nvPr/>
        </p:nvSpPr>
        <p:spPr>
          <a:xfrm>
            <a:off x="853440" y="1609344"/>
            <a:ext cx="4815840" cy="487680"/>
          </a:xfrm>
          <a:prstGeom prst="roundRect">
            <a:avLst>
              <a:gd name="adj" fmla="val 20000"/>
            </a:avLst>
          </a:prstGeom>
          <a:solidFill>
            <a:srgbClr val="1C7293"/>
          </a:solidFill>
          <a:ln w="6350">
            <a:solidFill>
              <a:srgbClr val="1C7293"/>
            </a:solidFill>
            <a:prstDash val="solid"/>
          </a:ln>
        </p:spPr>
        <p:txBody>
          <a:bodyPr/>
          <a:lstStyle/>
          <a:p>
            <a:endParaRPr lang="en-US" sz="2400"/>
          </a:p>
        </p:txBody>
      </p:sp>
      <p:sp>
        <p:nvSpPr>
          <p:cNvPr id="8" name="Text 5"/>
          <p:cNvSpPr txBox="1"/>
          <p:nvPr/>
        </p:nvSpPr>
        <p:spPr>
          <a:xfrm>
            <a:off x="853440" y="1609344"/>
            <a:ext cx="4815840" cy="487680"/>
          </a:xfrm>
          <a:prstGeom prst="rect">
            <a:avLst/>
          </a:prstGeom>
          <a:noFill/>
          <a:ln/>
        </p:spPr>
        <p:txBody>
          <a:bodyPr wrap="square" lIns="0" tIns="0" rIns="0" bIns="0" rtlCol="0" anchor="ctr"/>
          <a:lstStyle/>
          <a:p>
            <a:pPr algn="ctr"/>
            <a:r>
              <a:rPr lang="en-US" sz="1867" b="1" dirty="0">
                <a:solidFill>
                  <a:srgbClr val="FFFFFF"/>
                </a:solidFill>
                <a:ea typeface="Calibri" pitchFamily="34" charset="-122"/>
                <a:cs typeface="Calibri" pitchFamily="34" charset="-120"/>
              </a:rPr>
              <a:t>Low-risk presentation</a:t>
            </a:r>
            <a:endParaRPr lang="en-US" sz="1867" dirty="0"/>
          </a:p>
        </p:txBody>
      </p:sp>
      <p:sp>
        <p:nvSpPr>
          <p:cNvPr id="9" name="Text 6"/>
          <p:cNvSpPr txBox="1"/>
          <p:nvPr/>
        </p:nvSpPr>
        <p:spPr>
          <a:xfrm>
            <a:off x="853440" y="2194560"/>
            <a:ext cx="1950720" cy="914400"/>
          </a:xfrm>
          <a:prstGeom prst="rect">
            <a:avLst/>
          </a:prstGeom>
          <a:noFill/>
          <a:ln/>
        </p:spPr>
        <p:txBody>
          <a:bodyPr wrap="square" lIns="0" tIns="0" rIns="0" bIns="0" rtlCol="0" anchor="ctr"/>
          <a:lstStyle/>
          <a:p>
            <a:r>
              <a:rPr lang="en-US" sz="4800" b="1" dirty="0">
                <a:solidFill>
                  <a:srgbClr val="1C7293"/>
                </a:solidFill>
                <a:ea typeface="Cambria" pitchFamily="34" charset="-122"/>
                <a:cs typeface="Cambria" pitchFamily="34" charset="-120"/>
              </a:rPr>
              <a:t>~75%</a:t>
            </a:r>
            <a:endParaRPr lang="en-US" sz="4800" dirty="0"/>
          </a:p>
        </p:txBody>
      </p:sp>
      <p:sp>
        <p:nvSpPr>
          <p:cNvPr id="10" name="Text 7"/>
          <p:cNvSpPr txBox="1"/>
          <p:nvPr/>
        </p:nvSpPr>
        <p:spPr>
          <a:xfrm>
            <a:off x="2865120" y="2194560"/>
            <a:ext cx="2804160" cy="914400"/>
          </a:xfrm>
          <a:prstGeom prst="rect">
            <a:avLst/>
          </a:prstGeom>
          <a:noFill/>
          <a:ln/>
        </p:spPr>
        <p:txBody>
          <a:bodyPr wrap="square" lIns="0" tIns="0" rIns="0" bIns="0" rtlCol="0" anchor="ctr"/>
          <a:lstStyle/>
          <a:p>
            <a:r>
              <a:rPr lang="en-US" sz="1533" dirty="0">
                <a:solidFill>
                  <a:srgbClr val="5B6475"/>
                </a:solidFill>
                <a:ea typeface="Calibri" pitchFamily="34" charset="-122"/>
                <a:cs typeface="Calibri" pitchFamily="34" charset="-120"/>
              </a:rPr>
              <a:t>of unselected cases are uncomplicated and usually have spontaneous remission</a:t>
            </a:r>
            <a:endParaRPr lang="en-US" sz="1533" dirty="0"/>
          </a:p>
        </p:txBody>
      </p:sp>
      <p:sp>
        <p:nvSpPr>
          <p:cNvPr id="11" name="Text 8"/>
          <p:cNvSpPr txBox="1"/>
          <p:nvPr/>
        </p:nvSpPr>
        <p:spPr>
          <a:xfrm>
            <a:off x="853440" y="3291840"/>
            <a:ext cx="4815840" cy="1767840"/>
          </a:xfrm>
          <a:prstGeom prst="rect">
            <a:avLst/>
          </a:prstGeom>
          <a:noFill/>
          <a:ln/>
        </p:spPr>
        <p:txBody>
          <a:bodyPr wrap="square" lIns="0" tIns="0" rIns="0" bIns="0" rtlCol="0" anchor="t"/>
          <a:lstStyle/>
          <a:p>
            <a:pPr marL="457189" indent="-457189">
              <a:spcAft>
                <a:spcPts val="533"/>
              </a:spcAft>
              <a:buSzPct val="100000"/>
              <a:buChar char="•"/>
            </a:pPr>
            <a:r>
              <a:rPr lang="en-US" sz="1867" dirty="0">
                <a:solidFill>
                  <a:srgbClr val="1F2430"/>
                </a:solidFill>
                <a:ea typeface="Calibri" pitchFamily="34" charset="-122"/>
                <a:cs typeface="Calibri" pitchFamily="34" charset="-120"/>
              </a:rPr>
              <a:t>Chest pain with preserved LVEF</a:t>
            </a:r>
            <a:endParaRPr lang="en-US" sz="1867" dirty="0"/>
          </a:p>
          <a:p>
            <a:pPr marL="457189" indent="-457189">
              <a:spcAft>
                <a:spcPts val="533"/>
              </a:spcAft>
              <a:buSzPct val="100000"/>
              <a:buChar char="•"/>
            </a:pPr>
            <a:r>
              <a:rPr lang="en-US" sz="1867" dirty="0">
                <a:solidFill>
                  <a:srgbClr val="1F2430"/>
                </a:solidFill>
                <a:ea typeface="Calibri" pitchFamily="34" charset="-122"/>
                <a:cs typeface="Calibri" pitchFamily="34" charset="-120"/>
              </a:rPr>
              <a:t>No wall-motion abnormality</a:t>
            </a:r>
            <a:endParaRPr lang="en-US" sz="1867" dirty="0"/>
          </a:p>
          <a:p>
            <a:pPr marL="457189" indent="-457189">
              <a:spcAft>
                <a:spcPts val="533"/>
              </a:spcAft>
              <a:buSzPct val="100000"/>
              <a:buChar char="•"/>
            </a:pPr>
            <a:r>
              <a:rPr lang="en-US" sz="1867" dirty="0">
                <a:solidFill>
                  <a:srgbClr val="1F2430"/>
                </a:solidFill>
                <a:ea typeface="Calibri" pitchFamily="34" charset="-122"/>
                <a:cs typeface="Calibri" pitchFamily="34" charset="-120"/>
              </a:rPr>
              <a:t>No ventricular arrhythmia</a:t>
            </a:r>
            <a:endParaRPr lang="en-US" sz="1867" dirty="0"/>
          </a:p>
          <a:p>
            <a:pPr marL="457189" indent="-457189">
              <a:spcAft>
                <a:spcPts val="533"/>
              </a:spcAft>
              <a:buSzPct val="100000"/>
              <a:buChar char="•"/>
            </a:pPr>
            <a:r>
              <a:rPr lang="en-US" sz="1867" dirty="0">
                <a:solidFill>
                  <a:srgbClr val="1F2430"/>
                </a:solidFill>
                <a:ea typeface="Calibri" pitchFamily="34" charset="-122"/>
                <a:cs typeface="Calibri" pitchFamily="34" charset="-120"/>
              </a:rPr>
              <a:t>ECG </a:t>
            </a:r>
            <a:r>
              <a:rPr lang="en-US" sz="1867" dirty="0" err="1">
                <a:solidFill>
                  <a:srgbClr val="1F2430"/>
                </a:solidFill>
                <a:ea typeface="Calibri" pitchFamily="34" charset="-122"/>
                <a:cs typeface="Calibri" pitchFamily="34" charset="-120"/>
              </a:rPr>
              <a:t>normalises</a:t>
            </a:r>
            <a:r>
              <a:rPr lang="en-US" sz="1867" dirty="0">
                <a:solidFill>
                  <a:srgbClr val="1F2430"/>
                </a:solidFill>
                <a:ea typeface="Calibri" pitchFamily="34" charset="-122"/>
                <a:cs typeface="Calibri" pitchFamily="34" charset="-120"/>
              </a:rPr>
              <a:t> </a:t>
            </a:r>
            <a:endParaRPr lang="en-US" sz="1867" dirty="0"/>
          </a:p>
        </p:txBody>
      </p:sp>
      <p:sp>
        <p:nvSpPr>
          <p:cNvPr id="12" name="Shape 9"/>
          <p:cNvSpPr/>
          <p:nvPr/>
        </p:nvSpPr>
        <p:spPr>
          <a:xfrm>
            <a:off x="6278880" y="1463040"/>
            <a:ext cx="5303520" cy="3718560"/>
          </a:xfrm>
          <a:prstGeom prst="roundRect">
            <a:avLst>
              <a:gd name="adj" fmla="val 2623"/>
            </a:avLst>
          </a:prstGeom>
          <a:solidFill>
            <a:srgbClr val="F4F5F8"/>
          </a:solidFill>
          <a:ln w="9525">
            <a:solidFill>
              <a:srgbClr val="DFE2E9"/>
            </a:solidFill>
            <a:prstDash val="solid"/>
          </a:ln>
        </p:spPr>
        <p:txBody>
          <a:bodyPr/>
          <a:lstStyle/>
          <a:p>
            <a:endParaRPr lang="en-US" sz="2400"/>
          </a:p>
        </p:txBody>
      </p:sp>
      <p:sp>
        <p:nvSpPr>
          <p:cNvPr id="13" name="Shape 10"/>
          <p:cNvSpPr/>
          <p:nvPr/>
        </p:nvSpPr>
        <p:spPr>
          <a:xfrm>
            <a:off x="6522720" y="1609344"/>
            <a:ext cx="4815840" cy="487680"/>
          </a:xfrm>
          <a:prstGeom prst="roundRect">
            <a:avLst>
              <a:gd name="adj" fmla="val 20000"/>
            </a:avLst>
          </a:prstGeom>
          <a:solidFill>
            <a:srgbClr val="7A1F2E"/>
          </a:solidFill>
          <a:ln w="6350">
            <a:solidFill>
              <a:srgbClr val="7A1F2E"/>
            </a:solidFill>
            <a:prstDash val="solid"/>
          </a:ln>
        </p:spPr>
        <p:txBody>
          <a:bodyPr/>
          <a:lstStyle/>
          <a:p>
            <a:endParaRPr lang="en-US" sz="2400"/>
          </a:p>
        </p:txBody>
      </p:sp>
      <p:sp>
        <p:nvSpPr>
          <p:cNvPr id="14" name="Text 11"/>
          <p:cNvSpPr txBox="1"/>
          <p:nvPr/>
        </p:nvSpPr>
        <p:spPr>
          <a:xfrm>
            <a:off x="6522720" y="1609344"/>
            <a:ext cx="4815840" cy="487680"/>
          </a:xfrm>
          <a:prstGeom prst="rect">
            <a:avLst/>
          </a:prstGeom>
          <a:noFill/>
          <a:ln/>
        </p:spPr>
        <p:txBody>
          <a:bodyPr wrap="square" lIns="0" tIns="0" rIns="0" bIns="0" rtlCol="0" anchor="ctr"/>
          <a:lstStyle/>
          <a:p>
            <a:pPr algn="ctr"/>
            <a:r>
              <a:rPr lang="en-US" sz="1867" b="1" dirty="0">
                <a:solidFill>
                  <a:srgbClr val="FFFFFF"/>
                </a:solidFill>
                <a:ea typeface="Calibri" pitchFamily="34" charset="-122"/>
                <a:cs typeface="Calibri" pitchFamily="34" charset="-120"/>
              </a:rPr>
              <a:t>High-risk / complicated</a:t>
            </a:r>
            <a:endParaRPr lang="en-US" sz="1867" dirty="0"/>
          </a:p>
        </p:txBody>
      </p:sp>
      <p:sp>
        <p:nvSpPr>
          <p:cNvPr id="15" name="Text 12"/>
          <p:cNvSpPr txBox="1"/>
          <p:nvPr/>
        </p:nvSpPr>
        <p:spPr>
          <a:xfrm>
            <a:off x="6522720" y="2194560"/>
            <a:ext cx="1950720" cy="914400"/>
          </a:xfrm>
          <a:prstGeom prst="rect">
            <a:avLst/>
          </a:prstGeom>
          <a:noFill/>
          <a:ln/>
        </p:spPr>
        <p:txBody>
          <a:bodyPr wrap="square" lIns="0" tIns="0" rIns="0" bIns="0" rtlCol="0" anchor="ctr"/>
          <a:lstStyle/>
          <a:p>
            <a:r>
              <a:rPr lang="en-US" sz="4800" b="1" dirty="0">
                <a:solidFill>
                  <a:srgbClr val="7A1F2E"/>
                </a:solidFill>
                <a:ea typeface="Cambria" pitchFamily="34" charset="-122"/>
                <a:cs typeface="Cambria" pitchFamily="34" charset="-120"/>
              </a:rPr>
              <a:t>3-9%</a:t>
            </a:r>
            <a:endParaRPr lang="en-US" sz="4800" dirty="0"/>
          </a:p>
        </p:txBody>
      </p:sp>
      <p:sp>
        <p:nvSpPr>
          <p:cNvPr id="16" name="Text 13"/>
          <p:cNvSpPr txBox="1"/>
          <p:nvPr/>
        </p:nvSpPr>
        <p:spPr>
          <a:xfrm>
            <a:off x="8534400" y="2194560"/>
            <a:ext cx="2804160" cy="914400"/>
          </a:xfrm>
          <a:prstGeom prst="rect">
            <a:avLst/>
          </a:prstGeom>
          <a:noFill/>
          <a:ln/>
        </p:spPr>
        <p:txBody>
          <a:bodyPr wrap="square" lIns="0" tIns="0" rIns="0" bIns="0" rtlCol="0" anchor="ctr"/>
          <a:lstStyle/>
          <a:p>
            <a:r>
              <a:rPr lang="en-US" sz="1533" dirty="0">
                <a:solidFill>
                  <a:srgbClr val="5B6475"/>
                </a:solidFill>
                <a:ea typeface="Calibri" pitchFamily="34" charset="-122"/>
                <a:cs typeface="Calibri" pitchFamily="34" charset="-120"/>
              </a:rPr>
              <a:t>present as fulminant myocarditis needing haemodynamic support</a:t>
            </a:r>
            <a:endParaRPr lang="en-US" sz="1533" dirty="0"/>
          </a:p>
        </p:txBody>
      </p:sp>
      <p:sp>
        <p:nvSpPr>
          <p:cNvPr id="17" name="Text 14"/>
          <p:cNvSpPr txBox="1"/>
          <p:nvPr/>
        </p:nvSpPr>
        <p:spPr>
          <a:xfrm>
            <a:off x="6522720" y="3291840"/>
            <a:ext cx="4815840" cy="1767840"/>
          </a:xfrm>
          <a:prstGeom prst="rect">
            <a:avLst/>
          </a:prstGeom>
          <a:noFill/>
          <a:ln/>
        </p:spPr>
        <p:txBody>
          <a:bodyPr wrap="square" lIns="0" tIns="0" rIns="0" bIns="0" rtlCol="0" anchor="t"/>
          <a:lstStyle/>
          <a:p>
            <a:pPr marL="457189" indent="-457189">
              <a:spcAft>
                <a:spcPts val="533"/>
              </a:spcAft>
              <a:buSzPct val="100000"/>
              <a:buChar char="•"/>
            </a:pPr>
            <a:r>
              <a:rPr lang="en-US" sz="1867" dirty="0">
                <a:solidFill>
                  <a:srgbClr val="1F2430"/>
                </a:solidFill>
                <a:ea typeface="Calibri" pitchFamily="34" charset="-122"/>
                <a:cs typeface="Calibri" pitchFamily="34" charset="-120"/>
              </a:rPr>
              <a:t>LVEF &lt;50% or heart failure</a:t>
            </a:r>
            <a:endParaRPr lang="en-US" sz="1867" dirty="0"/>
          </a:p>
          <a:p>
            <a:pPr marL="457189" indent="-457189">
              <a:spcAft>
                <a:spcPts val="533"/>
              </a:spcAft>
              <a:buSzPct val="100000"/>
              <a:buChar char="•"/>
            </a:pPr>
            <a:r>
              <a:rPr lang="en-US" sz="1867" dirty="0">
                <a:solidFill>
                  <a:srgbClr val="1F2430"/>
                </a:solidFill>
                <a:ea typeface="Calibri" pitchFamily="34" charset="-122"/>
                <a:cs typeface="Calibri" pitchFamily="34" charset="-120"/>
              </a:rPr>
              <a:t>Sustained VA or advanced AV block</a:t>
            </a:r>
            <a:endParaRPr lang="en-US" sz="1867" dirty="0"/>
          </a:p>
          <a:p>
            <a:pPr marL="457189" indent="-457189">
              <a:spcAft>
                <a:spcPts val="533"/>
              </a:spcAft>
              <a:buSzPct val="100000"/>
              <a:buChar char="•"/>
            </a:pPr>
            <a:r>
              <a:rPr lang="en-US" sz="1867" dirty="0">
                <a:solidFill>
                  <a:srgbClr val="1F2430"/>
                </a:solidFill>
                <a:ea typeface="Calibri" pitchFamily="34" charset="-122"/>
                <a:cs typeface="Calibri" pitchFamily="34" charset="-120"/>
              </a:rPr>
              <a:t>Cardiogenic shock, fulminant course</a:t>
            </a:r>
            <a:endParaRPr lang="en-US" sz="1867" dirty="0"/>
          </a:p>
          <a:p>
            <a:pPr marL="457189" indent="-457189">
              <a:spcAft>
                <a:spcPts val="533"/>
              </a:spcAft>
              <a:buSzPct val="100000"/>
              <a:buChar char="•"/>
            </a:pPr>
            <a:r>
              <a:rPr lang="en-US" sz="1867" dirty="0">
                <a:solidFill>
                  <a:srgbClr val="1F2430"/>
                </a:solidFill>
                <a:ea typeface="Calibri" pitchFamily="34" charset="-122"/>
                <a:cs typeface="Calibri" pitchFamily="34" charset="-120"/>
              </a:rPr>
              <a:t>Septal mid-wall LGE: worse outcomes</a:t>
            </a:r>
            <a:endParaRPr lang="en-US" sz="1867"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table of medical information&#10;&#10;AI-generated content may be incorrect.">
            <a:extLst>
              <a:ext uri="{FF2B5EF4-FFF2-40B4-BE49-F238E27FC236}">
                <a16:creationId xmlns:a16="http://schemas.microsoft.com/office/drawing/2014/main" id="{9912BF69-41CE-4BB7-C58C-93BD55FACE94}"/>
              </a:ext>
            </a:extLst>
          </p:cNvPr>
          <p:cNvPicPr>
            <a:picLocks noGrp="1" noChangeAspect="1"/>
          </p:cNvPicPr>
          <p:nvPr>
            <p:ph idx="1"/>
          </p:nvPr>
        </p:nvPicPr>
        <p:blipFill>
          <a:blip r:embed="rId3"/>
          <a:stretch>
            <a:fillRect/>
          </a:stretch>
        </p:blipFill>
        <p:spPr>
          <a:xfrm>
            <a:off x="2373086" y="1180306"/>
            <a:ext cx="8080007" cy="5620875"/>
          </a:xfrm>
          <a:prstGeom prst="rect">
            <a:avLst/>
          </a:prstGeom>
        </p:spPr>
      </p:pic>
      <p:sp>
        <p:nvSpPr>
          <p:cNvPr id="8" name="TextBox 7">
            <a:extLst>
              <a:ext uri="{FF2B5EF4-FFF2-40B4-BE49-F238E27FC236}">
                <a16:creationId xmlns:a16="http://schemas.microsoft.com/office/drawing/2014/main" id="{74EAE88F-D9DF-C73F-B64D-C2EF909CB8FF}"/>
              </a:ext>
            </a:extLst>
          </p:cNvPr>
          <p:cNvSpPr txBox="1"/>
          <p:nvPr/>
        </p:nvSpPr>
        <p:spPr>
          <a:xfrm>
            <a:off x="5926041" y="6611779"/>
            <a:ext cx="7108723" cy="246221"/>
          </a:xfrm>
          <a:prstGeom prst="rect">
            <a:avLst/>
          </a:prstGeom>
          <a:noFill/>
        </p:spPr>
        <p:txBody>
          <a:bodyPr wrap="square">
            <a:spAutoFit/>
          </a:bodyPr>
          <a:lstStyle/>
          <a:p>
            <a:pPr marL="0" lvl="0" indent="0" eaLnBrk="1" hangingPunct="1">
              <a:spcBef>
                <a:spcPct val="0"/>
              </a:spcBef>
              <a:spcAft>
                <a:spcPts val="600"/>
              </a:spcAft>
              <a:buNone/>
            </a:pPr>
            <a:r>
              <a:rPr lang="en-US" altLang="en-US" sz="1000" i="1" dirty="0" err="1">
                <a:solidFill>
                  <a:srgbClr val="333333"/>
                </a:solidFill>
              </a:rPr>
              <a:t>Eur</a:t>
            </a:r>
            <a:r>
              <a:rPr lang="en-US" altLang="en-US" sz="1000" i="1" dirty="0">
                <a:solidFill>
                  <a:srgbClr val="333333"/>
                </a:solidFill>
              </a:rPr>
              <a:t> Heart J</a:t>
            </a:r>
            <a:r>
              <a:rPr lang="en-US" altLang="en-US" sz="1000" dirty="0">
                <a:solidFill>
                  <a:srgbClr val="333333"/>
                </a:solidFill>
              </a:rPr>
              <a:t>, Volume 46, Issue 40, 21 October 2025, Pages 3952–4041, </a:t>
            </a:r>
            <a:r>
              <a:rPr lang="en-US" altLang="en-US" sz="1000" dirty="0">
                <a:solidFill>
                  <a:srgbClr val="333333"/>
                </a:solidFill>
                <a:hlinkClick r:id="rId4"/>
              </a:rPr>
              <a:t>https://doi.org/10.1093/eurheartj/ehaf192</a:t>
            </a:r>
            <a:endParaRPr lang="en-US" altLang="en-US" sz="1000" dirty="0">
              <a:solidFill>
                <a:srgbClr val="333333"/>
              </a:solidFill>
            </a:endParaRPr>
          </a:p>
        </p:txBody>
      </p:sp>
      <p:sp>
        <p:nvSpPr>
          <p:cNvPr id="2" name="Text 0">
            <a:extLst>
              <a:ext uri="{FF2B5EF4-FFF2-40B4-BE49-F238E27FC236}">
                <a16:creationId xmlns:a16="http://schemas.microsoft.com/office/drawing/2014/main" id="{E804FAA0-0A10-2FC4-7B93-623314645258}"/>
              </a:ext>
            </a:extLst>
          </p:cNvPr>
          <p:cNvSpPr txBox="1"/>
          <p:nvPr/>
        </p:nvSpPr>
        <p:spPr>
          <a:xfrm>
            <a:off x="609600" y="407260"/>
            <a:ext cx="10972800" cy="853440"/>
          </a:xfrm>
          <a:prstGeom prst="rect">
            <a:avLst/>
          </a:prstGeom>
          <a:noFill/>
          <a:ln/>
        </p:spPr>
        <p:txBody>
          <a:bodyPr wrap="square" lIns="0" tIns="0" rIns="0" bIns="0" rtlCol="0" anchor="ctr"/>
          <a:lstStyle/>
          <a:p>
            <a:r>
              <a:rPr lang="en-US" sz="3733" b="1" dirty="0">
                <a:solidFill>
                  <a:srgbClr val="880907"/>
                </a:solidFill>
                <a:latin typeface="+mj-lt"/>
                <a:ea typeface="Cambria" pitchFamily="34" charset="-122"/>
                <a:cs typeface="Cambria" pitchFamily="34" charset="-120"/>
              </a:rPr>
              <a:t>Clinical Risk Stratification</a:t>
            </a:r>
            <a:endParaRPr lang="en-US" sz="3733" dirty="0">
              <a:solidFill>
                <a:srgbClr val="880907"/>
              </a:solidFill>
              <a:latin typeface="+mj-lt"/>
            </a:endParaRPr>
          </a:p>
        </p:txBody>
      </p:sp>
    </p:spTree>
    <p:extLst>
      <p:ext uri="{BB962C8B-B14F-4D97-AF65-F5344CB8AC3E}">
        <p14:creationId xmlns:p14="http://schemas.microsoft.com/office/powerpoint/2010/main" val="24812322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609600" y="365760"/>
            <a:ext cx="10972800" cy="853440"/>
          </a:xfrm>
          <a:prstGeom prst="rect">
            <a:avLst/>
          </a:prstGeom>
          <a:noFill/>
          <a:ln/>
        </p:spPr>
        <p:txBody>
          <a:bodyPr wrap="square" lIns="0" tIns="0" rIns="0" bIns="0" rtlCol="0" anchor="ctr"/>
          <a:lstStyle/>
          <a:p>
            <a:r>
              <a:rPr lang="en-US" sz="3733" b="1" dirty="0">
                <a:solidFill>
                  <a:srgbClr val="880907"/>
                </a:solidFill>
                <a:latin typeface="+mj-lt"/>
                <a:ea typeface="Cambria" pitchFamily="34" charset="-122"/>
                <a:cs typeface="Cambria" pitchFamily="34" charset="-120"/>
              </a:rPr>
              <a:t>Pericarditis: admission?</a:t>
            </a:r>
            <a:endParaRPr lang="en-US" sz="3733" dirty="0">
              <a:solidFill>
                <a:srgbClr val="880907"/>
              </a:solidFill>
              <a:latin typeface="+mj-lt"/>
            </a:endParaRPr>
          </a:p>
        </p:txBody>
      </p:sp>
      <p:sp>
        <p:nvSpPr>
          <p:cNvPr id="3" name="Text 1"/>
          <p:cNvSpPr txBox="1"/>
          <p:nvPr/>
        </p:nvSpPr>
        <p:spPr>
          <a:xfrm>
            <a:off x="609600" y="6339840"/>
            <a:ext cx="7315200" cy="304800"/>
          </a:xfrm>
          <a:prstGeom prst="rect">
            <a:avLst/>
          </a:prstGeom>
          <a:noFill/>
          <a:ln/>
        </p:spPr>
        <p:txBody>
          <a:bodyPr wrap="square" lIns="0" tIns="0" rIns="0" bIns="0" rtlCol="0" anchor="ctr"/>
          <a:lstStyle/>
          <a:p>
            <a:r>
              <a:rPr lang="en-US" sz="1200" dirty="0">
                <a:solidFill>
                  <a:srgbClr val="5B6475"/>
                </a:solidFill>
                <a:ea typeface="Calibri" pitchFamily="34" charset="-122"/>
                <a:cs typeface="Calibri" pitchFamily="34" charset="-120"/>
              </a:rPr>
              <a:t>ESC 2025 myocarditis &amp; pericarditis guidelines</a:t>
            </a:r>
            <a:endParaRPr lang="en-US" sz="1200" dirty="0"/>
          </a:p>
        </p:txBody>
      </p:sp>
      <p:sp>
        <p:nvSpPr>
          <p:cNvPr id="4" name="Text 2"/>
          <p:cNvSpPr txBox="1"/>
          <p:nvPr/>
        </p:nvSpPr>
        <p:spPr>
          <a:xfrm>
            <a:off x="10972800" y="6339840"/>
            <a:ext cx="609600" cy="304800"/>
          </a:xfrm>
          <a:prstGeom prst="rect">
            <a:avLst/>
          </a:prstGeom>
          <a:noFill/>
          <a:ln/>
        </p:spPr>
        <p:txBody>
          <a:bodyPr wrap="square" lIns="0" tIns="0" rIns="0" bIns="0" rtlCol="0" anchor="ctr"/>
          <a:lstStyle/>
          <a:p>
            <a:pPr algn="r"/>
            <a:r>
              <a:rPr lang="en-US" sz="1200" dirty="0">
                <a:solidFill>
                  <a:srgbClr val="5B6475"/>
                </a:solidFill>
                <a:ea typeface="Calibri" pitchFamily="34" charset="-122"/>
                <a:cs typeface="Calibri" pitchFamily="34" charset="-120"/>
              </a:rPr>
              <a:t>11</a:t>
            </a:r>
            <a:endParaRPr lang="en-US" sz="1200" dirty="0"/>
          </a:p>
        </p:txBody>
      </p:sp>
      <p:sp>
        <p:nvSpPr>
          <p:cNvPr id="6" name="Shape 3"/>
          <p:cNvSpPr/>
          <p:nvPr/>
        </p:nvSpPr>
        <p:spPr>
          <a:xfrm>
            <a:off x="609600" y="1463040"/>
            <a:ext cx="3048000" cy="2926080"/>
          </a:xfrm>
          <a:prstGeom prst="roundRect">
            <a:avLst>
              <a:gd name="adj" fmla="val 3333"/>
            </a:avLst>
          </a:prstGeom>
          <a:solidFill>
            <a:srgbClr val="F4F5F8"/>
          </a:solidFill>
          <a:ln w="9525">
            <a:solidFill>
              <a:srgbClr val="DFE2E9"/>
            </a:solidFill>
            <a:prstDash val="solid"/>
          </a:ln>
        </p:spPr>
        <p:txBody>
          <a:bodyPr/>
          <a:lstStyle/>
          <a:p>
            <a:endParaRPr lang="en-US" sz="2400"/>
          </a:p>
        </p:txBody>
      </p:sp>
      <p:sp>
        <p:nvSpPr>
          <p:cNvPr id="7" name="Text 4"/>
          <p:cNvSpPr txBox="1"/>
          <p:nvPr/>
        </p:nvSpPr>
        <p:spPr>
          <a:xfrm>
            <a:off x="853440" y="1584960"/>
            <a:ext cx="2560320" cy="2682240"/>
          </a:xfrm>
          <a:prstGeom prst="rect">
            <a:avLst/>
          </a:prstGeom>
          <a:noFill/>
          <a:ln/>
        </p:spPr>
        <p:txBody>
          <a:bodyPr wrap="square" lIns="0" tIns="0" rIns="0" bIns="0" rtlCol="0" anchor="t"/>
          <a:lstStyle/>
          <a:p>
            <a:pPr>
              <a:spcAft>
                <a:spcPts val="800"/>
              </a:spcAft>
            </a:pPr>
            <a:r>
              <a:rPr lang="en-US" sz="1867" b="1" dirty="0">
                <a:solidFill>
                  <a:srgbClr val="1C7293"/>
                </a:solidFill>
                <a:ea typeface="Calibri" pitchFamily="34" charset="-122"/>
                <a:cs typeface="Calibri" pitchFamily="34" charset="-120"/>
              </a:rPr>
              <a:t>Suspected pericarditis</a:t>
            </a:r>
            <a:endParaRPr lang="en-US" sz="1867" dirty="0"/>
          </a:p>
          <a:p>
            <a:r>
              <a:rPr lang="en-US" sz="1600" dirty="0">
                <a:solidFill>
                  <a:srgbClr val="1F2430"/>
                </a:solidFill>
                <a:ea typeface="Calibri" pitchFamily="34" charset="-122"/>
                <a:cs typeface="Calibri" pitchFamily="34" charset="-120"/>
              </a:rPr>
              <a:t>Typical pain plus at least one additional criterion. ECG, CRP, hs-troponin, echo.</a:t>
            </a:r>
            <a:endParaRPr lang="en-US" sz="1867" dirty="0"/>
          </a:p>
        </p:txBody>
      </p:sp>
      <p:sp>
        <p:nvSpPr>
          <p:cNvPr id="8" name="Text 5"/>
          <p:cNvSpPr txBox="1"/>
          <p:nvPr/>
        </p:nvSpPr>
        <p:spPr>
          <a:xfrm>
            <a:off x="3657600" y="1463040"/>
            <a:ext cx="487680" cy="2926080"/>
          </a:xfrm>
          <a:prstGeom prst="rect">
            <a:avLst/>
          </a:prstGeom>
          <a:noFill/>
          <a:ln/>
        </p:spPr>
        <p:txBody>
          <a:bodyPr wrap="square" lIns="0" tIns="0" rIns="0" bIns="0" rtlCol="0" anchor="ctr"/>
          <a:lstStyle/>
          <a:p>
            <a:pPr algn="ctr"/>
            <a:r>
              <a:rPr lang="en-US" sz="3200" b="1" dirty="0">
                <a:solidFill>
                  <a:srgbClr val="5B6475"/>
                </a:solidFill>
                <a:ea typeface="Calibri" pitchFamily="34" charset="-122"/>
                <a:cs typeface="Calibri" pitchFamily="34" charset="-120"/>
              </a:rPr>
              <a:t>→</a:t>
            </a:r>
            <a:endParaRPr lang="en-US" sz="3200" dirty="0"/>
          </a:p>
        </p:txBody>
      </p:sp>
      <p:sp>
        <p:nvSpPr>
          <p:cNvPr id="9" name="Shape 6"/>
          <p:cNvSpPr/>
          <p:nvPr/>
        </p:nvSpPr>
        <p:spPr>
          <a:xfrm>
            <a:off x="4145280" y="1463040"/>
            <a:ext cx="7437120" cy="1706880"/>
          </a:xfrm>
          <a:prstGeom prst="roundRect">
            <a:avLst>
              <a:gd name="adj" fmla="val 5714"/>
            </a:avLst>
          </a:prstGeom>
          <a:solidFill>
            <a:srgbClr val="F6E6E9"/>
          </a:solidFill>
          <a:ln w="9525">
            <a:solidFill>
              <a:srgbClr val="7A1F2E"/>
            </a:solidFill>
            <a:prstDash val="solid"/>
          </a:ln>
        </p:spPr>
        <p:txBody>
          <a:bodyPr/>
          <a:lstStyle/>
          <a:p>
            <a:endParaRPr lang="en-US" sz="2400"/>
          </a:p>
        </p:txBody>
      </p:sp>
      <p:sp>
        <p:nvSpPr>
          <p:cNvPr id="10" name="Text 7"/>
          <p:cNvSpPr txBox="1"/>
          <p:nvPr/>
        </p:nvSpPr>
        <p:spPr>
          <a:xfrm>
            <a:off x="4389120" y="1524000"/>
            <a:ext cx="6949440" cy="1584960"/>
          </a:xfrm>
          <a:prstGeom prst="rect">
            <a:avLst/>
          </a:prstGeom>
          <a:noFill/>
          <a:ln/>
        </p:spPr>
        <p:txBody>
          <a:bodyPr wrap="square" lIns="0" tIns="0" rIns="0" bIns="0" rtlCol="0" anchor="ctr"/>
          <a:lstStyle/>
          <a:p>
            <a:pPr>
              <a:spcAft>
                <a:spcPts val="533"/>
              </a:spcAft>
            </a:pPr>
            <a:r>
              <a:rPr lang="en-US" b="1" dirty="0">
                <a:solidFill>
                  <a:srgbClr val="7A1F2E"/>
                </a:solidFill>
                <a:ea typeface="Calibri" pitchFamily="34" charset="-122"/>
                <a:cs typeface="Calibri" pitchFamily="34" charset="-120"/>
              </a:rPr>
              <a:t>High-risk features: admit and search for aetiology</a:t>
            </a:r>
            <a:endParaRPr lang="en-US" dirty="0"/>
          </a:p>
          <a:p>
            <a:r>
              <a:rPr lang="en-US" sz="1600" dirty="0">
                <a:solidFill>
                  <a:srgbClr val="1F2430"/>
                </a:solidFill>
                <a:ea typeface="Calibri" pitchFamily="34" charset="-122"/>
                <a:cs typeface="Calibri" pitchFamily="34" charset="-120"/>
              </a:rPr>
              <a:t>Fever &gt;38°C; subacute course; moderate/large effusion or tamponade; no response to NSAIDs; myopericarditis; immunosuppression; anticoagulation; trauma</a:t>
            </a:r>
            <a:endParaRPr lang="en-US" dirty="0"/>
          </a:p>
        </p:txBody>
      </p:sp>
      <p:sp>
        <p:nvSpPr>
          <p:cNvPr id="11" name="Shape 8"/>
          <p:cNvSpPr/>
          <p:nvPr/>
        </p:nvSpPr>
        <p:spPr>
          <a:xfrm>
            <a:off x="4145280" y="3316224"/>
            <a:ext cx="7437120" cy="1072896"/>
          </a:xfrm>
          <a:prstGeom prst="roundRect">
            <a:avLst>
              <a:gd name="adj" fmla="val 9091"/>
            </a:avLst>
          </a:prstGeom>
          <a:solidFill>
            <a:srgbClr val="EAF3F6"/>
          </a:solidFill>
          <a:ln w="9525">
            <a:solidFill>
              <a:srgbClr val="DFE2E9"/>
            </a:solidFill>
            <a:prstDash val="solid"/>
          </a:ln>
        </p:spPr>
        <p:txBody>
          <a:bodyPr/>
          <a:lstStyle/>
          <a:p>
            <a:endParaRPr lang="en-US" sz="2400"/>
          </a:p>
        </p:txBody>
      </p:sp>
      <p:sp>
        <p:nvSpPr>
          <p:cNvPr id="12" name="Text 9"/>
          <p:cNvSpPr txBox="1"/>
          <p:nvPr/>
        </p:nvSpPr>
        <p:spPr>
          <a:xfrm>
            <a:off x="4389120" y="3316224"/>
            <a:ext cx="6949440" cy="1072896"/>
          </a:xfrm>
          <a:prstGeom prst="rect">
            <a:avLst/>
          </a:prstGeom>
          <a:noFill/>
          <a:ln/>
        </p:spPr>
        <p:txBody>
          <a:bodyPr wrap="square" lIns="0" tIns="0" rIns="0" bIns="0" rtlCol="0" anchor="ctr"/>
          <a:lstStyle/>
          <a:p>
            <a:pPr>
              <a:spcAft>
                <a:spcPts val="400"/>
              </a:spcAft>
            </a:pPr>
            <a:r>
              <a:rPr lang="en-US" b="1" dirty="0">
                <a:solidFill>
                  <a:srgbClr val="1C7293"/>
                </a:solidFill>
                <a:ea typeface="Calibri" pitchFamily="34" charset="-122"/>
                <a:cs typeface="Calibri" pitchFamily="34" charset="-120"/>
              </a:rPr>
              <a:t>No high-risk features: outpatient care</a:t>
            </a:r>
            <a:endParaRPr lang="en-US" dirty="0"/>
          </a:p>
          <a:p>
            <a:r>
              <a:rPr lang="en-US" sz="1600" dirty="0">
                <a:solidFill>
                  <a:srgbClr val="1F2430"/>
                </a:solidFill>
                <a:ea typeface="Calibri" pitchFamily="34" charset="-122"/>
                <a:cs typeface="Calibri" pitchFamily="34" charset="-120"/>
              </a:rPr>
              <a:t>Empirical NSAID + colchicine; no aetiology search if the response is good</a:t>
            </a:r>
            <a:endParaRPr lang="en-US" dirty="0"/>
          </a:p>
        </p:txBody>
      </p:sp>
      <p:sp>
        <p:nvSpPr>
          <p:cNvPr id="13" name="Shape 10"/>
          <p:cNvSpPr/>
          <p:nvPr/>
        </p:nvSpPr>
        <p:spPr>
          <a:xfrm>
            <a:off x="609600" y="4693920"/>
            <a:ext cx="3413760" cy="1463040"/>
          </a:xfrm>
          <a:prstGeom prst="roundRect">
            <a:avLst>
              <a:gd name="adj" fmla="val 6667"/>
            </a:avLst>
          </a:prstGeom>
          <a:solidFill>
            <a:srgbClr val="F4F5F8"/>
          </a:solidFill>
          <a:ln w="9525">
            <a:solidFill>
              <a:srgbClr val="DFE2E9"/>
            </a:solidFill>
            <a:prstDash val="solid"/>
          </a:ln>
        </p:spPr>
        <p:txBody>
          <a:bodyPr/>
          <a:lstStyle/>
          <a:p>
            <a:endParaRPr lang="en-US" sz="2400"/>
          </a:p>
        </p:txBody>
      </p:sp>
      <p:sp>
        <p:nvSpPr>
          <p:cNvPr id="14" name="Text 11"/>
          <p:cNvSpPr txBox="1"/>
          <p:nvPr/>
        </p:nvSpPr>
        <p:spPr>
          <a:xfrm>
            <a:off x="792480" y="4779264"/>
            <a:ext cx="3048000" cy="609600"/>
          </a:xfrm>
          <a:prstGeom prst="rect">
            <a:avLst/>
          </a:prstGeom>
          <a:noFill/>
          <a:ln/>
        </p:spPr>
        <p:txBody>
          <a:bodyPr wrap="square" lIns="0" tIns="0" rIns="0" bIns="0" rtlCol="0" anchor="ctr"/>
          <a:lstStyle/>
          <a:p>
            <a:r>
              <a:rPr lang="en-US" sz="3467" b="1" dirty="0">
                <a:solidFill>
                  <a:srgbClr val="7A1F2E"/>
                </a:solidFill>
                <a:ea typeface="Cambria" pitchFamily="34" charset="-122"/>
                <a:cs typeface="Cambria" pitchFamily="34" charset="-120"/>
              </a:rPr>
              <a:t>20-30%</a:t>
            </a:r>
            <a:endParaRPr lang="en-US" sz="3467" dirty="0"/>
          </a:p>
        </p:txBody>
      </p:sp>
      <p:sp>
        <p:nvSpPr>
          <p:cNvPr id="15" name="Text 12"/>
          <p:cNvSpPr txBox="1"/>
          <p:nvPr/>
        </p:nvSpPr>
        <p:spPr>
          <a:xfrm>
            <a:off x="792480" y="5388864"/>
            <a:ext cx="3048000" cy="670560"/>
          </a:xfrm>
          <a:prstGeom prst="rect">
            <a:avLst/>
          </a:prstGeom>
          <a:noFill/>
          <a:ln/>
        </p:spPr>
        <p:txBody>
          <a:bodyPr wrap="square" lIns="0" tIns="0" rIns="0" bIns="0" rtlCol="0" anchor="t"/>
          <a:lstStyle/>
          <a:p>
            <a:r>
              <a:rPr lang="en-US" sz="1533" dirty="0">
                <a:solidFill>
                  <a:srgbClr val="5B6475"/>
                </a:solidFill>
                <a:ea typeface="Calibri" pitchFamily="34" charset="-122"/>
                <a:cs typeface="Calibri" pitchFamily="34" charset="-120"/>
              </a:rPr>
              <a:t>recur within 18 months of a first episode</a:t>
            </a:r>
            <a:endParaRPr lang="en-US" sz="1533" dirty="0"/>
          </a:p>
        </p:txBody>
      </p:sp>
      <p:sp>
        <p:nvSpPr>
          <p:cNvPr id="16" name="Shape 13"/>
          <p:cNvSpPr/>
          <p:nvPr/>
        </p:nvSpPr>
        <p:spPr>
          <a:xfrm>
            <a:off x="4389120" y="4693920"/>
            <a:ext cx="3413760" cy="1463040"/>
          </a:xfrm>
          <a:prstGeom prst="roundRect">
            <a:avLst>
              <a:gd name="adj" fmla="val 6667"/>
            </a:avLst>
          </a:prstGeom>
          <a:solidFill>
            <a:srgbClr val="F4F5F8"/>
          </a:solidFill>
          <a:ln w="9525">
            <a:solidFill>
              <a:srgbClr val="DFE2E9"/>
            </a:solidFill>
            <a:prstDash val="solid"/>
          </a:ln>
        </p:spPr>
        <p:txBody>
          <a:bodyPr/>
          <a:lstStyle/>
          <a:p>
            <a:endParaRPr lang="en-US" sz="2400"/>
          </a:p>
        </p:txBody>
      </p:sp>
      <p:sp>
        <p:nvSpPr>
          <p:cNvPr id="17" name="Text 14"/>
          <p:cNvSpPr txBox="1"/>
          <p:nvPr/>
        </p:nvSpPr>
        <p:spPr>
          <a:xfrm>
            <a:off x="4572000" y="4779264"/>
            <a:ext cx="3048000" cy="609600"/>
          </a:xfrm>
          <a:prstGeom prst="rect">
            <a:avLst/>
          </a:prstGeom>
          <a:noFill/>
          <a:ln/>
        </p:spPr>
        <p:txBody>
          <a:bodyPr wrap="square" lIns="0" tIns="0" rIns="0" bIns="0" rtlCol="0" anchor="ctr"/>
          <a:lstStyle/>
          <a:p>
            <a:r>
              <a:rPr lang="en-US" sz="3467" b="1" dirty="0">
                <a:solidFill>
                  <a:srgbClr val="7A1F2E"/>
                </a:solidFill>
                <a:ea typeface="Cambria" pitchFamily="34" charset="-122"/>
                <a:cs typeface="Cambria" pitchFamily="34" charset="-120"/>
              </a:rPr>
              <a:t>up to 50%</a:t>
            </a:r>
            <a:endParaRPr lang="en-US" sz="3467" dirty="0"/>
          </a:p>
        </p:txBody>
      </p:sp>
      <p:sp>
        <p:nvSpPr>
          <p:cNvPr id="18" name="Text 15"/>
          <p:cNvSpPr txBox="1"/>
          <p:nvPr/>
        </p:nvSpPr>
        <p:spPr>
          <a:xfrm>
            <a:off x="4572000" y="5388864"/>
            <a:ext cx="3048000" cy="670560"/>
          </a:xfrm>
          <a:prstGeom prst="rect">
            <a:avLst/>
          </a:prstGeom>
          <a:noFill/>
          <a:ln/>
        </p:spPr>
        <p:txBody>
          <a:bodyPr wrap="square" lIns="0" tIns="0" rIns="0" bIns="0" rtlCol="0" anchor="t"/>
          <a:lstStyle/>
          <a:p>
            <a:r>
              <a:rPr lang="en-US" sz="1533" dirty="0">
                <a:solidFill>
                  <a:srgbClr val="5B6475"/>
                </a:solidFill>
                <a:ea typeface="Calibri" pitchFamily="34" charset="-122"/>
                <a:cs typeface="Calibri" pitchFamily="34" charset="-120"/>
              </a:rPr>
              <a:t>recur after a first recurrence</a:t>
            </a:r>
            <a:endParaRPr lang="en-US" sz="1533" dirty="0"/>
          </a:p>
        </p:txBody>
      </p:sp>
      <p:sp>
        <p:nvSpPr>
          <p:cNvPr id="19" name="Shape 16"/>
          <p:cNvSpPr/>
          <p:nvPr/>
        </p:nvSpPr>
        <p:spPr>
          <a:xfrm>
            <a:off x="8168640" y="4693920"/>
            <a:ext cx="3413760" cy="1463040"/>
          </a:xfrm>
          <a:prstGeom prst="roundRect">
            <a:avLst>
              <a:gd name="adj" fmla="val 6667"/>
            </a:avLst>
          </a:prstGeom>
          <a:solidFill>
            <a:srgbClr val="F4F5F8"/>
          </a:solidFill>
          <a:ln w="9525">
            <a:solidFill>
              <a:srgbClr val="DFE2E9"/>
            </a:solidFill>
            <a:prstDash val="solid"/>
          </a:ln>
        </p:spPr>
        <p:txBody>
          <a:bodyPr/>
          <a:lstStyle/>
          <a:p>
            <a:endParaRPr lang="en-US" sz="2400"/>
          </a:p>
        </p:txBody>
      </p:sp>
      <p:sp>
        <p:nvSpPr>
          <p:cNvPr id="20" name="Text 17"/>
          <p:cNvSpPr txBox="1"/>
          <p:nvPr/>
        </p:nvSpPr>
        <p:spPr>
          <a:xfrm>
            <a:off x="8351520" y="4779264"/>
            <a:ext cx="3048000" cy="609600"/>
          </a:xfrm>
          <a:prstGeom prst="rect">
            <a:avLst/>
          </a:prstGeom>
          <a:noFill/>
          <a:ln/>
        </p:spPr>
        <p:txBody>
          <a:bodyPr wrap="square" lIns="0" tIns="0" rIns="0" bIns="0" rtlCol="0" anchor="ctr"/>
          <a:lstStyle/>
          <a:p>
            <a:r>
              <a:rPr lang="en-US" sz="3467" b="1" dirty="0">
                <a:solidFill>
                  <a:srgbClr val="7A1F2E"/>
                </a:solidFill>
                <a:ea typeface="Cambria" pitchFamily="34" charset="-122"/>
                <a:cs typeface="Cambria" pitchFamily="34" charset="-120"/>
              </a:rPr>
              <a:t>10-20%</a:t>
            </a:r>
            <a:endParaRPr lang="en-US" sz="3467" dirty="0"/>
          </a:p>
        </p:txBody>
      </p:sp>
      <p:sp>
        <p:nvSpPr>
          <p:cNvPr id="21" name="Text 18"/>
          <p:cNvSpPr txBox="1"/>
          <p:nvPr/>
        </p:nvSpPr>
        <p:spPr>
          <a:xfrm>
            <a:off x="8351520" y="5388864"/>
            <a:ext cx="3048000" cy="670560"/>
          </a:xfrm>
          <a:prstGeom prst="rect">
            <a:avLst/>
          </a:prstGeom>
          <a:noFill/>
          <a:ln/>
        </p:spPr>
        <p:txBody>
          <a:bodyPr wrap="square" lIns="0" tIns="0" rIns="0" bIns="0" rtlCol="0" anchor="t"/>
          <a:lstStyle/>
          <a:p>
            <a:r>
              <a:rPr lang="en-US" sz="1533" dirty="0">
                <a:solidFill>
                  <a:srgbClr val="5B6475"/>
                </a:solidFill>
                <a:ea typeface="Calibri" pitchFamily="34" charset="-122"/>
                <a:cs typeface="Calibri" pitchFamily="34" charset="-120"/>
              </a:rPr>
              <a:t>non-inflammatory phenotype (low CRP), harder to treat</a:t>
            </a:r>
            <a:endParaRPr lang="en-US" sz="1533"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609600" y="365760"/>
            <a:ext cx="10972800" cy="853440"/>
          </a:xfrm>
          <a:prstGeom prst="rect">
            <a:avLst/>
          </a:prstGeom>
          <a:noFill/>
          <a:ln/>
        </p:spPr>
        <p:txBody>
          <a:bodyPr wrap="square" lIns="0" tIns="0" rIns="0" bIns="0" rtlCol="0" anchor="ctr"/>
          <a:lstStyle/>
          <a:p>
            <a:r>
              <a:rPr lang="en-US" sz="3733" b="1" dirty="0">
                <a:solidFill>
                  <a:srgbClr val="880907"/>
                </a:solidFill>
                <a:latin typeface="+mj-lt"/>
                <a:ea typeface="Cambria" pitchFamily="34" charset="-122"/>
                <a:cs typeface="Cambria" pitchFamily="34" charset="-120"/>
              </a:rPr>
              <a:t>Work-up:</a:t>
            </a:r>
            <a:endParaRPr lang="en-US" sz="3733" dirty="0">
              <a:solidFill>
                <a:srgbClr val="880907"/>
              </a:solidFill>
              <a:latin typeface="+mj-lt"/>
            </a:endParaRPr>
          </a:p>
        </p:txBody>
      </p:sp>
      <p:sp>
        <p:nvSpPr>
          <p:cNvPr id="3" name="Text 1"/>
          <p:cNvSpPr txBox="1"/>
          <p:nvPr/>
        </p:nvSpPr>
        <p:spPr>
          <a:xfrm>
            <a:off x="609600" y="6339840"/>
            <a:ext cx="7315200" cy="304800"/>
          </a:xfrm>
          <a:prstGeom prst="rect">
            <a:avLst/>
          </a:prstGeom>
          <a:noFill/>
          <a:ln/>
        </p:spPr>
        <p:txBody>
          <a:bodyPr wrap="square" lIns="0" tIns="0" rIns="0" bIns="0" rtlCol="0" anchor="ctr"/>
          <a:lstStyle/>
          <a:p>
            <a:r>
              <a:rPr lang="en-US" sz="1200" dirty="0">
                <a:solidFill>
                  <a:srgbClr val="5B6475"/>
                </a:solidFill>
                <a:ea typeface="Calibri" pitchFamily="34" charset="-122"/>
                <a:cs typeface="Calibri" pitchFamily="34" charset="-120"/>
              </a:rPr>
              <a:t>ESC 2025 myocarditis &amp; pericarditis guidelines</a:t>
            </a:r>
            <a:endParaRPr lang="en-US" sz="1200" dirty="0"/>
          </a:p>
        </p:txBody>
      </p:sp>
      <p:sp>
        <p:nvSpPr>
          <p:cNvPr id="4" name="Text 2"/>
          <p:cNvSpPr txBox="1"/>
          <p:nvPr/>
        </p:nvSpPr>
        <p:spPr>
          <a:xfrm>
            <a:off x="10972800" y="6339840"/>
            <a:ext cx="609600" cy="304800"/>
          </a:xfrm>
          <a:prstGeom prst="rect">
            <a:avLst/>
          </a:prstGeom>
          <a:noFill/>
          <a:ln/>
        </p:spPr>
        <p:txBody>
          <a:bodyPr wrap="square" lIns="0" tIns="0" rIns="0" bIns="0" rtlCol="0" anchor="ctr"/>
          <a:lstStyle/>
          <a:p>
            <a:pPr algn="r"/>
            <a:r>
              <a:rPr lang="en-US" sz="1200" dirty="0">
                <a:solidFill>
                  <a:srgbClr val="5B6475"/>
                </a:solidFill>
                <a:ea typeface="Calibri" pitchFamily="34" charset="-122"/>
                <a:cs typeface="Calibri" pitchFamily="34" charset="-120"/>
              </a:rPr>
              <a:t>6</a:t>
            </a:r>
            <a:endParaRPr lang="en-US" sz="1200" dirty="0"/>
          </a:p>
        </p:txBody>
      </p:sp>
      <p:sp>
        <p:nvSpPr>
          <p:cNvPr id="6" name="Shape 3"/>
          <p:cNvSpPr/>
          <p:nvPr/>
        </p:nvSpPr>
        <p:spPr>
          <a:xfrm>
            <a:off x="609600" y="1463040"/>
            <a:ext cx="5303520" cy="548640"/>
          </a:xfrm>
          <a:prstGeom prst="roundRect">
            <a:avLst>
              <a:gd name="adj" fmla="val 17778"/>
            </a:avLst>
          </a:prstGeom>
          <a:solidFill>
            <a:srgbClr val="1C7293"/>
          </a:solidFill>
          <a:ln w="6350">
            <a:solidFill>
              <a:srgbClr val="1C7293"/>
            </a:solidFill>
            <a:prstDash val="solid"/>
          </a:ln>
        </p:spPr>
        <p:txBody>
          <a:bodyPr/>
          <a:lstStyle/>
          <a:p>
            <a:endParaRPr lang="en-US" sz="2400"/>
          </a:p>
        </p:txBody>
      </p:sp>
      <p:sp>
        <p:nvSpPr>
          <p:cNvPr id="7" name="Text 4"/>
          <p:cNvSpPr txBox="1"/>
          <p:nvPr/>
        </p:nvSpPr>
        <p:spPr>
          <a:xfrm>
            <a:off x="609600" y="1463040"/>
            <a:ext cx="5303520" cy="548640"/>
          </a:xfrm>
          <a:prstGeom prst="rect">
            <a:avLst/>
          </a:prstGeom>
          <a:noFill/>
          <a:ln/>
        </p:spPr>
        <p:txBody>
          <a:bodyPr wrap="square" lIns="0" tIns="0" rIns="0" bIns="0" rtlCol="0" anchor="ctr"/>
          <a:lstStyle/>
          <a:p>
            <a:pPr algn="ctr"/>
            <a:r>
              <a:rPr lang="en-US" sz="1867" b="1" dirty="0">
                <a:solidFill>
                  <a:srgbClr val="FFFFFF"/>
                </a:solidFill>
                <a:ea typeface="Calibri" pitchFamily="34" charset="-122"/>
                <a:cs typeface="Calibri" pitchFamily="34" charset="-120"/>
              </a:rPr>
              <a:t>Initial work-up</a:t>
            </a:r>
            <a:endParaRPr lang="en-US" sz="1867" dirty="0"/>
          </a:p>
        </p:txBody>
      </p:sp>
      <p:sp>
        <p:nvSpPr>
          <p:cNvPr id="8" name="Shape 5"/>
          <p:cNvSpPr/>
          <p:nvPr/>
        </p:nvSpPr>
        <p:spPr>
          <a:xfrm>
            <a:off x="609600" y="2097024"/>
            <a:ext cx="5303520" cy="3230880"/>
          </a:xfrm>
          <a:prstGeom prst="roundRect">
            <a:avLst>
              <a:gd name="adj" fmla="val 3019"/>
            </a:avLst>
          </a:prstGeom>
          <a:solidFill>
            <a:srgbClr val="F4F5F8"/>
          </a:solidFill>
          <a:ln w="9525">
            <a:solidFill>
              <a:srgbClr val="DFE2E9"/>
            </a:solidFill>
            <a:prstDash val="solid"/>
          </a:ln>
        </p:spPr>
        <p:txBody>
          <a:bodyPr/>
          <a:lstStyle/>
          <a:p>
            <a:endParaRPr lang="en-US" sz="2400"/>
          </a:p>
        </p:txBody>
      </p:sp>
      <p:sp>
        <p:nvSpPr>
          <p:cNvPr id="9" name="Text 6"/>
          <p:cNvSpPr txBox="1"/>
          <p:nvPr/>
        </p:nvSpPr>
        <p:spPr>
          <a:xfrm>
            <a:off x="853440" y="2255520"/>
            <a:ext cx="4815840" cy="2926080"/>
          </a:xfrm>
          <a:prstGeom prst="rect">
            <a:avLst/>
          </a:prstGeom>
          <a:noFill/>
          <a:ln/>
        </p:spPr>
        <p:txBody>
          <a:bodyPr wrap="square" lIns="0" tIns="0" rIns="0" bIns="0" rtlCol="0" anchor="t"/>
          <a:lstStyle/>
          <a:p>
            <a:pPr marL="457189" indent="-457189">
              <a:spcAft>
                <a:spcPts val="533"/>
              </a:spcAft>
              <a:buSzPct val="100000"/>
              <a:buChar char="•"/>
            </a:pPr>
            <a:r>
              <a:rPr lang="en-US" sz="1867" dirty="0">
                <a:solidFill>
                  <a:srgbClr val="1F2430"/>
                </a:solidFill>
                <a:ea typeface="Calibri" pitchFamily="34" charset="-122"/>
                <a:cs typeface="Calibri" pitchFamily="34" charset="-120"/>
              </a:rPr>
              <a:t>History and examination: triggers, drugs</a:t>
            </a:r>
          </a:p>
          <a:p>
            <a:pPr marL="457189" indent="-457189">
              <a:spcAft>
                <a:spcPts val="533"/>
              </a:spcAft>
              <a:buSzPct val="100000"/>
              <a:buChar char="•"/>
            </a:pPr>
            <a:r>
              <a:rPr lang="en-US" sz="1867" dirty="0">
                <a:solidFill>
                  <a:srgbClr val="1F2430"/>
                </a:solidFill>
                <a:ea typeface="Calibri" pitchFamily="34" charset="-122"/>
                <a:cs typeface="Calibri" pitchFamily="34" charset="-120"/>
              </a:rPr>
              <a:t>ECG </a:t>
            </a:r>
          </a:p>
          <a:p>
            <a:pPr marL="457189" indent="-457189">
              <a:spcAft>
                <a:spcPts val="533"/>
              </a:spcAft>
              <a:buSzPct val="100000"/>
              <a:buChar char="•"/>
            </a:pPr>
            <a:r>
              <a:rPr lang="en-US" sz="1867" dirty="0">
                <a:solidFill>
                  <a:srgbClr val="1F2430"/>
                </a:solidFill>
                <a:ea typeface="Calibri" pitchFamily="34" charset="-122"/>
                <a:cs typeface="Calibri" pitchFamily="34" charset="-120"/>
              </a:rPr>
              <a:t>Chest X-ray</a:t>
            </a:r>
            <a:endParaRPr lang="en-US" sz="1867" dirty="0"/>
          </a:p>
          <a:p>
            <a:pPr marL="457189" indent="-457189">
              <a:spcAft>
                <a:spcPts val="533"/>
              </a:spcAft>
              <a:buSzPct val="100000"/>
              <a:buChar char="•"/>
            </a:pPr>
            <a:r>
              <a:rPr lang="en-US" sz="1867" dirty="0">
                <a:solidFill>
                  <a:srgbClr val="1F2430"/>
                </a:solidFill>
                <a:ea typeface="Calibri" pitchFamily="34" charset="-122"/>
                <a:cs typeface="Calibri" pitchFamily="34" charset="-120"/>
              </a:rPr>
              <a:t>Biomarkers </a:t>
            </a:r>
          </a:p>
          <a:p>
            <a:pPr marL="457189" indent="-457189">
              <a:spcAft>
                <a:spcPts val="533"/>
              </a:spcAft>
              <a:buSzPct val="100000"/>
              <a:buChar char="•"/>
            </a:pPr>
            <a:r>
              <a:rPr lang="en-US" sz="1867" dirty="0">
                <a:solidFill>
                  <a:srgbClr val="1F2430"/>
                </a:solidFill>
                <a:ea typeface="Calibri" pitchFamily="34" charset="-122"/>
                <a:cs typeface="Calibri" pitchFamily="34" charset="-120"/>
              </a:rPr>
              <a:t>Echocardiography</a:t>
            </a:r>
            <a:endParaRPr lang="en-US" sz="1867" dirty="0"/>
          </a:p>
        </p:txBody>
      </p:sp>
      <p:sp>
        <p:nvSpPr>
          <p:cNvPr id="10" name="Shape 7"/>
          <p:cNvSpPr/>
          <p:nvPr/>
        </p:nvSpPr>
        <p:spPr>
          <a:xfrm>
            <a:off x="6278880" y="1463040"/>
            <a:ext cx="5303520" cy="548640"/>
          </a:xfrm>
          <a:prstGeom prst="roundRect">
            <a:avLst>
              <a:gd name="adj" fmla="val 17778"/>
            </a:avLst>
          </a:prstGeom>
          <a:solidFill>
            <a:srgbClr val="7A1F2E"/>
          </a:solidFill>
          <a:ln w="6350">
            <a:solidFill>
              <a:srgbClr val="7A1F2E"/>
            </a:solidFill>
            <a:prstDash val="solid"/>
          </a:ln>
        </p:spPr>
        <p:txBody>
          <a:bodyPr/>
          <a:lstStyle/>
          <a:p>
            <a:endParaRPr lang="en-US" sz="2400"/>
          </a:p>
        </p:txBody>
      </p:sp>
      <p:sp>
        <p:nvSpPr>
          <p:cNvPr id="11" name="Text 8"/>
          <p:cNvSpPr txBox="1"/>
          <p:nvPr/>
        </p:nvSpPr>
        <p:spPr>
          <a:xfrm>
            <a:off x="6278880" y="1463040"/>
            <a:ext cx="5303520" cy="548640"/>
          </a:xfrm>
          <a:prstGeom prst="rect">
            <a:avLst/>
          </a:prstGeom>
          <a:noFill/>
          <a:ln/>
        </p:spPr>
        <p:txBody>
          <a:bodyPr wrap="square" lIns="0" tIns="0" rIns="0" bIns="0" rtlCol="0" anchor="ctr"/>
          <a:lstStyle/>
          <a:p>
            <a:pPr algn="ctr"/>
            <a:r>
              <a:rPr lang="en-US" sz="1867" b="1" dirty="0">
                <a:solidFill>
                  <a:srgbClr val="FFFFFF"/>
                </a:solidFill>
                <a:ea typeface="Calibri" pitchFamily="34" charset="-122"/>
                <a:cs typeface="Calibri" pitchFamily="34" charset="-120"/>
              </a:rPr>
              <a:t>Advanced </a:t>
            </a:r>
            <a:endParaRPr lang="en-US" sz="1867" dirty="0"/>
          </a:p>
        </p:txBody>
      </p:sp>
      <p:sp>
        <p:nvSpPr>
          <p:cNvPr id="12" name="Shape 9"/>
          <p:cNvSpPr/>
          <p:nvPr/>
        </p:nvSpPr>
        <p:spPr>
          <a:xfrm>
            <a:off x="6278880" y="2097024"/>
            <a:ext cx="5303520" cy="3230880"/>
          </a:xfrm>
          <a:prstGeom prst="roundRect">
            <a:avLst>
              <a:gd name="adj" fmla="val 3019"/>
            </a:avLst>
          </a:prstGeom>
          <a:solidFill>
            <a:srgbClr val="F4F5F8"/>
          </a:solidFill>
          <a:ln w="9525">
            <a:solidFill>
              <a:srgbClr val="DFE2E9"/>
            </a:solidFill>
            <a:prstDash val="solid"/>
          </a:ln>
        </p:spPr>
        <p:txBody>
          <a:bodyPr/>
          <a:lstStyle/>
          <a:p>
            <a:endParaRPr lang="en-US" sz="2400"/>
          </a:p>
        </p:txBody>
      </p:sp>
      <p:sp>
        <p:nvSpPr>
          <p:cNvPr id="13" name="Text 10"/>
          <p:cNvSpPr txBox="1"/>
          <p:nvPr/>
        </p:nvSpPr>
        <p:spPr>
          <a:xfrm>
            <a:off x="6522720" y="2255520"/>
            <a:ext cx="4815840" cy="2926080"/>
          </a:xfrm>
          <a:prstGeom prst="rect">
            <a:avLst/>
          </a:prstGeom>
          <a:noFill/>
          <a:ln/>
        </p:spPr>
        <p:txBody>
          <a:bodyPr wrap="square" lIns="0" tIns="0" rIns="0" bIns="0" rtlCol="0" anchor="t"/>
          <a:lstStyle/>
          <a:p>
            <a:pPr marL="457189" indent="-457189">
              <a:spcAft>
                <a:spcPts val="533"/>
              </a:spcAft>
              <a:buSzPct val="100000"/>
              <a:buChar char="•"/>
            </a:pPr>
            <a:r>
              <a:rPr lang="en-US" sz="1867" dirty="0">
                <a:solidFill>
                  <a:srgbClr val="1F2430"/>
                </a:solidFill>
                <a:ea typeface="Calibri" pitchFamily="34" charset="-122"/>
                <a:cs typeface="Calibri" pitchFamily="34" charset="-120"/>
              </a:rPr>
              <a:t>Coronary angiography or CTCA if ACS possible to exclude obstructive CAD (1C)</a:t>
            </a:r>
            <a:endParaRPr lang="en-US" sz="1867" dirty="0"/>
          </a:p>
          <a:p>
            <a:pPr marL="457189" indent="-457189">
              <a:spcAft>
                <a:spcPts val="533"/>
              </a:spcAft>
              <a:buSzPct val="100000"/>
              <a:buChar char="•"/>
            </a:pPr>
            <a:r>
              <a:rPr lang="en-US" sz="1867" dirty="0">
                <a:solidFill>
                  <a:srgbClr val="1F2430"/>
                </a:solidFill>
                <a:ea typeface="Calibri" pitchFamily="34" charset="-122"/>
                <a:cs typeface="Calibri" pitchFamily="34" charset="-120"/>
              </a:rPr>
              <a:t>CMR in all with clinical suspicion of myocarditis and pericarditis (1B)</a:t>
            </a:r>
            <a:endParaRPr lang="en-US" sz="1867" dirty="0"/>
          </a:p>
          <a:p>
            <a:pPr marL="457189" indent="-457189">
              <a:spcAft>
                <a:spcPts val="533"/>
              </a:spcAft>
              <a:buSzPct val="100000"/>
              <a:buChar char="•"/>
            </a:pPr>
            <a:r>
              <a:rPr lang="en-US" sz="1867" dirty="0">
                <a:solidFill>
                  <a:srgbClr val="1F2430"/>
                </a:solidFill>
                <a:ea typeface="Calibri" pitchFamily="34" charset="-122"/>
                <a:cs typeface="Calibri" pitchFamily="34" charset="-120"/>
              </a:rPr>
              <a:t>EMB: high-risk; intermediate case by case (1C)</a:t>
            </a:r>
            <a:endParaRPr lang="en-US" sz="1867" dirty="0"/>
          </a:p>
        </p:txBody>
      </p:sp>
      <p:sp>
        <p:nvSpPr>
          <p:cNvPr id="5" name="Shape 15">
            <a:extLst>
              <a:ext uri="{FF2B5EF4-FFF2-40B4-BE49-F238E27FC236}">
                <a16:creationId xmlns:a16="http://schemas.microsoft.com/office/drawing/2014/main" id="{977EBA9E-65E7-1C02-E58E-FC241F2469A3}"/>
              </a:ext>
            </a:extLst>
          </p:cNvPr>
          <p:cNvSpPr/>
          <p:nvPr/>
        </p:nvSpPr>
        <p:spPr>
          <a:xfrm>
            <a:off x="609600" y="5364480"/>
            <a:ext cx="10972800" cy="792480"/>
          </a:xfrm>
          <a:prstGeom prst="roundRect">
            <a:avLst>
              <a:gd name="adj" fmla="val 12308"/>
            </a:avLst>
          </a:prstGeom>
          <a:solidFill>
            <a:schemeClr val="bg1">
              <a:lumMod val="85000"/>
            </a:schemeClr>
          </a:solidFill>
          <a:ln w="9525">
            <a:solidFill>
              <a:schemeClr val="bg1">
                <a:lumMod val="65000"/>
              </a:schemeClr>
            </a:solidFill>
            <a:prstDash val="solid"/>
          </a:ln>
        </p:spPr>
        <p:txBody>
          <a:bodyPr/>
          <a:lstStyle/>
          <a:p>
            <a:endParaRPr lang="en-US" sz="2400"/>
          </a:p>
        </p:txBody>
      </p:sp>
      <p:sp>
        <p:nvSpPr>
          <p:cNvPr id="17" name="Text 16">
            <a:extLst>
              <a:ext uri="{FF2B5EF4-FFF2-40B4-BE49-F238E27FC236}">
                <a16:creationId xmlns:a16="http://schemas.microsoft.com/office/drawing/2014/main" id="{0FE9295E-96EF-D60A-BB13-7311E749C569}"/>
              </a:ext>
            </a:extLst>
          </p:cNvPr>
          <p:cNvSpPr txBox="1"/>
          <p:nvPr/>
        </p:nvSpPr>
        <p:spPr>
          <a:xfrm>
            <a:off x="853440" y="5364480"/>
            <a:ext cx="10485120" cy="792480"/>
          </a:xfrm>
          <a:prstGeom prst="rect">
            <a:avLst/>
          </a:prstGeom>
          <a:noFill/>
          <a:ln/>
        </p:spPr>
        <p:txBody>
          <a:bodyPr wrap="square" lIns="0" tIns="0" rIns="0" bIns="0" rtlCol="0" anchor="ctr"/>
          <a:lstStyle/>
          <a:p>
            <a:r>
              <a:rPr lang="en-US" sz="1667" dirty="0">
                <a:solidFill>
                  <a:srgbClr val="1F2430"/>
                </a:solidFill>
                <a:ea typeface="Calibri" pitchFamily="34" charset="-122"/>
                <a:cs typeface="Calibri" pitchFamily="34" charset="-120"/>
              </a:rPr>
              <a:t>Hospital admission for high-risk pericarditis (1B) and moderate-high risk myocarditis (1C)</a:t>
            </a:r>
            <a:endParaRPr lang="en-US" sz="1667"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10BEA-CBEF-4ECB-B2EE-D4017D8C8EA7}"/>
            </a:ext>
          </a:extLst>
        </p:cNvPr>
        <p:cNvGrpSpPr/>
        <p:nvPr/>
      </p:nvGrpSpPr>
      <p:grpSpPr>
        <a:xfrm>
          <a:off x="0" y="0"/>
          <a:ext cx="0" cy="0"/>
          <a:chOff x="0" y="0"/>
          <a:chExt cx="0" cy="0"/>
        </a:xfrm>
      </p:grpSpPr>
      <p:pic>
        <p:nvPicPr>
          <p:cNvPr id="8" name="Content Placeholder 4">
            <a:extLst>
              <a:ext uri="{FF2B5EF4-FFF2-40B4-BE49-F238E27FC236}">
                <a16:creationId xmlns:a16="http://schemas.microsoft.com/office/drawing/2014/main" id="{819FE697-0753-6292-49C2-CFE980DDD866}"/>
              </a:ext>
            </a:extLst>
          </p:cNvPr>
          <p:cNvPicPr>
            <a:picLocks noChangeAspect="1"/>
          </p:cNvPicPr>
          <p:nvPr/>
        </p:nvPicPr>
        <p:blipFill>
          <a:blip r:embed="rId3"/>
          <a:srcRect t="10330" r="370"/>
          <a:stretch>
            <a:fillRect/>
          </a:stretch>
        </p:blipFill>
        <p:spPr>
          <a:xfrm>
            <a:off x="609600" y="1536042"/>
            <a:ext cx="9085053" cy="4599468"/>
          </a:xfrm>
          <a:prstGeom prst="rect">
            <a:avLst/>
          </a:prstGeom>
        </p:spPr>
      </p:pic>
      <p:sp>
        <p:nvSpPr>
          <p:cNvPr id="3" name="Content Placeholder 2">
            <a:extLst>
              <a:ext uri="{FF2B5EF4-FFF2-40B4-BE49-F238E27FC236}">
                <a16:creationId xmlns:a16="http://schemas.microsoft.com/office/drawing/2014/main" id="{A594267F-C660-8917-73E8-EA2629F00ED0}"/>
              </a:ext>
            </a:extLst>
          </p:cNvPr>
          <p:cNvSpPr>
            <a:spLocks noGrp="1"/>
          </p:cNvSpPr>
          <p:nvPr>
            <p:ph idx="1"/>
          </p:nvPr>
        </p:nvSpPr>
        <p:spPr>
          <a:xfrm>
            <a:off x="838200" y="1219200"/>
            <a:ext cx="10515600" cy="4351338"/>
          </a:xfrm>
        </p:spPr>
        <p:txBody>
          <a:bodyPr>
            <a:normAutofit/>
          </a:bodyPr>
          <a:lstStyle/>
          <a:p>
            <a:r>
              <a:rPr lang="en-US" b="1" dirty="0"/>
              <a:t>Restriction of physical activity</a:t>
            </a:r>
          </a:p>
          <a:p>
            <a:endParaRPr lang="en-US" b="1" dirty="0"/>
          </a:p>
        </p:txBody>
      </p:sp>
      <p:sp>
        <p:nvSpPr>
          <p:cNvPr id="2" name="Text 0">
            <a:extLst>
              <a:ext uri="{FF2B5EF4-FFF2-40B4-BE49-F238E27FC236}">
                <a16:creationId xmlns:a16="http://schemas.microsoft.com/office/drawing/2014/main" id="{1DFDB102-1C34-C524-42FA-1E70F04154E5}"/>
              </a:ext>
            </a:extLst>
          </p:cNvPr>
          <p:cNvSpPr txBox="1"/>
          <p:nvPr/>
        </p:nvSpPr>
        <p:spPr>
          <a:xfrm>
            <a:off x="609600" y="365760"/>
            <a:ext cx="10972800" cy="853440"/>
          </a:xfrm>
          <a:prstGeom prst="rect">
            <a:avLst/>
          </a:prstGeom>
          <a:noFill/>
          <a:ln/>
        </p:spPr>
        <p:txBody>
          <a:bodyPr wrap="square" lIns="0" tIns="0" rIns="0" bIns="0" rtlCol="0" anchor="ctr"/>
          <a:lstStyle/>
          <a:p>
            <a:r>
              <a:rPr lang="en-US" sz="3733" b="1" dirty="0">
                <a:solidFill>
                  <a:srgbClr val="880907"/>
                </a:solidFill>
                <a:latin typeface="+mj-lt"/>
                <a:ea typeface="Cambria" pitchFamily="34" charset="-122"/>
                <a:cs typeface="Cambria" pitchFamily="34" charset="-120"/>
              </a:rPr>
              <a:t>Myocarditis: management</a:t>
            </a:r>
            <a:endParaRPr lang="en-US" sz="3733" dirty="0">
              <a:solidFill>
                <a:srgbClr val="880907"/>
              </a:solidFill>
              <a:latin typeface="+mj-lt"/>
            </a:endParaRPr>
          </a:p>
        </p:txBody>
      </p:sp>
    </p:spTree>
    <p:extLst>
      <p:ext uri="{BB962C8B-B14F-4D97-AF65-F5344CB8AC3E}">
        <p14:creationId xmlns:p14="http://schemas.microsoft.com/office/powerpoint/2010/main" val="11654812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4325E-B029-599B-37CF-FDBAE92717D6}"/>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1A6375C-ABF3-7780-4C5A-913699FD9258}"/>
              </a:ext>
            </a:extLst>
          </p:cNvPr>
          <p:cNvPicPr>
            <a:picLocks noGrp="1" noChangeAspect="1"/>
          </p:cNvPicPr>
          <p:nvPr>
            <p:ph idx="1"/>
          </p:nvPr>
        </p:nvPicPr>
        <p:blipFill>
          <a:blip r:embed="rId2"/>
          <a:stretch>
            <a:fillRect/>
          </a:stretch>
        </p:blipFill>
        <p:spPr>
          <a:xfrm>
            <a:off x="402872" y="792758"/>
            <a:ext cx="9373305" cy="5272483"/>
          </a:xfrm>
          <a:prstGeom prst="rect">
            <a:avLst/>
          </a:prstGeom>
        </p:spPr>
      </p:pic>
    </p:spTree>
    <p:extLst>
      <p:ext uri="{BB962C8B-B14F-4D97-AF65-F5344CB8AC3E}">
        <p14:creationId xmlns:p14="http://schemas.microsoft.com/office/powerpoint/2010/main" val="24544032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609600" y="365760"/>
            <a:ext cx="10972800" cy="853440"/>
          </a:xfrm>
          <a:prstGeom prst="rect">
            <a:avLst/>
          </a:prstGeom>
          <a:noFill/>
          <a:ln/>
        </p:spPr>
        <p:txBody>
          <a:bodyPr wrap="square" lIns="0" tIns="0" rIns="0" bIns="0" rtlCol="0" anchor="ctr"/>
          <a:lstStyle/>
          <a:p>
            <a:r>
              <a:rPr lang="en-US" sz="3733" b="1" dirty="0">
                <a:solidFill>
                  <a:srgbClr val="880907"/>
                </a:solidFill>
                <a:latin typeface="+mj-lt"/>
                <a:ea typeface="Cambria" pitchFamily="34" charset="-122"/>
                <a:cs typeface="Cambria" pitchFamily="34" charset="-120"/>
              </a:rPr>
              <a:t>Pericarditis: management</a:t>
            </a:r>
            <a:endParaRPr lang="en-US" sz="3733" dirty="0">
              <a:solidFill>
                <a:srgbClr val="880907"/>
              </a:solidFill>
              <a:latin typeface="+mj-lt"/>
            </a:endParaRPr>
          </a:p>
        </p:txBody>
      </p:sp>
      <p:sp>
        <p:nvSpPr>
          <p:cNvPr id="3" name="Text 1"/>
          <p:cNvSpPr txBox="1"/>
          <p:nvPr/>
        </p:nvSpPr>
        <p:spPr>
          <a:xfrm>
            <a:off x="609600" y="6339840"/>
            <a:ext cx="7315200" cy="304800"/>
          </a:xfrm>
          <a:prstGeom prst="rect">
            <a:avLst/>
          </a:prstGeom>
          <a:noFill/>
          <a:ln/>
        </p:spPr>
        <p:txBody>
          <a:bodyPr wrap="square" lIns="0" tIns="0" rIns="0" bIns="0" rtlCol="0" anchor="ctr"/>
          <a:lstStyle/>
          <a:p>
            <a:r>
              <a:rPr lang="en-US" sz="1200" dirty="0">
                <a:solidFill>
                  <a:srgbClr val="5B6475"/>
                </a:solidFill>
                <a:ea typeface="Calibri" pitchFamily="34" charset="-122"/>
                <a:cs typeface="Calibri" pitchFamily="34" charset="-120"/>
              </a:rPr>
              <a:t>ESC 2025 myocarditis &amp; pericarditis guidelines</a:t>
            </a:r>
            <a:endParaRPr lang="en-US" sz="1200" dirty="0"/>
          </a:p>
        </p:txBody>
      </p:sp>
      <p:sp>
        <p:nvSpPr>
          <p:cNvPr id="4" name="Text 2"/>
          <p:cNvSpPr txBox="1"/>
          <p:nvPr/>
        </p:nvSpPr>
        <p:spPr>
          <a:xfrm>
            <a:off x="10972800" y="6339840"/>
            <a:ext cx="609600" cy="304800"/>
          </a:xfrm>
          <a:prstGeom prst="rect">
            <a:avLst/>
          </a:prstGeom>
          <a:noFill/>
          <a:ln/>
        </p:spPr>
        <p:txBody>
          <a:bodyPr wrap="square" lIns="0" tIns="0" rIns="0" bIns="0" rtlCol="0" anchor="ctr"/>
          <a:lstStyle/>
          <a:p>
            <a:pPr algn="r"/>
            <a:r>
              <a:rPr lang="en-US" sz="1200" dirty="0">
                <a:solidFill>
                  <a:srgbClr val="5B6475"/>
                </a:solidFill>
                <a:ea typeface="Calibri" pitchFamily="34" charset="-122"/>
                <a:cs typeface="Calibri" pitchFamily="34" charset="-120"/>
              </a:rPr>
              <a:t>12</a:t>
            </a:r>
            <a:endParaRPr lang="en-US" sz="1200" dirty="0"/>
          </a:p>
        </p:txBody>
      </p:sp>
      <p:sp>
        <p:nvSpPr>
          <p:cNvPr id="6" name="Shape 3"/>
          <p:cNvSpPr/>
          <p:nvPr/>
        </p:nvSpPr>
        <p:spPr>
          <a:xfrm>
            <a:off x="609600" y="1463040"/>
            <a:ext cx="3413760" cy="609600"/>
          </a:xfrm>
          <a:prstGeom prst="roundRect">
            <a:avLst>
              <a:gd name="adj" fmla="val 16000"/>
            </a:avLst>
          </a:prstGeom>
          <a:solidFill>
            <a:srgbClr val="1C7293"/>
          </a:solidFill>
          <a:ln w="6350">
            <a:solidFill>
              <a:srgbClr val="1C7293"/>
            </a:solidFill>
            <a:prstDash val="solid"/>
          </a:ln>
        </p:spPr>
        <p:txBody>
          <a:bodyPr/>
          <a:lstStyle/>
          <a:p>
            <a:endParaRPr lang="en-US" sz="2400"/>
          </a:p>
        </p:txBody>
      </p:sp>
      <p:sp>
        <p:nvSpPr>
          <p:cNvPr id="7" name="Text 4"/>
          <p:cNvSpPr txBox="1"/>
          <p:nvPr/>
        </p:nvSpPr>
        <p:spPr>
          <a:xfrm>
            <a:off x="609600" y="1463040"/>
            <a:ext cx="3413760" cy="609600"/>
          </a:xfrm>
          <a:prstGeom prst="rect">
            <a:avLst/>
          </a:prstGeom>
          <a:noFill/>
          <a:ln/>
        </p:spPr>
        <p:txBody>
          <a:bodyPr wrap="square" lIns="0" tIns="0" rIns="0" bIns="0" rtlCol="0" anchor="ctr"/>
          <a:lstStyle/>
          <a:p>
            <a:pPr algn="ctr"/>
            <a:r>
              <a:rPr lang="en-US" sz="1867" b="1" dirty="0">
                <a:solidFill>
                  <a:srgbClr val="FFFFFF"/>
                </a:solidFill>
                <a:ea typeface="Calibri" pitchFamily="34" charset="-122"/>
                <a:cs typeface="Calibri" pitchFamily="34" charset="-120"/>
              </a:rPr>
              <a:t>1 | First line</a:t>
            </a:r>
            <a:endParaRPr lang="en-US" sz="1867" dirty="0"/>
          </a:p>
        </p:txBody>
      </p:sp>
      <p:sp>
        <p:nvSpPr>
          <p:cNvPr id="8" name="Shape 5"/>
          <p:cNvSpPr/>
          <p:nvPr/>
        </p:nvSpPr>
        <p:spPr>
          <a:xfrm>
            <a:off x="609600" y="2157984"/>
            <a:ext cx="3413760" cy="3352800"/>
          </a:xfrm>
          <a:prstGeom prst="roundRect">
            <a:avLst>
              <a:gd name="adj" fmla="val 2909"/>
            </a:avLst>
          </a:prstGeom>
          <a:solidFill>
            <a:srgbClr val="F4F5F8"/>
          </a:solidFill>
          <a:ln w="9525">
            <a:solidFill>
              <a:srgbClr val="DFE2E9"/>
            </a:solidFill>
            <a:prstDash val="solid"/>
          </a:ln>
        </p:spPr>
        <p:txBody>
          <a:bodyPr/>
          <a:lstStyle/>
          <a:p>
            <a:endParaRPr lang="en-US" sz="2400"/>
          </a:p>
        </p:txBody>
      </p:sp>
      <p:sp>
        <p:nvSpPr>
          <p:cNvPr id="9" name="Text 6"/>
          <p:cNvSpPr txBox="1"/>
          <p:nvPr/>
        </p:nvSpPr>
        <p:spPr>
          <a:xfrm>
            <a:off x="792480" y="2316480"/>
            <a:ext cx="3048000" cy="3108960"/>
          </a:xfrm>
          <a:prstGeom prst="rect">
            <a:avLst/>
          </a:prstGeom>
          <a:noFill/>
          <a:ln/>
        </p:spPr>
        <p:txBody>
          <a:bodyPr wrap="square" lIns="0" tIns="0" rIns="0" bIns="0" rtlCol="0" anchor="t"/>
          <a:lstStyle/>
          <a:p>
            <a:pPr marL="457189" indent="-457189">
              <a:spcAft>
                <a:spcPts val="533"/>
              </a:spcAft>
              <a:buSzPct val="100000"/>
              <a:buChar char="•"/>
            </a:pPr>
            <a:r>
              <a:rPr lang="en-US" sz="1667" dirty="0">
                <a:solidFill>
                  <a:srgbClr val="1F2430"/>
                </a:solidFill>
                <a:ea typeface="Calibri" pitchFamily="34" charset="-122"/>
                <a:cs typeface="Calibri" pitchFamily="34" charset="-120"/>
              </a:rPr>
              <a:t>Aspirin/NSAID + colchicine (1A)</a:t>
            </a:r>
            <a:endParaRPr lang="en-US" sz="1667" dirty="0"/>
          </a:p>
          <a:p>
            <a:pPr marL="457189" indent="-457189">
              <a:spcAft>
                <a:spcPts val="533"/>
              </a:spcAft>
              <a:buSzPct val="100000"/>
              <a:buChar char="•"/>
            </a:pPr>
            <a:r>
              <a:rPr lang="en-US" sz="1667" dirty="0">
                <a:solidFill>
                  <a:srgbClr val="1F2430"/>
                </a:solidFill>
                <a:ea typeface="Calibri" pitchFamily="34" charset="-122"/>
                <a:cs typeface="Calibri" pitchFamily="34" charset="-120"/>
              </a:rPr>
              <a:t>Colchicine 0.5 mg OD (&lt;70 kg) or BD (≥70 kg)</a:t>
            </a:r>
            <a:endParaRPr lang="en-US" sz="1667" dirty="0"/>
          </a:p>
          <a:p>
            <a:pPr marL="457189" indent="-457189">
              <a:spcAft>
                <a:spcPts val="533"/>
              </a:spcAft>
              <a:buSzPct val="100000"/>
              <a:buChar char="•"/>
            </a:pPr>
            <a:r>
              <a:rPr lang="en-US" sz="1667" dirty="0">
                <a:solidFill>
                  <a:srgbClr val="1F2430"/>
                </a:solidFill>
                <a:ea typeface="Calibri" pitchFamily="34" charset="-122"/>
                <a:cs typeface="Calibri" pitchFamily="34" charset="-120"/>
              </a:rPr>
              <a:t>Colchicine ≥3 months first episode, ≥6 months recurrent; stop it last</a:t>
            </a:r>
            <a:endParaRPr lang="en-US" sz="1667" dirty="0"/>
          </a:p>
          <a:p>
            <a:pPr marL="457189" indent="-457189">
              <a:spcAft>
                <a:spcPts val="533"/>
              </a:spcAft>
              <a:buSzPct val="100000"/>
              <a:buChar char="•"/>
            </a:pPr>
            <a:r>
              <a:rPr lang="en-US" sz="1667" dirty="0">
                <a:solidFill>
                  <a:srgbClr val="1F2430"/>
                </a:solidFill>
                <a:ea typeface="Calibri" pitchFamily="34" charset="-122"/>
                <a:cs typeface="Calibri" pitchFamily="34" charset="-120"/>
              </a:rPr>
              <a:t>Taper NSAID by CRP and symptoms</a:t>
            </a:r>
            <a:endParaRPr lang="en-US" sz="1667" dirty="0"/>
          </a:p>
        </p:txBody>
      </p:sp>
      <p:sp>
        <p:nvSpPr>
          <p:cNvPr id="10" name="Shape 7"/>
          <p:cNvSpPr/>
          <p:nvPr/>
        </p:nvSpPr>
        <p:spPr>
          <a:xfrm>
            <a:off x="4389120" y="1463040"/>
            <a:ext cx="3413760" cy="609600"/>
          </a:xfrm>
          <a:prstGeom prst="roundRect">
            <a:avLst>
              <a:gd name="adj" fmla="val 16000"/>
            </a:avLst>
          </a:prstGeom>
          <a:solidFill>
            <a:srgbClr val="8A4A62"/>
          </a:solidFill>
          <a:ln w="6350">
            <a:solidFill>
              <a:srgbClr val="8A4A62"/>
            </a:solidFill>
            <a:prstDash val="solid"/>
          </a:ln>
        </p:spPr>
        <p:txBody>
          <a:bodyPr/>
          <a:lstStyle/>
          <a:p>
            <a:endParaRPr lang="en-US" sz="2400"/>
          </a:p>
        </p:txBody>
      </p:sp>
      <p:sp>
        <p:nvSpPr>
          <p:cNvPr id="11" name="Text 8"/>
          <p:cNvSpPr txBox="1"/>
          <p:nvPr/>
        </p:nvSpPr>
        <p:spPr>
          <a:xfrm>
            <a:off x="4389120" y="1463040"/>
            <a:ext cx="3413760" cy="609600"/>
          </a:xfrm>
          <a:prstGeom prst="rect">
            <a:avLst/>
          </a:prstGeom>
          <a:noFill/>
          <a:ln/>
        </p:spPr>
        <p:txBody>
          <a:bodyPr wrap="square" lIns="0" tIns="0" rIns="0" bIns="0" rtlCol="0" anchor="ctr"/>
          <a:lstStyle/>
          <a:p>
            <a:pPr algn="ctr"/>
            <a:r>
              <a:rPr lang="en-US" sz="1867" b="1" dirty="0">
                <a:solidFill>
                  <a:srgbClr val="FFFFFF"/>
                </a:solidFill>
                <a:ea typeface="Calibri" pitchFamily="34" charset="-122"/>
                <a:cs typeface="Calibri" pitchFamily="34" charset="-120"/>
              </a:rPr>
              <a:t>2 | Second line</a:t>
            </a:r>
            <a:endParaRPr lang="en-US" sz="1867" dirty="0"/>
          </a:p>
        </p:txBody>
      </p:sp>
      <p:sp>
        <p:nvSpPr>
          <p:cNvPr id="12" name="Shape 9"/>
          <p:cNvSpPr/>
          <p:nvPr/>
        </p:nvSpPr>
        <p:spPr>
          <a:xfrm>
            <a:off x="4389120" y="2157984"/>
            <a:ext cx="3413760" cy="3352800"/>
          </a:xfrm>
          <a:prstGeom prst="roundRect">
            <a:avLst>
              <a:gd name="adj" fmla="val 2909"/>
            </a:avLst>
          </a:prstGeom>
          <a:solidFill>
            <a:srgbClr val="F4F5F8"/>
          </a:solidFill>
          <a:ln w="9525">
            <a:solidFill>
              <a:srgbClr val="DFE2E9"/>
            </a:solidFill>
            <a:prstDash val="solid"/>
          </a:ln>
        </p:spPr>
        <p:txBody>
          <a:bodyPr/>
          <a:lstStyle/>
          <a:p>
            <a:endParaRPr lang="en-US" sz="2400"/>
          </a:p>
        </p:txBody>
      </p:sp>
      <p:sp>
        <p:nvSpPr>
          <p:cNvPr id="13" name="Text 10"/>
          <p:cNvSpPr txBox="1"/>
          <p:nvPr/>
        </p:nvSpPr>
        <p:spPr>
          <a:xfrm>
            <a:off x="4572000" y="2316480"/>
            <a:ext cx="3048000" cy="3108960"/>
          </a:xfrm>
          <a:prstGeom prst="rect">
            <a:avLst/>
          </a:prstGeom>
          <a:noFill/>
          <a:ln/>
        </p:spPr>
        <p:txBody>
          <a:bodyPr wrap="square" lIns="0" tIns="0" rIns="0" bIns="0" rtlCol="0" anchor="t"/>
          <a:lstStyle/>
          <a:p>
            <a:pPr marL="457189" indent="-457189">
              <a:spcAft>
                <a:spcPts val="533"/>
              </a:spcAft>
              <a:buSzPct val="100000"/>
              <a:buChar char="•"/>
            </a:pPr>
            <a:r>
              <a:rPr lang="en-US" sz="1667" dirty="0">
                <a:solidFill>
                  <a:srgbClr val="1F2430"/>
                </a:solidFill>
                <a:ea typeface="Calibri" pitchFamily="34" charset="-122"/>
                <a:cs typeface="Calibri" pitchFamily="34" charset="-120"/>
              </a:rPr>
              <a:t>Low-moderate dose corticosteroid-prednisone 0.2-0.5 mg/kg/day (2A)</a:t>
            </a:r>
            <a:endParaRPr lang="en-US" sz="1667" dirty="0"/>
          </a:p>
          <a:p>
            <a:pPr marL="457189" indent="-457189">
              <a:spcAft>
                <a:spcPts val="533"/>
              </a:spcAft>
              <a:buSzPct val="100000"/>
              <a:buChar char="•"/>
            </a:pPr>
            <a:r>
              <a:rPr lang="en-US" sz="1667" dirty="0">
                <a:solidFill>
                  <a:srgbClr val="1F2430"/>
                </a:solidFill>
                <a:ea typeface="Calibri" pitchFamily="34" charset="-122"/>
                <a:cs typeface="Calibri" pitchFamily="34" charset="-120"/>
              </a:rPr>
              <a:t>With colchicine or triple therapy</a:t>
            </a:r>
          </a:p>
          <a:p>
            <a:pPr marL="457189" indent="-457189">
              <a:spcAft>
                <a:spcPts val="533"/>
              </a:spcAft>
              <a:buSzPct val="100000"/>
              <a:buChar char="•"/>
            </a:pPr>
            <a:r>
              <a:rPr lang="en-US" sz="1667" dirty="0">
                <a:solidFill>
                  <a:srgbClr val="1F2430"/>
                </a:solidFill>
                <a:cs typeface="Calibri" pitchFamily="34" charset="-120"/>
              </a:rPr>
              <a:t>Used of NSAIDs contraindicated</a:t>
            </a:r>
            <a:endParaRPr lang="en-US" sz="1667" dirty="0"/>
          </a:p>
          <a:p>
            <a:pPr marL="457189" indent="-457189">
              <a:spcAft>
                <a:spcPts val="533"/>
              </a:spcAft>
              <a:buSzPct val="100000"/>
              <a:buChar char="•"/>
            </a:pPr>
            <a:r>
              <a:rPr lang="en-US" sz="1667" dirty="0">
                <a:solidFill>
                  <a:srgbClr val="1F2430"/>
                </a:solidFill>
                <a:ea typeface="Calibri" pitchFamily="34" charset="-122"/>
                <a:cs typeface="Calibri" pitchFamily="34" charset="-120"/>
              </a:rPr>
              <a:t>Slow taper</a:t>
            </a:r>
            <a:endParaRPr lang="en-US" sz="1667" dirty="0"/>
          </a:p>
        </p:txBody>
      </p:sp>
      <p:sp>
        <p:nvSpPr>
          <p:cNvPr id="14" name="Shape 11"/>
          <p:cNvSpPr/>
          <p:nvPr/>
        </p:nvSpPr>
        <p:spPr>
          <a:xfrm>
            <a:off x="8168640" y="1463040"/>
            <a:ext cx="3413760" cy="609600"/>
          </a:xfrm>
          <a:prstGeom prst="roundRect">
            <a:avLst>
              <a:gd name="adj" fmla="val 16000"/>
            </a:avLst>
          </a:prstGeom>
          <a:solidFill>
            <a:srgbClr val="7A1F2E"/>
          </a:solidFill>
          <a:ln w="6350">
            <a:solidFill>
              <a:srgbClr val="7A1F2E"/>
            </a:solidFill>
            <a:prstDash val="solid"/>
          </a:ln>
        </p:spPr>
        <p:txBody>
          <a:bodyPr/>
          <a:lstStyle/>
          <a:p>
            <a:endParaRPr lang="en-US" sz="2400"/>
          </a:p>
        </p:txBody>
      </p:sp>
      <p:sp>
        <p:nvSpPr>
          <p:cNvPr id="15" name="Text 12"/>
          <p:cNvSpPr txBox="1"/>
          <p:nvPr/>
        </p:nvSpPr>
        <p:spPr>
          <a:xfrm>
            <a:off x="8168640" y="1463040"/>
            <a:ext cx="3413760" cy="609600"/>
          </a:xfrm>
          <a:prstGeom prst="rect">
            <a:avLst/>
          </a:prstGeom>
          <a:noFill/>
          <a:ln/>
        </p:spPr>
        <p:txBody>
          <a:bodyPr wrap="square" lIns="0" tIns="0" rIns="0" bIns="0" rtlCol="0" anchor="ctr"/>
          <a:lstStyle/>
          <a:p>
            <a:pPr algn="ctr"/>
            <a:r>
              <a:rPr lang="en-US" sz="1867" b="1" dirty="0">
                <a:solidFill>
                  <a:srgbClr val="FFFFFF"/>
                </a:solidFill>
                <a:ea typeface="Calibri" pitchFamily="34" charset="-122"/>
                <a:cs typeface="Calibri" pitchFamily="34" charset="-120"/>
              </a:rPr>
              <a:t>3 | Anti-IL-1</a:t>
            </a:r>
            <a:endParaRPr lang="en-US" sz="1867" dirty="0"/>
          </a:p>
        </p:txBody>
      </p:sp>
      <p:sp>
        <p:nvSpPr>
          <p:cNvPr id="16" name="Shape 13"/>
          <p:cNvSpPr/>
          <p:nvPr/>
        </p:nvSpPr>
        <p:spPr>
          <a:xfrm>
            <a:off x="8168640" y="2157984"/>
            <a:ext cx="3413760" cy="3352800"/>
          </a:xfrm>
          <a:prstGeom prst="roundRect">
            <a:avLst>
              <a:gd name="adj" fmla="val 2909"/>
            </a:avLst>
          </a:prstGeom>
          <a:solidFill>
            <a:srgbClr val="F4F5F8"/>
          </a:solidFill>
          <a:ln w="9525">
            <a:solidFill>
              <a:srgbClr val="DFE2E9"/>
            </a:solidFill>
            <a:prstDash val="solid"/>
          </a:ln>
        </p:spPr>
        <p:txBody>
          <a:bodyPr/>
          <a:lstStyle/>
          <a:p>
            <a:endParaRPr lang="en-US" sz="2400"/>
          </a:p>
        </p:txBody>
      </p:sp>
      <p:sp>
        <p:nvSpPr>
          <p:cNvPr id="17" name="Text 14"/>
          <p:cNvSpPr txBox="1"/>
          <p:nvPr/>
        </p:nvSpPr>
        <p:spPr>
          <a:xfrm>
            <a:off x="8351520" y="2316480"/>
            <a:ext cx="3048000" cy="3108960"/>
          </a:xfrm>
          <a:prstGeom prst="rect">
            <a:avLst/>
          </a:prstGeom>
          <a:noFill/>
          <a:ln/>
        </p:spPr>
        <p:txBody>
          <a:bodyPr wrap="square" lIns="0" tIns="0" rIns="0" bIns="0" rtlCol="0" anchor="t"/>
          <a:lstStyle/>
          <a:p>
            <a:pPr marL="457189" indent="-457189">
              <a:spcAft>
                <a:spcPts val="533"/>
              </a:spcAft>
              <a:buSzPct val="100000"/>
              <a:buChar char="•"/>
            </a:pPr>
            <a:r>
              <a:rPr lang="en-US" sz="1667" dirty="0">
                <a:solidFill>
                  <a:srgbClr val="1F2430"/>
                </a:solidFill>
                <a:ea typeface="Calibri" pitchFamily="34" charset="-122"/>
                <a:cs typeface="Calibri" pitchFamily="34" charset="-120"/>
              </a:rPr>
              <a:t>Anakinra or rilonacept</a:t>
            </a:r>
            <a:endParaRPr lang="en-US" sz="1667" dirty="0"/>
          </a:p>
          <a:p>
            <a:pPr marL="457189" indent="-457189">
              <a:spcAft>
                <a:spcPts val="533"/>
              </a:spcAft>
              <a:buSzPct val="100000"/>
              <a:buChar char="•"/>
            </a:pPr>
            <a:r>
              <a:rPr lang="en-US" sz="1667" dirty="0">
                <a:solidFill>
                  <a:srgbClr val="1F2430"/>
                </a:solidFill>
                <a:ea typeface="Calibri" pitchFamily="34" charset="-122"/>
                <a:cs typeface="Calibri" pitchFamily="34" charset="-120"/>
              </a:rPr>
              <a:t>Failure of first line therapies and steroids with raised CRP (1A)</a:t>
            </a:r>
            <a:endParaRPr lang="en-US" sz="1667" dirty="0"/>
          </a:p>
          <a:p>
            <a:pPr marL="457189" indent="-457189">
              <a:spcAft>
                <a:spcPts val="533"/>
              </a:spcAft>
              <a:buSzPct val="100000"/>
              <a:buChar char="•"/>
            </a:pPr>
            <a:r>
              <a:rPr lang="en-US" sz="1667" dirty="0">
                <a:solidFill>
                  <a:srgbClr val="1F2430"/>
                </a:solidFill>
                <a:ea typeface="Calibri" pitchFamily="34" charset="-122"/>
                <a:cs typeface="Calibri" pitchFamily="34" charset="-120"/>
              </a:rPr>
              <a:t>Allows steroid withdrawal</a:t>
            </a:r>
            <a:endParaRPr lang="en-US" sz="1667"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532730-6C57-8177-647F-4DB10116F9B8}"/>
            </a:ext>
          </a:extLst>
        </p:cNvPr>
        <p:cNvGrpSpPr/>
        <p:nvPr/>
      </p:nvGrpSpPr>
      <p:grpSpPr>
        <a:xfrm>
          <a:off x="0" y="0"/>
          <a:ext cx="0" cy="0"/>
          <a:chOff x="0" y="0"/>
          <a:chExt cx="0" cy="0"/>
        </a:xfrm>
      </p:grpSpPr>
      <p:pic>
        <p:nvPicPr>
          <p:cNvPr id="4" name="Content Placeholder 4">
            <a:extLst>
              <a:ext uri="{FF2B5EF4-FFF2-40B4-BE49-F238E27FC236}">
                <a16:creationId xmlns:a16="http://schemas.microsoft.com/office/drawing/2014/main" id="{8F0C78A0-C3A0-1A22-37ED-39BD203DE293}"/>
              </a:ext>
            </a:extLst>
          </p:cNvPr>
          <p:cNvPicPr>
            <a:picLocks noGrp="1" noChangeAspect="1"/>
          </p:cNvPicPr>
          <p:nvPr>
            <p:ph idx="1"/>
          </p:nvPr>
        </p:nvPicPr>
        <p:blipFill>
          <a:blip r:embed="rId2"/>
          <a:stretch>
            <a:fillRect/>
          </a:stretch>
        </p:blipFill>
        <p:spPr>
          <a:xfrm>
            <a:off x="1134119" y="743930"/>
            <a:ext cx="9546914" cy="5370139"/>
          </a:xfrm>
          <a:prstGeom prst="rect">
            <a:avLst/>
          </a:prstGeom>
        </p:spPr>
      </p:pic>
    </p:spTree>
    <p:extLst>
      <p:ext uri="{BB962C8B-B14F-4D97-AF65-F5344CB8AC3E}">
        <p14:creationId xmlns:p14="http://schemas.microsoft.com/office/powerpoint/2010/main" val="12748820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609600" y="365760"/>
            <a:ext cx="10972800" cy="853440"/>
          </a:xfrm>
          <a:prstGeom prst="rect">
            <a:avLst/>
          </a:prstGeom>
          <a:noFill/>
          <a:ln/>
        </p:spPr>
        <p:txBody>
          <a:bodyPr wrap="square" lIns="0" tIns="0" rIns="0" bIns="0" rtlCol="0" anchor="ctr"/>
          <a:lstStyle/>
          <a:p>
            <a:r>
              <a:rPr lang="en-US" sz="3733" b="1" dirty="0">
                <a:solidFill>
                  <a:srgbClr val="880907"/>
                </a:solidFill>
                <a:latin typeface="+mj-lt"/>
                <a:ea typeface="Cambria" pitchFamily="34" charset="-122"/>
                <a:cs typeface="Cambria" pitchFamily="34" charset="-120"/>
              </a:rPr>
              <a:t>Follow-up &amp; Activity</a:t>
            </a:r>
            <a:endParaRPr lang="en-US" sz="3733" dirty="0">
              <a:solidFill>
                <a:srgbClr val="880907"/>
              </a:solidFill>
              <a:latin typeface="+mj-lt"/>
            </a:endParaRPr>
          </a:p>
        </p:txBody>
      </p:sp>
      <p:sp>
        <p:nvSpPr>
          <p:cNvPr id="3" name="Text 1"/>
          <p:cNvSpPr txBox="1"/>
          <p:nvPr/>
        </p:nvSpPr>
        <p:spPr>
          <a:xfrm>
            <a:off x="609600" y="6339840"/>
            <a:ext cx="7315200" cy="304800"/>
          </a:xfrm>
          <a:prstGeom prst="rect">
            <a:avLst/>
          </a:prstGeom>
          <a:noFill/>
          <a:ln/>
        </p:spPr>
        <p:txBody>
          <a:bodyPr wrap="square" lIns="0" tIns="0" rIns="0" bIns="0" rtlCol="0" anchor="ctr"/>
          <a:lstStyle/>
          <a:p>
            <a:r>
              <a:rPr lang="en-US" sz="1200" dirty="0">
                <a:solidFill>
                  <a:srgbClr val="5B6475"/>
                </a:solidFill>
                <a:ea typeface="Calibri" pitchFamily="34" charset="-122"/>
                <a:cs typeface="Calibri" pitchFamily="34" charset="-120"/>
              </a:rPr>
              <a:t>ESC 2025 myocarditis &amp; pericarditis guidelines</a:t>
            </a:r>
            <a:endParaRPr lang="en-US" sz="1200" dirty="0"/>
          </a:p>
        </p:txBody>
      </p:sp>
      <p:sp>
        <p:nvSpPr>
          <p:cNvPr id="4" name="Text 2"/>
          <p:cNvSpPr txBox="1"/>
          <p:nvPr/>
        </p:nvSpPr>
        <p:spPr>
          <a:xfrm>
            <a:off x="10972800" y="6339840"/>
            <a:ext cx="609600" cy="304800"/>
          </a:xfrm>
          <a:prstGeom prst="rect">
            <a:avLst/>
          </a:prstGeom>
          <a:noFill/>
          <a:ln/>
        </p:spPr>
        <p:txBody>
          <a:bodyPr wrap="square" lIns="0" tIns="0" rIns="0" bIns="0" rtlCol="0" anchor="ctr"/>
          <a:lstStyle/>
          <a:p>
            <a:pPr algn="r"/>
            <a:r>
              <a:rPr lang="en-US" sz="1200" dirty="0">
                <a:solidFill>
                  <a:srgbClr val="5B6475"/>
                </a:solidFill>
                <a:ea typeface="Calibri" pitchFamily="34" charset="-122"/>
                <a:cs typeface="Calibri" pitchFamily="34" charset="-120"/>
              </a:rPr>
              <a:t>15</a:t>
            </a:r>
            <a:endParaRPr lang="en-US" sz="1200" dirty="0"/>
          </a:p>
        </p:txBody>
      </p:sp>
      <p:sp>
        <p:nvSpPr>
          <p:cNvPr id="6" name="Shape 3"/>
          <p:cNvSpPr/>
          <p:nvPr/>
        </p:nvSpPr>
        <p:spPr>
          <a:xfrm>
            <a:off x="542431" y="1441478"/>
            <a:ext cx="5238043" cy="609600"/>
          </a:xfrm>
          <a:prstGeom prst="roundRect">
            <a:avLst>
              <a:gd name="adj" fmla="val 16000"/>
            </a:avLst>
          </a:prstGeom>
          <a:solidFill>
            <a:srgbClr val="1C7293"/>
          </a:solidFill>
          <a:ln w="6350">
            <a:solidFill>
              <a:srgbClr val="1C7293"/>
            </a:solidFill>
            <a:prstDash val="solid"/>
          </a:ln>
        </p:spPr>
        <p:txBody>
          <a:bodyPr/>
          <a:lstStyle/>
          <a:p>
            <a:endParaRPr lang="en-US" sz="2400"/>
          </a:p>
        </p:txBody>
      </p:sp>
      <p:sp>
        <p:nvSpPr>
          <p:cNvPr id="7" name="Text 4"/>
          <p:cNvSpPr txBox="1"/>
          <p:nvPr/>
        </p:nvSpPr>
        <p:spPr>
          <a:xfrm>
            <a:off x="1219200" y="1472184"/>
            <a:ext cx="3779520" cy="609600"/>
          </a:xfrm>
          <a:prstGeom prst="rect">
            <a:avLst/>
          </a:prstGeom>
          <a:noFill/>
          <a:ln/>
        </p:spPr>
        <p:txBody>
          <a:bodyPr wrap="square" lIns="0" tIns="0" rIns="0" bIns="0" rtlCol="0" anchor="ctr"/>
          <a:lstStyle/>
          <a:p>
            <a:pPr algn="ctr"/>
            <a:r>
              <a:rPr lang="en-US" sz="1867" b="1" dirty="0">
                <a:solidFill>
                  <a:srgbClr val="FFFFFF"/>
                </a:solidFill>
                <a:ea typeface="Calibri" pitchFamily="34" charset="-122"/>
                <a:cs typeface="Calibri" pitchFamily="34" charset="-120"/>
              </a:rPr>
              <a:t>Follow-up</a:t>
            </a:r>
            <a:endParaRPr lang="en-US" sz="1867" dirty="0"/>
          </a:p>
        </p:txBody>
      </p:sp>
      <p:sp>
        <p:nvSpPr>
          <p:cNvPr id="8" name="Shape 5"/>
          <p:cNvSpPr/>
          <p:nvPr/>
        </p:nvSpPr>
        <p:spPr>
          <a:xfrm>
            <a:off x="1158240" y="2192923"/>
            <a:ext cx="3840480" cy="3962400"/>
          </a:xfrm>
          <a:prstGeom prst="roundRect">
            <a:avLst>
              <a:gd name="adj" fmla="val 2857"/>
            </a:avLst>
          </a:prstGeom>
          <a:solidFill>
            <a:srgbClr val="F4F5F8"/>
          </a:solidFill>
          <a:ln w="9525">
            <a:solidFill>
              <a:srgbClr val="DFE2E9"/>
            </a:solidFill>
            <a:prstDash val="solid"/>
          </a:ln>
        </p:spPr>
        <p:txBody>
          <a:bodyPr/>
          <a:lstStyle/>
          <a:p>
            <a:endParaRPr lang="en-US" sz="2400"/>
          </a:p>
        </p:txBody>
      </p:sp>
      <p:sp>
        <p:nvSpPr>
          <p:cNvPr id="9" name="Text 6"/>
          <p:cNvSpPr txBox="1"/>
          <p:nvPr/>
        </p:nvSpPr>
        <p:spPr>
          <a:xfrm>
            <a:off x="1341119" y="2314843"/>
            <a:ext cx="3546969" cy="3718560"/>
          </a:xfrm>
          <a:prstGeom prst="rect">
            <a:avLst/>
          </a:prstGeom>
          <a:noFill/>
          <a:ln/>
        </p:spPr>
        <p:txBody>
          <a:bodyPr wrap="square" lIns="0" tIns="0" rIns="0" bIns="0" rtlCol="0" anchor="t"/>
          <a:lstStyle/>
          <a:p>
            <a:pPr marL="457189" indent="-457189">
              <a:spcAft>
                <a:spcPts val="533"/>
              </a:spcAft>
              <a:buSzPct val="100000"/>
              <a:buChar char="•"/>
            </a:pPr>
            <a:r>
              <a:rPr lang="en-US" sz="1667" dirty="0">
                <a:solidFill>
                  <a:srgbClr val="1F2430"/>
                </a:solidFill>
                <a:ea typeface="Calibri" pitchFamily="34" charset="-122"/>
                <a:cs typeface="Calibri" pitchFamily="34" charset="-120"/>
              </a:rPr>
              <a:t>Every myocarditis patient, within 6 months: clinic, ECG, Holter, echo, CMR</a:t>
            </a:r>
            <a:endParaRPr lang="en-US" sz="1667" dirty="0"/>
          </a:p>
          <a:p>
            <a:pPr marL="457189" indent="-457189">
              <a:spcAft>
                <a:spcPts val="533"/>
              </a:spcAft>
              <a:buSzPct val="100000"/>
              <a:buChar char="•"/>
            </a:pPr>
            <a:r>
              <a:rPr lang="en-US" sz="1667" dirty="0">
                <a:solidFill>
                  <a:srgbClr val="1F2430"/>
                </a:solidFill>
                <a:ea typeface="Calibri" pitchFamily="34" charset="-122"/>
                <a:cs typeface="Calibri" pitchFamily="34" charset="-120"/>
              </a:rPr>
              <a:t>Exercise test if no active inflammation</a:t>
            </a:r>
            <a:endParaRPr lang="en-US" sz="1667" dirty="0"/>
          </a:p>
          <a:p>
            <a:pPr marL="457189" indent="-457189">
              <a:spcAft>
                <a:spcPts val="533"/>
              </a:spcAft>
              <a:buSzPct val="100000"/>
              <a:buChar char="•"/>
            </a:pPr>
            <a:r>
              <a:rPr lang="en-US" sz="1667" dirty="0">
                <a:solidFill>
                  <a:srgbClr val="1F2430"/>
                </a:solidFill>
                <a:ea typeface="Calibri" pitchFamily="34" charset="-122"/>
                <a:cs typeface="Calibri" pitchFamily="34" charset="-120"/>
              </a:rPr>
              <a:t>Complicated: long-term</a:t>
            </a:r>
            <a:endParaRPr lang="en-US" sz="1667" dirty="0"/>
          </a:p>
          <a:p>
            <a:pPr marL="457189" indent="-457189">
              <a:spcAft>
                <a:spcPts val="533"/>
              </a:spcAft>
              <a:buSzPct val="100000"/>
              <a:buChar char="•"/>
            </a:pPr>
            <a:r>
              <a:rPr lang="en-US" sz="1667" dirty="0">
                <a:solidFill>
                  <a:srgbClr val="1F2430"/>
                </a:solidFill>
                <a:ea typeface="Calibri" pitchFamily="34" charset="-122"/>
                <a:cs typeface="Calibri" pitchFamily="34" charset="-120"/>
              </a:rPr>
              <a:t>Prognosis tracks baseline and 6-month LV function</a:t>
            </a:r>
            <a:endParaRPr lang="en-US" sz="1667" dirty="0"/>
          </a:p>
        </p:txBody>
      </p:sp>
      <p:sp>
        <p:nvSpPr>
          <p:cNvPr id="10" name="Shape 7"/>
          <p:cNvSpPr/>
          <p:nvPr/>
        </p:nvSpPr>
        <p:spPr>
          <a:xfrm>
            <a:off x="6344356" y="1441478"/>
            <a:ext cx="5238043" cy="609600"/>
          </a:xfrm>
          <a:prstGeom prst="roundRect">
            <a:avLst>
              <a:gd name="adj" fmla="val 16000"/>
            </a:avLst>
          </a:prstGeom>
          <a:solidFill>
            <a:srgbClr val="8A4A62"/>
          </a:solidFill>
          <a:ln w="6350">
            <a:solidFill>
              <a:srgbClr val="8A4A62"/>
            </a:solidFill>
            <a:prstDash val="solid"/>
          </a:ln>
        </p:spPr>
        <p:txBody>
          <a:bodyPr/>
          <a:lstStyle/>
          <a:p>
            <a:endParaRPr lang="en-US" sz="2400"/>
          </a:p>
        </p:txBody>
      </p:sp>
      <p:sp>
        <p:nvSpPr>
          <p:cNvPr id="11" name="Text 8"/>
          <p:cNvSpPr txBox="1"/>
          <p:nvPr/>
        </p:nvSpPr>
        <p:spPr>
          <a:xfrm>
            <a:off x="6773334" y="1493520"/>
            <a:ext cx="4199466" cy="609600"/>
          </a:xfrm>
          <a:prstGeom prst="rect">
            <a:avLst/>
          </a:prstGeom>
          <a:noFill/>
          <a:ln/>
        </p:spPr>
        <p:txBody>
          <a:bodyPr wrap="square" lIns="0" tIns="0" rIns="0" bIns="0" rtlCol="0" anchor="ctr"/>
          <a:lstStyle/>
          <a:p>
            <a:pPr algn="ctr"/>
            <a:r>
              <a:rPr lang="en-US" sz="1867" b="1" dirty="0">
                <a:solidFill>
                  <a:srgbClr val="FFFFFF"/>
                </a:solidFill>
                <a:ea typeface="Calibri" pitchFamily="34" charset="-122"/>
                <a:cs typeface="Calibri" pitchFamily="34" charset="-120"/>
              </a:rPr>
              <a:t>Activity</a:t>
            </a:r>
            <a:endParaRPr lang="en-US" sz="1867" dirty="0"/>
          </a:p>
        </p:txBody>
      </p:sp>
      <p:sp>
        <p:nvSpPr>
          <p:cNvPr id="12" name="Shape 9"/>
          <p:cNvSpPr/>
          <p:nvPr/>
        </p:nvSpPr>
        <p:spPr>
          <a:xfrm>
            <a:off x="7166186" y="2155162"/>
            <a:ext cx="3684693" cy="3962400"/>
          </a:xfrm>
          <a:prstGeom prst="roundRect">
            <a:avLst>
              <a:gd name="adj" fmla="val 2857"/>
            </a:avLst>
          </a:prstGeom>
          <a:solidFill>
            <a:srgbClr val="F4F5F8"/>
          </a:solidFill>
          <a:ln w="9525">
            <a:solidFill>
              <a:srgbClr val="DFE2E9"/>
            </a:solidFill>
            <a:prstDash val="solid"/>
          </a:ln>
        </p:spPr>
        <p:txBody>
          <a:bodyPr/>
          <a:lstStyle/>
          <a:p>
            <a:endParaRPr lang="en-US" sz="2400"/>
          </a:p>
        </p:txBody>
      </p:sp>
      <p:sp>
        <p:nvSpPr>
          <p:cNvPr id="13" name="Text 10"/>
          <p:cNvSpPr txBox="1"/>
          <p:nvPr/>
        </p:nvSpPr>
        <p:spPr>
          <a:xfrm>
            <a:off x="7315200" y="2287637"/>
            <a:ext cx="3409243" cy="3718560"/>
          </a:xfrm>
          <a:prstGeom prst="rect">
            <a:avLst/>
          </a:prstGeom>
          <a:noFill/>
          <a:ln/>
        </p:spPr>
        <p:txBody>
          <a:bodyPr wrap="square" lIns="0" tIns="0" rIns="0" bIns="0" rtlCol="0" anchor="t"/>
          <a:lstStyle/>
          <a:p>
            <a:pPr marL="457189" indent="-457189">
              <a:spcAft>
                <a:spcPts val="533"/>
              </a:spcAft>
              <a:buSzPct val="100000"/>
              <a:buChar char="•"/>
            </a:pPr>
            <a:r>
              <a:rPr lang="en-US" sz="1667" dirty="0">
                <a:solidFill>
                  <a:srgbClr val="1F2430"/>
                </a:solidFill>
                <a:ea typeface="Calibri" pitchFamily="34" charset="-122"/>
                <a:cs typeface="Calibri" pitchFamily="34" charset="-120"/>
              </a:rPr>
              <a:t>Avoid exertion beyond sedentary activity until symptoms resolve and markers normalise</a:t>
            </a:r>
            <a:endParaRPr lang="en-US" sz="1667" dirty="0"/>
          </a:p>
          <a:p>
            <a:pPr marL="457189" indent="-457189">
              <a:spcAft>
                <a:spcPts val="533"/>
              </a:spcAft>
              <a:buSzPct val="100000"/>
              <a:buChar char="•"/>
            </a:pPr>
            <a:r>
              <a:rPr lang="en-US" sz="1667" dirty="0">
                <a:solidFill>
                  <a:srgbClr val="1F2430"/>
                </a:solidFill>
                <a:ea typeface="Calibri" pitchFamily="34" charset="-122"/>
                <a:cs typeface="Calibri" pitchFamily="34" charset="-120"/>
              </a:rPr>
              <a:t>Individualised return to work and play: no fixed 3 or 6 month rule</a:t>
            </a:r>
            <a:endParaRPr lang="en-US" sz="1667" dirty="0"/>
          </a:p>
          <a:p>
            <a:pPr marL="457189" indent="-457189">
              <a:spcAft>
                <a:spcPts val="533"/>
              </a:spcAft>
              <a:buSzPct val="100000"/>
              <a:buChar char="•"/>
            </a:pPr>
            <a:r>
              <a:rPr lang="en-US" sz="1667" dirty="0">
                <a:solidFill>
                  <a:srgbClr val="1F2430"/>
                </a:solidFill>
                <a:ea typeface="Calibri" pitchFamily="34" charset="-122"/>
                <a:cs typeface="Calibri" pitchFamily="34" charset="-120"/>
              </a:rPr>
              <a:t>Exercise test and Holter inform clearance</a:t>
            </a:r>
            <a:endParaRPr lang="en-US" sz="1667"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EC37F2-C7F1-6F4C-C955-259092033AF1}"/>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65DE897A-3527-3A04-C5B4-5C3F599847B4}"/>
              </a:ext>
            </a:extLst>
          </p:cNvPr>
          <p:cNvSpPr txBox="1"/>
          <p:nvPr/>
        </p:nvSpPr>
        <p:spPr>
          <a:xfrm>
            <a:off x="609600" y="365760"/>
            <a:ext cx="10972800" cy="853440"/>
          </a:xfrm>
          <a:prstGeom prst="rect">
            <a:avLst/>
          </a:prstGeom>
          <a:noFill/>
          <a:ln/>
        </p:spPr>
        <p:txBody>
          <a:bodyPr wrap="square" lIns="0" tIns="0" rIns="0" bIns="0" rtlCol="0" anchor="ctr"/>
          <a:lstStyle/>
          <a:p>
            <a:r>
              <a:rPr lang="en-US" sz="3733" b="1" dirty="0">
                <a:solidFill>
                  <a:srgbClr val="880907"/>
                </a:solidFill>
                <a:latin typeface="+mj-lt"/>
                <a:ea typeface="Cambria" pitchFamily="34" charset="-122"/>
                <a:cs typeface="Cambria" pitchFamily="34" charset="-120"/>
              </a:rPr>
              <a:t>Follow-up in IMPS</a:t>
            </a:r>
            <a:endParaRPr lang="en-US" sz="3733" dirty="0">
              <a:solidFill>
                <a:srgbClr val="880907"/>
              </a:solidFill>
              <a:latin typeface="+mj-lt"/>
            </a:endParaRPr>
          </a:p>
        </p:txBody>
      </p:sp>
      <p:pic>
        <p:nvPicPr>
          <p:cNvPr id="6" name="Content Placeholder 5" descr="A screenshot of a medical chart&#10;&#10;AI-generated content may be incorrect.">
            <a:extLst>
              <a:ext uri="{FF2B5EF4-FFF2-40B4-BE49-F238E27FC236}">
                <a16:creationId xmlns:a16="http://schemas.microsoft.com/office/drawing/2014/main" id="{8E20716C-10A1-30D5-B5E5-080BE6C21DC7}"/>
              </a:ext>
            </a:extLst>
          </p:cNvPr>
          <p:cNvPicPr>
            <a:picLocks noGrp="1" noChangeAspect="1"/>
          </p:cNvPicPr>
          <p:nvPr>
            <p:ph idx="1"/>
          </p:nvPr>
        </p:nvPicPr>
        <p:blipFill>
          <a:blip r:embed="rId3"/>
          <a:stretch>
            <a:fillRect/>
          </a:stretch>
        </p:blipFill>
        <p:spPr>
          <a:xfrm>
            <a:off x="3364471" y="956381"/>
            <a:ext cx="5463057" cy="4351338"/>
          </a:xfrm>
          <a:prstGeom prst="rect">
            <a:avLst/>
          </a:prstGeom>
        </p:spPr>
      </p:pic>
      <p:sp>
        <p:nvSpPr>
          <p:cNvPr id="7" name="TextBox 6">
            <a:extLst>
              <a:ext uri="{FF2B5EF4-FFF2-40B4-BE49-F238E27FC236}">
                <a16:creationId xmlns:a16="http://schemas.microsoft.com/office/drawing/2014/main" id="{AF208E09-57EB-EA47-B147-6588862A7512}"/>
              </a:ext>
            </a:extLst>
          </p:cNvPr>
          <p:cNvSpPr txBox="1"/>
          <p:nvPr/>
        </p:nvSpPr>
        <p:spPr>
          <a:xfrm>
            <a:off x="5926041" y="6611779"/>
            <a:ext cx="7108723" cy="246221"/>
          </a:xfrm>
          <a:prstGeom prst="rect">
            <a:avLst/>
          </a:prstGeom>
          <a:noFill/>
        </p:spPr>
        <p:txBody>
          <a:bodyPr wrap="square">
            <a:spAutoFit/>
          </a:bodyPr>
          <a:lstStyle/>
          <a:p>
            <a:pPr marL="0" lvl="0" indent="0" eaLnBrk="1" hangingPunct="1">
              <a:spcBef>
                <a:spcPct val="0"/>
              </a:spcBef>
              <a:spcAft>
                <a:spcPts val="600"/>
              </a:spcAft>
              <a:buNone/>
            </a:pPr>
            <a:r>
              <a:rPr lang="en-US" altLang="en-US" sz="1000" i="1" dirty="0" err="1">
                <a:solidFill>
                  <a:srgbClr val="333333"/>
                </a:solidFill>
              </a:rPr>
              <a:t>Eur</a:t>
            </a:r>
            <a:r>
              <a:rPr lang="en-US" altLang="en-US" sz="1000" i="1" dirty="0">
                <a:solidFill>
                  <a:srgbClr val="333333"/>
                </a:solidFill>
              </a:rPr>
              <a:t> Heart J</a:t>
            </a:r>
            <a:r>
              <a:rPr lang="en-US" altLang="en-US" sz="1000" dirty="0">
                <a:solidFill>
                  <a:srgbClr val="333333"/>
                </a:solidFill>
              </a:rPr>
              <a:t>, Volume 46, Issue 40, 21 October 2025, Pages 3952–4041, </a:t>
            </a:r>
            <a:r>
              <a:rPr lang="en-US" altLang="en-US" sz="1000" dirty="0">
                <a:solidFill>
                  <a:srgbClr val="333333"/>
                </a:solidFill>
                <a:hlinkClick r:id="rId4"/>
              </a:rPr>
              <a:t>https://doi.org/10.1093/eurheartj/ehaf192</a:t>
            </a:r>
            <a:endParaRPr lang="en-US" altLang="en-US" sz="1000" dirty="0">
              <a:solidFill>
                <a:srgbClr val="333333"/>
              </a:solidFill>
            </a:endParaRPr>
          </a:p>
        </p:txBody>
      </p:sp>
    </p:spTree>
    <p:extLst>
      <p:ext uri="{BB962C8B-B14F-4D97-AF65-F5344CB8AC3E}">
        <p14:creationId xmlns:p14="http://schemas.microsoft.com/office/powerpoint/2010/main" val="30023151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3F0C6-6772-0C6D-6A98-26147F2B5D6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F3E45C2-0574-16B2-974F-DEB7333BC143}"/>
              </a:ext>
            </a:extLst>
          </p:cNvPr>
          <p:cNvSpPr>
            <a:spLocks noGrp="1"/>
          </p:cNvSpPr>
          <p:nvPr>
            <p:ph idx="1"/>
          </p:nvPr>
        </p:nvSpPr>
        <p:spPr/>
        <p:txBody>
          <a:bodyPr>
            <a:normAutofit/>
          </a:bodyPr>
          <a:lstStyle/>
          <a:p>
            <a:r>
              <a:rPr lang="en-GB" sz="1200" dirty="0"/>
              <a:t>Libby, P., Bonow, R. O., Mann, D. L., Tomaselli, G. F., Bhatt, D. L., &amp; Solomon, S. D. (2022). </a:t>
            </a:r>
            <a:r>
              <a:rPr lang="en-GB" sz="1200" i="1" dirty="0" err="1"/>
              <a:t>Braunwald's</a:t>
            </a:r>
            <a:r>
              <a:rPr lang="en-GB" sz="1200" i="1" dirty="0"/>
              <a:t> heart disease: A textbook of cardiovascular medicine</a:t>
            </a:r>
            <a:r>
              <a:rPr lang="en-GB" sz="1200" dirty="0"/>
              <a:t> (12th ed.). Elsevier.</a:t>
            </a:r>
          </a:p>
          <a:p>
            <a:r>
              <a:rPr lang="en-GB" sz="1200" dirty="0"/>
              <a:t>Schulz-Menger, J., Collini, V., </a:t>
            </a:r>
            <a:r>
              <a:rPr lang="en-GB" sz="1200" dirty="0" err="1"/>
              <a:t>Gröschel</a:t>
            </a:r>
            <a:r>
              <a:rPr lang="en-GB" sz="1200" dirty="0"/>
              <a:t>, J., Adler, Y., Brucato, A., et al. (2025). 2025 ESC Guidelines for the management of myocarditis and pericarditis. </a:t>
            </a:r>
            <a:r>
              <a:rPr lang="en-GB" sz="1200" i="1" dirty="0"/>
              <a:t>European Heart Journal</a:t>
            </a:r>
            <a:r>
              <a:rPr lang="en-GB" sz="1200" dirty="0"/>
              <a:t>, 46(40), 3952–4041. https://</a:t>
            </a:r>
            <a:r>
              <a:rPr lang="en-GB" sz="1200" dirty="0" err="1"/>
              <a:t>doi.org</a:t>
            </a:r>
            <a:r>
              <a:rPr lang="en-GB" sz="1200" dirty="0"/>
              <a:t>/10.1093/</a:t>
            </a:r>
            <a:r>
              <a:rPr lang="en-GB" sz="1200" dirty="0" err="1"/>
              <a:t>eurheartj</a:t>
            </a:r>
            <a:r>
              <a:rPr lang="en-GB" sz="1200" dirty="0"/>
              <a:t>/ehaf192.</a:t>
            </a:r>
            <a:endParaRPr lang="en-US" sz="1200" dirty="0"/>
          </a:p>
        </p:txBody>
      </p:sp>
      <p:sp>
        <p:nvSpPr>
          <p:cNvPr id="2" name="Text 0">
            <a:extLst>
              <a:ext uri="{FF2B5EF4-FFF2-40B4-BE49-F238E27FC236}">
                <a16:creationId xmlns:a16="http://schemas.microsoft.com/office/drawing/2014/main" id="{003D6933-51B9-8296-6FCB-E05221DACB25}"/>
              </a:ext>
            </a:extLst>
          </p:cNvPr>
          <p:cNvSpPr txBox="1"/>
          <p:nvPr/>
        </p:nvSpPr>
        <p:spPr>
          <a:xfrm>
            <a:off x="609600" y="365760"/>
            <a:ext cx="10972800" cy="853440"/>
          </a:xfrm>
          <a:prstGeom prst="rect">
            <a:avLst/>
          </a:prstGeom>
          <a:noFill/>
          <a:ln/>
        </p:spPr>
        <p:txBody>
          <a:bodyPr wrap="square" lIns="0" tIns="0" rIns="0" bIns="0" rtlCol="0" anchor="ctr"/>
          <a:lstStyle/>
          <a:p>
            <a:r>
              <a:rPr lang="en-US" sz="3733" b="1" dirty="0">
                <a:solidFill>
                  <a:srgbClr val="880907"/>
                </a:solidFill>
                <a:latin typeface="+mj-lt"/>
                <a:ea typeface="Cambria" pitchFamily="34" charset="-122"/>
                <a:cs typeface="Cambria" pitchFamily="34" charset="-120"/>
              </a:rPr>
              <a:t>References</a:t>
            </a:r>
            <a:endParaRPr lang="en-US" sz="3733" dirty="0">
              <a:solidFill>
                <a:srgbClr val="880907"/>
              </a:solidFill>
              <a:latin typeface="+mj-lt"/>
            </a:endParaRPr>
          </a:p>
        </p:txBody>
      </p:sp>
    </p:spTree>
    <p:extLst>
      <p:ext uri="{BB962C8B-B14F-4D97-AF65-F5344CB8AC3E}">
        <p14:creationId xmlns:p14="http://schemas.microsoft.com/office/powerpoint/2010/main" val="24666703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E496AF-DB29-A42E-7CC5-D1DF0889DA9B}"/>
            </a:ext>
          </a:extLst>
        </p:cNvPr>
        <p:cNvGrpSpPr/>
        <p:nvPr/>
      </p:nvGrpSpPr>
      <p:grpSpPr>
        <a:xfrm>
          <a:off x="0" y="0"/>
          <a:ext cx="0" cy="0"/>
          <a:chOff x="0" y="0"/>
          <a:chExt cx="0" cy="0"/>
        </a:xfrm>
      </p:grpSpPr>
      <p:pic>
        <p:nvPicPr>
          <p:cNvPr id="5125" name="New picture">
            <a:extLst>
              <a:ext uri="{FF2B5EF4-FFF2-40B4-BE49-F238E27FC236}">
                <a16:creationId xmlns:a16="http://schemas.microsoft.com/office/drawing/2014/main" id="{F7F06FD7-0261-0D4B-BBD0-7C6CFAA54AEE}"/>
              </a:ext>
            </a:extLst>
          </p:cNvPr>
          <p:cNvPicPr/>
          <p:nvPr/>
        </p:nvPicPr>
        <p:blipFill>
          <a:blip r:embed="rId3"/>
          <a:stretch>
            <a:fillRect/>
          </a:stretch>
        </p:blipFill>
        <p:spPr>
          <a:xfrm>
            <a:off x="6357257" y="365124"/>
            <a:ext cx="5501498" cy="6020640"/>
          </a:xfrm>
          <a:prstGeom prst="rect">
            <a:avLst/>
          </a:prstGeom>
        </p:spPr>
      </p:pic>
      <p:sp>
        <p:nvSpPr>
          <p:cNvPr id="4" name="Title 1">
            <a:extLst>
              <a:ext uri="{FF2B5EF4-FFF2-40B4-BE49-F238E27FC236}">
                <a16:creationId xmlns:a16="http://schemas.microsoft.com/office/drawing/2014/main" id="{1A0F0378-49D4-F169-C170-C25E59F613B7}"/>
              </a:ext>
            </a:extLst>
          </p:cNvPr>
          <p:cNvSpPr>
            <a:spLocks noGrp="1"/>
          </p:cNvSpPr>
          <p:nvPr>
            <p:ph type="title"/>
          </p:nvPr>
        </p:nvSpPr>
        <p:spPr>
          <a:xfrm>
            <a:off x="979714" y="890134"/>
            <a:ext cx="4245429" cy="5077732"/>
          </a:xfrm>
        </p:spPr>
        <p:txBody>
          <a:bodyPr/>
          <a:lstStyle/>
          <a:p>
            <a:pPr algn="ctr"/>
            <a:r>
              <a:rPr lang="en-US" b="1" dirty="0">
                <a:solidFill>
                  <a:srgbClr val="880907"/>
                </a:solidFill>
              </a:rPr>
              <a:t>Diagnostic algorithm for acute chest pain</a:t>
            </a:r>
          </a:p>
        </p:txBody>
      </p:sp>
      <p:sp>
        <p:nvSpPr>
          <p:cNvPr id="7" name="TextBox 6">
            <a:extLst>
              <a:ext uri="{FF2B5EF4-FFF2-40B4-BE49-F238E27FC236}">
                <a16:creationId xmlns:a16="http://schemas.microsoft.com/office/drawing/2014/main" id="{4D2D76ED-8886-142D-5448-AC2D9781195E}"/>
              </a:ext>
            </a:extLst>
          </p:cNvPr>
          <p:cNvSpPr txBox="1"/>
          <p:nvPr/>
        </p:nvSpPr>
        <p:spPr>
          <a:xfrm>
            <a:off x="5926041" y="6611779"/>
            <a:ext cx="7108723" cy="246221"/>
          </a:xfrm>
          <a:prstGeom prst="rect">
            <a:avLst/>
          </a:prstGeom>
          <a:noFill/>
        </p:spPr>
        <p:txBody>
          <a:bodyPr wrap="square">
            <a:spAutoFit/>
          </a:bodyPr>
          <a:lstStyle/>
          <a:p>
            <a:pPr marL="0" lvl="0" indent="0" eaLnBrk="1" hangingPunct="1">
              <a:spcBef>
                <a:spcPct val="0"/>
              </a:spcBef>
              <a:spcAft>
                <a:spcPts val="600"/>
              </a:spcAft>
              <a:buNone/>
            </a:pPr>
            <a:r>
              <a:rPr lang="en-US" altLang="en-US" sz="1000" i="1" dirty="0" err="1">
                <a:solidFill>
                  <a:srgbClr val="333333"/>
                </a:solidFill>
              </a:rPr>
              <a:t>Eur</a:t>
            </a:r>
            <a:r>
              <a:rPr lang="en-US" altLang="en-US" sz="1000" i="1" dirty="0">
                <a:solidFill>
                  <a:srgbClr val="333333"/>
                </a:solidFill>
              </a:rPr>
              <a:t> Heart J</a:t>
            </a:r>
            <a:r>
              <a:rPr lang="en-US" altLang="en-US" sz="1000" dirty="0">
                <a:solidFill>
                  <a:srgbClr val="333333"/>
                </a:solidFill>
              </a:rPr>
              <a:t>, Volume 46, Issue 40, 21 October 2025, Pages 3952–4041, </a:t>
            </a:r>
            <a:r>
              <a:rPr lang="en-US" altLang="en-US" sz="1000" dirty="0">
                <a:solidFill>
                  <a:srgbClr val="333333"/>
                </a:solidFill>
                <a:hlinkClick r:id="rId4"/>
              </a:rPr>
              <a:t>https://doi.org/10.1093/eurheartj/ehaf192</a:t>
            </a:r>
            <a:endParaRPr lang="en-US" altLang="en-US" sz="1000" dirty="0">
              <a:solidFill>
                <a:srgbClr val="333333"/>
              </a:solidFill>
            </a:endParaRPr>
          </a:p>
        </p:txBody>
      </p:sp>
    </p:spTree>
    <p:extLst>
      <p:ext uri="{BB962C8B-B14F-4D97-AF65-F5344CB8AC3E}">
        <p14:creationId xmlns:p14="http://schemas.microsoft.com/office/powerpoint/2010/main" val="11803087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F3C504-F93A-8A35-91A7-91B5537D381D}"/>
            </a:ext>
          </a:extLst>
        </p:cNvPr>
        <p:cNvGrpSpPr/>
        <p:nvPr/>
      </p:nvGrpSpPr>
      <p:grpSpPr>
        <a:xfrm>
          <a:off x="0" y="0"/>
          <a:ext cx="0" cy="0"/>
          <a:chOff x="0" y="0"/>
          <a:chExt cx="0" cy="0"/>
        </a:xfrm>
      </p:grpSpPr>
      <p:pic>
        <p:nvPicPr>
          <p:cNvPr id="5" name="Content Placeholder 4" descr="A diagram of a diagram showing different colored triangles&#10;&#10;AI-generated content may be incorrect.">
            <a:extLst>
              <a:ext uri="{FF2B5EF4-FFF2-40B4-BE49-F238E27FC236}">
                <a16:creationId xmlns:a16="http://schemas.microsoft.com/office/drawing/2014/main" id="{2E031CE8-8AE9-B27C-C677-15414136B4FE}"/>
              </a:ext>
            </a:extLst>
          </p:cNvPr>
          <p:cNvPicPr>
            <a:picLocks noGrp="1" noChangeAspect="1"/>
          </p:cNvPicPr>
          <p:nvPr>
            <p:ph idx="1"/>
          </p:nvPr>
        </p:nvPicPr>
        <p:blipFill>
          <a:blip r:embed="rId3"/>
          <a:srcRect r="-5979" b="6716"/>
          <a:stretch>
            <a:fillRect/>
          </a:stretch>
        </p:blipFill>
        <p:spPr>
          <a:xfrm>
            <a:off x="2359177" y="1425131"/>
            <a:ext cx="7473645" cy="5196895"/>
          </a:xfrm>
          <a:prstGeom prst="rect">
            <a:avLst/>
          </a:prstGeom>
        </p:spPr>
      </p:pic>
      <p:sp>
        <p:nvSpPr>
          <p:cNvPr id="2" name="Title 1">
            <a:extLst>
              <a:ext uri="{FF2B5EF4-FFF2-40B4-BE49-F238E27FC236}">
                <a16:creationId xmlns:a16="http://schemas.microsoft.com/office/drawing/2014/main" id="{57D0E6C7-6738-5791-198D-29E28498AD69}"/>
              </a:ext>
            </a:extLst>
          </p:cNvPr>
          <p:cNvSpPr>
            <a:spLocks noGrp="1"/>
          </p:cNvSpPr>
          <p:nvPr>
            <p:ph type="title"/>
          </p:nvPr>
        </p:nvSpPr>
        <p:spPr>
          <a:xfrm>
            <a:off x="838200" y="365125"/>
            <a:ext cx="10515600" cy="1325563"/>
          </a:xfrm>
        </p:spPr>
        <p:txBody>
          <a:bodyPr/>
          <a:lstStyle/>
          <a:p>
            <a:pPr algn="ctr"/>
            <a:r>
              <a:rPr lang="en-US" b="1" dirty="0">
                <a:solidFill>
                  <a:srgbClr val="880907"/>
                </a:solidFill>
              </a:rPr>
              <a:t>Role of CMR in Diagnosis</a:t>
            </a:r>
          </a:p>
        </p:txBody>
      </p:sp>
    </p:spTree>
    <p:extLst>
      <p:ext uri="{BB962C8B-B14F-4D97-AF65-F5344CB8AC3E}">
        <p14:creationId xmlns:p14="http://schemas.microsoft.com/office/powerpoint/2010/main" val="41908334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658F9B-E1C6-837B-4F35-5B41755CA9B4}"/>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42A087C-2ACA-FDE0-23B9-F7635052BC0A}"/>
              </a:ext>
            </a:extLst>
          </p:cNvPr>
          <p:cNvPicPr>
            <a:picLocks noGrp="1" noChangeAspect="1"/>
          </p:cNvPicPr>
          <p:nvPr>
            <p:ph idx="1"/>
          </p:nvPr>
        </p:nvPicPr>
        <p:blipFill>
          <a:blip r:embed="rId3"/>
          <a:srcRect l="33611"/>
          <a:stretch>
            <a:fillRect/>
          </a:stretch>
        </p:blipFill>
        <p:spPr>
          <a:xfrm>
            <a:off x="4812040" y="539047"/>
            <a:ext cx="7157483" cy="6064421"/>
          </a:xfrm>
          <a:prstGeom prst="rect">
            <a:avLst/>
          </a:prstGeom>
        </p:spPr>
      </p:pic>
      <p:sp>
        <p:nvSpPr>
          <p:cNvPr id="4" name="Title 1">
            <a:extLst>
              <a:ext uri="{FF2B5EF4-FFF2-40B4-BE49-F238E27FC236}">
                <a16:creationId xmlns:a16="http://schemas.microsoft.com/office/drawing/2014/main" id="{A718D1C0-2721-0E59-7217-29009881663E}"/>
              </a:ext>
            </a:extLst>
          </p:cNvPr>
          <p:cNvSpPr>
            <a:spLocks noGrp="1"/>
          </p:cNvSpPr>
          <p:nvPr>
            <p:ph type="title"/>
          </p:nvPr>
        </p:nvSpPr>
        <p:spPr>
          <a:xfrm>
            <a:off x="222477" y="890134"/>
            <a:ext cx="4245429" cy="5077732"/>
          </a:xfrm>
        </p:spPr>
        <p:txBody>
          <a:bodyPr/>
          <a:lstStyle/>
          <a:p>
            <a:pPr algn="ctr"/>
            <a:r>
              <a:rPr lang="en-US" b="1" dirty="0">
                <a:solidFill>
                  <a:srgbClr val="880907"/>
                </a:solidFill>
              </a:rPr>
              <a:t>Diagnostic criteria by CMR updated Lake Louise Criteria </a:t>
            </a:r>
          </a:p>
        </p:txBody>
      </p:sp>
    </p:spTree>
    <p:extLst>
      <p:ext uri="{BB962C8B-B14F-4D97-AF65-F5344CB8AC3E}">
        <p14:creationId xmlns:p14="http://schemas.microsoft.com/office/powerpoint/2010/main" val="29012385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A7E4FD-FA2F-6B63-9B23-342CA9DA4B2B}"/>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46092CF-392C-EC7C-7084-F384A2F840EE}"/>
              </a:ext>
            </a:extLst>
          </p:cNvPr>
          <p:cNvPicPr>
            <a:picLocks noGrp="1" noChangeAspect="1"/>
          </p:cNvPicPr>
          <p:nvPr>
            <p:ph idx="1"/>
          </p:nvPr>
        </p:nvPicPr>
        <p:blipFill>
          <a:blip r:embed="rId3"/>
          <a:stretch>
            <a:fillRect/>
          </a:stretch>
        </p:blipFill>
        <p:spPr>
          <a:xfrm>
            <a:off x="1160779" y="652938"/>
            <a:ext cx="9870441" cy="5552123"/>
          </a:xfrm>
          <a:prstGeom prst="rect">
            <a:avLst/>
          </a:prstGeom>
        </p:spPr>
      </p:pic>
    </p:spTree>
    <p:extLst>
      <p:ext uri="{BB962C8B-B14F-4D97-AF65-F5344CB8AC3E}">
        <p14:creationId xmlns:p14="http://schemas.microsoft.com/office/powerpoint/2010/main" val="4576754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56C1697-7158-2458-E02C-852E900500CF}"/>
              </a:ext>
            </a:extLst>
          </p:cNvPr>
          <p:cNvSpPr>
            <a:spLocks noGrp="1"/>
          </p:cNvSpPr>
          <p:nvPr>
            <p:ph idx="1"/>
          </p:nvPr>
        </p:nvSpPr>
        <p:spPr/>
        <p:txBody>
          <a:bodyPr>
            <a:normAutofit/>
          </a:bodyPr>
          <a:lstStyle/>
          <a:p>
            <a:r>
              <a:rPr lang="en-US" b="1" dirty="0"/>
              <a:t>Restriction of physical activity</a:t>
            </a:r>
          </a:p>
          <a:p>
            <a:endParaRPr lang="en-US" b="1" dirty="0"/>
          </a:p>
        </p:txBody>
      </p:sp>
      <p:sp>
        <p:nvSpPr>
          <p:cNvPr id="4" name="Title 1">
            <a:extLst>
              <a:ext uri="{FF2B5EF4-FFF2-40B4-BE49-F238E27FC236}">
                <a16:creationId xmlns:a16="http://schemas.microsoft.com/office/drawing/2014/main" id="{D7446D47-0C0F-6FED-4918-6B49313F22B9}"/>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880907"/>
                </a:solidFill>
              </a:rPr>
              <a:t>Management- Myocarditis</a:t>
            </a:r>
          </a:p>
        </p:txBody>
      </p:sp>
      <p:pic>
        <p:nvPicPr>
          <p:cNvPr id="8" name="Content Placeholder 4">
            <a:extLst>
              <a:ext uri="{FF2B5EF4-FFF2-40B4-BE49-F238E27FC236}">
                <a16:creationId xmlns:a16="http://schemas.microsoft.com/office/drawing/2014/main" id="{8C485B9D-2026-595A-544B-3D0C12CBF1F4}"/>
              </a:ext>
            </a:extLst>
          </p:cNvPr>
          <p:cNvPicPr>
            <a:picLocks noChangeAspect="1"/>
          </p:cNvPicPr>
          <p:nvPr/>
        </p:nvPicPr>
        <p:blipFill>
          <a:blip r:embed="rId3"/>
          <a:srcRect t="10330" r="370"/>
          <a:stretch>
            <a:fillRect/>
          </a:stretch>
        </p:blipFill>
        <p:spPr>
          <a:xfrm>
            <a:off x="685800" y="2258532"/>
            <a:ext cx="9085053" cy="4599468"/>
          </a:xfrm>
          <a:prstGeom prst="rect">
            <a:avLst/>
          </a:prstGeom>
        </p:spPr>
      </p:pic>
    </p:spTree>
    <p:extLst>
      <p:ext uri="{BB962C8B-B14F-4D97-AF65-F5344CB8AC3E}">
        <p14:creationId xmlns:p14="http://schemas.microsoft.com/office/powerpoint/2010/main" val="38588466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C2F1A6-7FA5-F602-E957-5D7CFAADB9A9}"/>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22755FD1-BE7F-5A6B-D83C-DC89D56BBBA2}"/>
              </a:ext>
            </a:extLst>
          </p:cNvPr>
          <p:cNvSpPr txBox="1">
            <a:spLocks/>
          </p:cNvSpPr>
          <p:nvPr/>
        </p:nvSpPr>
        <p:spPr>
          <a:xfrm>
            <a:off x="972670" y="17405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880907"/>
                </a:solidFill>
              </a:rPr>
              <a:t>Management- Pericarditis</a:t>
            </a:r>
          </a:p>
        </p:txBody>
      </p:sp>
      <p:pic>
        <p:nvPicPr>
          <p:cNvPr id="6" name="New picture">
            <a:extLst>
              <a:ext uri="{FF2B5EF4-FFF2-40B4-BE49-F238E27FC236}">
                <a16:creationId xmlns:a16="http://schemas.microsoft.com/office/drawing/2014/main" id="{77228F57-59AC-180C-B3BA-56BC993BB58D}"/>
              </a:ext>
            </a:extLst>
          </p:cNvPr>
          <p:cNvPicPr/>
          <p:nvPr/>
        </p:nvPicPr>
        <p:blipFill>
          <a:blip r:embed="rId3"/>
          <a:stretch>
            <a:fillRect/>
          </a:stretch>
        </p:blipFill>
        <p:spPr>
          <a:xfrm>
            <a:off x="3560422" y="1194816"/>
            <a:ext cx="5340096" cy="5358384"/>
          </a:xfrm>
          <a:prstGeom prst="rect">
            <a:avLst/>
          </a:prstGeom>
        </p:spPr>
      </p:pic>
      <p:sp>
        <p:nvSpPr>
          <p:cNvPr id="7" name="TextBox 6">
            <a:extLst>
              <a:ext uri="{FF2B5EF4-FFF2-40B4-BE49-F238E27FC236}">
                <a16:creationId xmlns:a16="http://schemas.microsoft.com/office/drawing/2014/main" id="{67A21E38-E4BB-6997-5681-D18279A5957C}"/>
              </a:ext>
            </a:extLst>
          </p:cNvPr>
          <p:cNvSpPr txBox="1"/>
          <p:nvPr/>
        </p:nvSpPr>
        <p:spPr>
          <a:xfrm>
            <a:off x="5926041" y="6611779"/>
            <a:ext cx="7108723" cy="246221"/>
          </a:xfrm>
          <a:prstGeom prst="rect">
            <a:avLst/>
          </a:prstGeom>
          <a:noFill/>
        </p:spPr>
        <p:txBody>
          <a:bodyPr wrap="square">
            <a:spAutoFit/>
          </a:bodyPr>
          <a:lstStyle/>
          <a:p>
            <a:pPr marL="0" lvl="0" indent="0" eaLnBrk="1" hangingPunct="1">
              <a:spcBef>
                <a:spcPct val="0"/>
              </a:spcBef>
              <a:spcAft>
                <a:spcPts val="600"/>
              </a:spcAft>
              <a:buNone/>
            </a:pPr>
            <a:r>
              <a:rPr lang="en-US" altLang="en-US" sz="1000" i="1" dirty="0" err="1">
                <a:solidFill>
                  <a:srgbClr val="333333"/>
                </a:solidFill>
              </a:rPr>
              <a:t>Eur</a:t>
            </a:r>
            <a:r>
              <a:rPr lang="en-US" altLang="en-US" sz="1000" i="1" dirty="0">
                <a:solidFill>
                  <a:srgbClr val="333333"/>
                </a:solidFill>
              </a:rPr>
              <a:t> Heart J</a:t>
            </a:r>
            <a:r>
              <a:rPr lang="en-US" altLang="en-US" sz="1000" dirty="0">
                <a:solidFill>
                  <a:srgbClr val="333333"/>
                </a:solidFill>
              </a:rPr>
              <a:t>, Volume 46, Issue 40, 21 October 2025, Pages 3952–4041, </a:t>
            </a:r>
            <a:r>
              <a:rPr lang="en-US" altLang="en-US" sz="1000" dirty="0">
                <a:solidFill>
                  <a:srgbClr val="333333"/>
                </a:solidFill>
                <a:hlinkClick r:id="rId4"/>
              </a:rPr>
              <a:t>https://doi.org/10.1093/eurheartj/ehaf192</a:t>
            </a:r>
            <a:endParaRPr lang="en-US" altLang="en-US" sz="1000" dirty="0">
              <a:solidFill>
                <a:srgbClr val="333333"/>
              </a:solidFill>
            </a:endParaRPr>
          </a:p>
        </p:txBody>
      </p:sp>
    </p:spTree>
    <p:extLst>
      <p:ext uri="{BB962C8B-B14F-4D97-AF65-F5344CB8AC3E}">
        <p14:creationId xmlns:p14="http://schemas.microsoft.com/office/powerpoint/2010/main" val="13324548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4">
            <a:extLst>
              <a:ext uri="{FF2B5EF4-FFF2-40B4-BE49-F238E27FC236}">
                <a16:creationId xmlns:a16="http://schemas.microsoft.com/office/drawing/2014/main" id="{84AAFD3D-DF4E-C806-7FB6-A24540B5DE21}"/>
              </a:ext>
            </a:extLst>
          </p:cNvPr>
          <p:cNvPicPr>
            <a:picLocks noGrp="1" noChangeAspect="1"/>
          </p:cNvPicPr>
          <p:nvPr>
            <p:ph idx="1"/>
          </p:nvPr>
        </p:nvPicPr>
        <p:blipFill>
          <a:blip r:embed="rId2"/>
          <a:stretch>
            <a:fillRect/>
          </a:stretch>
        </p:blipFill>
        <p:spPr>
          <a:xfrm>
            <a:off x="1134119" y="743930"/>
            <a:ext cx="9546914" cy="5370139"/>
          </a:xfrm>
          <a:prstGeom prst="rect">
            <a:avLst/>
          </a:prstGeom>
        </p:spPr>
      </p:pic>
    </p:spTree>
    <p:extLst>
      <p:ext uri="{BB962C8B-B14F-4D97-AF65-F5344CB8AC3E}">
        <p14:creationId xmlns:p14="http://schemas.microsoft.com/office/powerpoint/2010/main" val="642391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screenshot of a medical chart&#10;&#10;AI-generated content may be incorrect.">
            <a:extLst>
              <a:ext uri="{FF2B5EF4-FFF2-40B4-BE49-F238E27FC236}">
                <a16:creationId xmlns:a16="http://schemas.microsoft.com/office/drawing/2014/main" id="{8B6576EF-F94E-CF1F-C0A7-EF70BA90F087}"/>
              </a:ext>
            </a:extLst>
          </p:cNvPr>
          <p:cNvPicPr>
            <a:picLocks noGrp="1" noChangeAspect="1"/>
          </p:cNvPicPr>
          <p:nvPr>
            <p:ph idx="1"/>
          </p:nvPr>
        </p:nvPicPr>
        <p:blipFill>
          <a:blip r:embed="rId3"/>
          <a:stretch>
            <a:fillRect/>
          </a:stretch>
        </p:blipFill>
        <p:spPr>
          <a:xfrm>
            <a:off x="3364471" y="1825625"/>
            <a:ext cx="5463057" cy="4351338"/>
          </a:xfrm>
          <a:prstGeom prst="rect">
            <a:avLst/>
          </a:prstGeom>
        </p:spPr>
      </p:pic>
      <p:sp>
        <p:nvSpPr>
          <p:cNvPr id="4" name="Title 1">
            <a:extLst>
              <a:ext uri="{FF2B5EF4-FFF2-40B4-BE49-F238E27FC236}">
                <a16:creationId xmlns:a16="http://schemas.microsoft.com/office/drawing/2014/main" id="{3BF51B53-4BE8-6FF6-327B-3FC27A5A0185}"/>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880907"/>
                </a:solidFill>
              </a:rPr>
              <a:t>Follow-up in IMPS</a:t>
            </a:r>
          </a:p>
        </p:txBody>
      </p:sp>
      <p:sp>
        <p:nvSpPr>
          <p:cNvPr id="7" name="TextBox 6">
            <a:extLst>
              <a:ext uri="{FF2B5EF4-FFF2-40B4-BE49-F238E27FC236}">
                <a16:creationId xmlns:a16="http://schemas.microsoft.com/office/drawing/2014/main" id="{6B4B0ED1-F323-838E-895D-A92EA38A93C4}"/>
              </a:ext>
            </a:extLst>
          </p:cNvPr>
          <p:cNvSpPr txBox="1"/>
          <p:nvPr/>
        </p:nvSpPr>
        <p:spPr>
          <a:xfrm>
            <a:off x="5926041" y="6611779"/>
            <a:ext cx="7108723" cy="246221"/>
          </a:xfrm>
          <a:prstGeom prst="rect">
            <a:avLst/>
          </a:prstGeom>
          <a:noFill/>
        </p:spPr>
        <p:txBody>
          <a:bodyPr wrap="square">
            <a:spAutoFit/>
          </a:bodyPr>
          <a:lstStyle/>
          <a:p>
            <a:pPr marL="0" lvl="0" indent="0" eaLnBrk="1" hangingPunct="1">
              <a:spcBef>
                <a:spcPct val="0"/>
              </a:spcBef>
              <a:spcAft>
                <a:spcPts val="600"/>
              </a:spcAft>
              <a:buNone/>
            </a:pPr>
            <a:r>
              <a:rPr lang="en-US" altLang="en-US" sz="1000" i="1" dirty="0" err="1">
                <a:solidFill>
                  <a:srgbClr val="333333"/>
                </a:solidFill>
              </a:rPr>
              <a:t>Eur</a:t>
            </a:r>
            <a:r>
              <a:rPr lang="en-US" altLang="en-US" sz="1000" i="1" dirty="0">
                <a:solidFill>
                  <a:srgbClr val="333333"/>
                </a:solidFill>
              </a:rPr>
              <a:t> Heart J</a:t>
            </a:r>
            <a:r>
              <a:rPr lang="en-US" altLang="en-US" sz="1000" dirty="0">
                <a:solidFill>
                  <a:srgbClr val="333333"/>
                </a:solidFill>
              </a:rPr>
              <a:t>, Volume 46, Issue 40, 21 October 2025, Pages 3952–4041, </a:t>
            </a:r>
            <a:r>
              <a:rPr lang="en-US" altLang="en-US" sz="1000" dirty="0">
                <a:solidFill>
                  <a:srgbClr val="333333"/>
                </a:solidFill>
                <a:hlinkClick r:id="rId4"/>
              </a:rPr>
              <a:t>https://doi.org/10.1093/eurheartj/ehaf192</a:t>
            </a:r>
            <a:endParaRPr lang="en-US" altLang="en-US" sz="1000" dirty="0">
              <a:solidFill>
                <a:srgbClr val="333333"/>
              </a:solidFill>
            </a:endParaRPr>
          </a:p>
        </p:txBody>
      </p:sp>
    </p:spTree>
    <p:extLst>
      <p:ext uri="{BB962C8B-B14F-4D97-AF65-F5344CB8AC3E}">
        <p14:creationId xmlns:p14="http://schemas.microsoft.com/office/powerpoint/2010/main" val="23289718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EE2737-64AF-6401-F630-91ED6C9065EE}"/>
              </a:ext>
            </a:extLst>
          </p:cNvPr>
          <p:cNvSpPr>
            <a:spLocks noGrp="1"/>
          </p:cNvSpPr>
          <p:nvPr>
            <p:ph idx="1"/>
          </p:nvPr>
        </p:nvSpPr>
        <p:spPr/>
        <p:txBody>
          <a:bodyPr>
            <a:normAutofit/>
          </a:bodyPr>
          <a:lstStyle/>
          <a:p>
            <a:r>
              <a:rPr lang="en-GB" sz="1200" dirty="0"/>
              <a:t>Libby, P., Bonow, R. O., Mann, D. L., Tomaselli, G. F., Bhatt, D. L., &amp; Solomon, S. D. (2022). </a:t>
            </a:r>
            <a:r>
              <a:rPr lang="en-GB" sz="1200" i="1" dirty="0" err="1"/>
              <a:t>Braunwald's</a:t>
            </a:r>
            <a:r>
              <a:rPr lang="en-GB" sz="1200" i="1" dirty="0"/>
              <a:t> heart disease: A textbook of cardiovascular medicine</a:t>
            </a:r>
            <a:r>
              <a:rPr lang="en-GB" sz="1200" dirty="0"/>
              <a:t> (12th ed.). Elsevier.</a:t>
            </a:r>
          </a:p>
          <a:p>
            <a:r>
              <a:rPr lang="en-GB" sz="1200" dirty="0"/>
              <a:t>Schulz-Menger, J., Collini, V., </a:t>
            </a:r>
            <a:r>
              <a:rPr lang="en-GB" sz="1200" dirty="0" err="1"/>
              <a:t>Gröschel</a:t>
            </a:r>
            <a:r>
              <a:rPr lang="en-GB" sz="1200" dirty="0"/>
              <a:t>, J., Adler, Y., Brucato, A., et al. (2025). 2025 ESC Guidelines for the management of myocarditis and pericarditis. </a:t>
            </a:r>
            <a:r>
              <a:rPr lang="en-GB" sz="1200" i="1" dirty="0"/>
              <a:t>European Heart Journal</a:t>
            </a:r>
            <a:r>
              <a:rPr lang="en-GB" sz="1200" dirty="0"/>
              <a:t>, 46(40), 3952–4041. https://</a:t>
            </a:r>
            <a:r>
              <a:rPr lang="en-GB" sz="1200" dirty="0" err="1"/>
              <a:t>doi.org</a:t>
            </a:r>
            <a:r>
              <a:rPr lang="en-GB" sz="1200" dirty="0"/>
              <a:t>/10.1093/</a:t>
            </a:r>
            <a:r>
              <a:rPr lang="en-GB" sz="1200" dirty="0" err="1"/>
              <a:t>eurheartj</a:t>
            </a:r>
            <a:r>
              <a:rPr lang="en-GB" sz="1200" dirty="0"/>
              <a:t>/ehaf192.</a:t>
            </a:r>
            <a:endParaRPr lang="en-US" sz="1200" dirty="0"/>
          </a:p>
        </p:txBody>
      </p:sp>
      <p:sp>
        <p:nvSpPr>
          <p:cNvPr id="7" name="Title 1">
            <a:extLst>
              <a:ext uri="{FF2B5EF4-FFF2-40B4-BE49-F238E27FC236}">
                <a16:creationId xmlns:a16="http://schemas.microsoft.com/office/drawing/2014/main" id="{69BF567F-3A4A-C39C-4282-707DAFDB6FDF}"/>
              </a:ext>
            </a:extLst>
          </p:cNvPr>
          <p:cNvSpPr txBox="1">
            <a:spLocks/>
          </p:cNvSpPr>
          <p:nvPr/>
        </p:nvSpPr>
        <p:spPr>
          <a:xfrm>
            <a:off x="990600"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880907"/>
                </a:solidFill>
              </a:rPr>
              <a:t>References </a:t>
            </a:r>
          </a:p>
        </p:txBody>
      </p:sp>
    </p:spTree>
    <p:extLst>
      <p:ext uri="{BB962C8B-B14F-4D97-AF65-F5344CB8AC3E}">
        <p14:creationId xmlns:p14="http://schemas.microsoft.com/office/powerpoint/2010/main" val="37022049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3706</TotalTime>
  <Words>4322</Words>
  <Application>Microsoft Macintosh PowerPoint</Application>
  <PresentationFormat>Widescreen</PresentationFormat>
  <Paragraphs>328</Paragraphs>
  <Slides>27</Slides>
  <Notes>24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Aptos</vt:lpstr>
      <vt:lpstr>Aptos Display</vt:lpstr>
      <vt:lpstr>Arial</vt:lpstr>
      <vt:lpstr>Calibri</vt:lpstr>
      <vt:lpstr>Cambria</vt:lpstr>
      <vt:lpstr>Office Theme</vt:lpstr>
      <vt:lpstr>2025 ESC Guidelines for management of myocarditis and pericarditis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Diagnostic algorithm for acute chest pain</vt:lpstr>
      <vt:lpstr>Role of CMR in Diagnosis</vt:lpstr>
      <vt:lpstr>Diagnostic criteria by CMR updated Lake Louise Criteria </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Suzane Cadiz</dc:creator>
  <cp:lastModifiedBy>Suzane Cadiz</cp:lastModifiedBy>
  <cp:revision>43</cp:revision>
  <dcterms:created xsi:type="dcterms:W3CDTF">2026-02-07T16:10:16Z</dcterms:created>
  <dcterms:modified xsi:type="dcterms:W3CDTF">2026-10-04T11:14:08Z</dcterms:modified>
</cp:coreProperties>
</file>