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66" r:id="rId2"/>
    <p:sldId id="257" r:id="rId3"/>
    <p:sldId id="258" r:id="rId4"/>
    <p:sldId id="276" r:id="rId5"/>
    <p:sldId id="260" r:id="rId6"/>
    <p:sldId id="262" r:id="rId7"/>
    <p:sldId id="269" r:id="rId8"/>
    <p:sldId id="277" r:id="rId9"/>
    <p:sldId id="270" r:id="rId10"/>
    <p:sldId id="263" r:id="rId11"/>
    <p:sldId id="271" r:id="rId12"/>
    <p:sldId id="274" r:id="rId13"/>
    <p:sldId id="279" r:id="rId14"/>
    <p:sldId id="278" r:id="rId15"/>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87A68"/>
    <a:srgbClr val="7BAD92"/>
    <a:srgbClr val="6E9E8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4E47C2E-6B00-8267-A05B-661AC852799A}" v="911" dt="2026-08-19T21:11:35.281"/>
    <p1510:client id="{F1AA57C8-481E-7E3F-365B-E5FC4D871E4C}" v="586" dt="2026-08-18T20:35:10.2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6111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611188"/>
          </a:xfrm>
          <a:prstGeom prst="rect">
            <a:avLst/>
          </a:prstGeom>
        </p:spPr>
        <p:txBody>
          <a:bodyPr vert="horz" lIns="91440" tIns="45720" rIns="91440" bIns="45720" rtlCol="0"/>
          <a:lstStyle>
            <a:lvl1pPr algn="r">
              <a:defRPr sz="1200"/>
            </a:lvl1pPr>
          </a:lstStyle>
          <a:p>
            <a:fld id="{90D1C3F7-2A6D-489A-90A1-90110413899D}" type="datetimeFigureOut">
              <a:t>9/14/2026</a:t>
            </a:fld>
            <a:endParaRPr lang="en-US"/>
          </a:p>
        </p:txBody>
      </p:sp>
      <p:sp>
        <p:nvSpPr>
          <p:cNvPr id="4" name="Slide Image Placeholder 3"/>
          <p:cNvSpPr>
            <a:spLocks noGrp="1" noRot="1" noChangeAspect="1"/>
          </p:cNvSpPr>
          <p:nvPr>
            <p:ph type="sldImg" idx="2"/>
          </p:nvPr>
        </p:nvSpPr>
        <p:spPr>
          <a:xfrm>
            <a:off x="-228600" y="1524000"/>
            <a:ext cx="7315200" cy="41148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5867400"/>
            <a:ext cx="5486400" cy="48006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11580813"/>
            <a:ext cx="2971800" cy="6111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11580813"/>
            <a:ext cx="2971800" cy="611187"/>
          </a:xfrm>
          <a:prstGeom prst="rect">
            <a:avLst/>
          </a:prstGeom>
        </p:spPr>
        <p:txBody>
          <a:bodyPr vert="horz" lIns="91440" tIns="45720" rIns="91440" bIns="45720" rtlCol="0" anchor="b"/>
          <a:lstStyle>
            <a:lvl1pPr algn="r">
              <a:defRPr sz="1200"/>
            </a:lvl1pPr>
          </a:lstStyle>
          <a:p>
            <a:fld id="{A9CD7961-F3B9-4DE8-AD13-43BF47CAA14A}" type="slidenum">
              <a:t>‹#›</a:t>
            </a:fld>
            <a:endParaRPr lang="en-US"/>
          </a:p>
        </p:txBody>
      </p:sp>
    </p:spTree>
    <p:extLst>
      <p:ext uri="{BB962C8B-B14F-4D97-AF65-F5344CB8AC3E}">
        <p14:creationId xmlns:p14="http://schemas.microsoft.com/office/powerpoint/2010/main" val="27344957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javascript:;"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academic.oup.com/eurheartj/article/39/22/2032"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academic.oup.com/eurheartj/article/39/22/2047"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8" Type="http://schemas.openxmlformats.org/officeDocument/2006/relationships/hyperlink" Target="https://www.ahajournals.org/doi/10.1161/CIRCULATIONAHA.121.055854#core-collateral-R66" TargetMode="External"/><Relationship Id="rId3" Type="http://schemas.openxmlformats.org/officeDocument/2006/relationships/hyperlink" Target="https://www.ahajournals.org/doi/10.1161/CIRCULATIONAHA.121.055854#core-collateral-R64" TargetMode="External"/><Relationship Id="rId7" Type="http://schemas.openxmlformats.org/officeDocument/2006/relationships/hyperlink" Target="https://www.ahajournals.org/doi/10.1161/CIRCULATIONAHA.121.055854#core-collateral-R65" TargetMode="External"/><Relationship Id="rId2" Type="http://schemas.openxmlformats.org/officeDocument/2006/relationships/slide" Target="../slides/slide10.xml"/><Relationship Id="rId1" Type="http://schemas.openxmlformats.org/officeDocument/2006/relationships/notesMaster" Target="../notesMasters/notesMaster1.xml"/><Relationship Id="rId6" Type="http://schemas.openxmlformats.org/officeDocument/2006/relationships/hyperlink" Target="https://www.ahajournals.org/doi/10.1161/CIRCULATIONAHA.121.055854#T2" TargetMode="External"/><Relationship Id="rId5" Type="http://schemas.openxmlformats.org/officeDocument/2006/relationships/hyperlink" Target="https://www.ahajournals.org/doi/10.1161/CIRCULATIONAHA.121.055854#core-collateral-R63" TargetMode="External"/><Relationship Id="rId4" Type="http://schemas.openxmlformats.org/officeDocument/2006/relationships/hyperlink" Target="https://www.ahajournals.org/doi/10.1161/CIRCULATIONAHA.121.055854#core-collateral-R25" TargetMode="Externa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javascript:;"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History: </a:t>
            </a:r>
            <a:endParaRPr lang="en-US">
              <a:solidFill>
                <a:srgbClr val="444444"/>
              </a:solidFill>
            </a:endParaRPr>
          </a:p>
          <a:p>
            <a:r>
              <a:rPr lang="en-US"/>
              <a:t>-First described in Japan 1990 (Sato et al.)</a:t>
            </a:r>
            <a:endParaRPr lang="en-US">
              <a:solidFill>
                <a:srgbClr val="444444"/>
              </a:solidFill>
            </a:endParaRPr>
          </a:p>
          <a:p>
            <a:r>
              <a:rPr lang="en-US">
                <a:solidFill>
                  <a:srgbClr val="2A2A2A"/>
                </a:solidFill>
              </a:rPr>
              <a:t>-Name from the Japanese word for octopus trap, due to the shape of the LV at the end of systole (unusual appearance of the left ventricle (LV) with a narrow neck and apical ballooning during systole) </a:t>
            </a:r>
            <a:endParaRPr lang="en-US">
              <a:solidFill>
                <a:srgbClr val="444444"/>
              </a:solidFill>
            </a:endParaRPr>
          </a:p>
          <a:p>
            <a:r>
              <a:rPr lang="en-US">
                <a:solidFill>
                  <a:srgbClr val="2A2A2A"/>
                </a:solidFill>
              </a:rPr>
              <a:t>-different names in the literature including ‘broken heart syndrome’, ‘stress cardiomyopathy’, and ‘apical ballooning syndrome’.</a:t>
            </a:r>
            <a:endParaRPr lang="en-US">
              <a:solidFill>
                <a:srgbClr val="444444"/>
              </a:solidFill>
            </a:endParaRPr>
          </a:p>
          <a:p>
            <a:endParaRPr lang="en-US" dirty="0">
              <a:ea typeface="Calibri"/>
              <a:cs typeface="Calibri"/>
            </a:endParaRPr>
          </a:p>
          <a:p>
            <a:r>
              <a:rPr lang="en-US" dirty="0">
                <a:ea typeface="Calibri"/>
                <a:cs typeface="Calibri"/>
              </a:rPr>
              <a:t>-</a:t>
            </a:r>
            <a:r>
              <a:rPr lang="en-US" dirty="0">
                <a:solidFill>
                  <a:srgbClr val="2A2A2A"/>
                </a:solidFill>
                <a:highlight>
                  <a:srgbClr val="FFFFFF"/>
                </a:highlight>
              </a:rPr>
              <a:t>TTS is characterized by a temporary wall motion abnormality of the LV </a:t>
            </a:r>
            <a:endParaRPr lang="en-US" dirty="0">
              <a:solidFill>
                <a:srgbClr val="000000"/>
              </a:solidFill>
            </a:endParaRPr>
          </a:p>
          <a:p>
            <a:r>
              <a:rPr lang="en-US" dirty="0"/>
              <a:t>
https://academic.oup.com/eurheartj/article/39/22/2032 and https://academic.oup.com/eurheartj/article/39/22/2047</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t>
            </a:r>
            <a:r>
              <a:rPr lang="en-US">
                <a:solidFill>
                  <a:srgbClr val="2A2A2A"/>
                </a:solidFill>
                <a:highlight>
                  <a:srgbClr val="FFFFFF"/>
                </a:highlight>
              </a:rPr>
              <a:t>Symptoms are often preceded by emotional or physical stress.</a:t>
            </a:r>
            <a:endParaRPr lang="en-US"/>
          </a:p>
          <a:p>
            <a:r>
              <a:rPr lang="en-US" dirty="0">
                <a:solidFill>
                  <a:srgbClr val="2A2A2A"/>
                </a:solidFill>
                <a:highlight>
                  <a:srgbClr val="FFFFFF"/>
                </a:highlight>
                <a:ea typeface="Calibri"/>
                <a:cs typeface="Calibri"/>
              </a:rPr>
              <a:t>-</a:t>
            </a:r>
            <a:r>
              <a:rPr lang="en-US" dirty="0">
                <a:solidFill>
                  <a:srgbClr val="2A2A2A"/>
                </a:solidFill>
                <a:highlight>
                  <a:srgbClr val="FFFFFF"/>
                </a:highlight>
              </a:rPr>
              <a:t>uncommon in African–Americans and </a:t>
            </a:r>
            <a:r>
              <a:rPr lang="en-US">
                <a:solidFill>
                  <a:srgbClr val="2A2A2A"/>
                </a:solidFill>
                <a:highlight>
                  <a:srgbClr val="FFFFFF"/>
                </a:highlight>
              </a:rPr>
              <a:t>Hispanics while</a:t>
            </a:r>
            <a:r>
              <a:rPr lang="en-US" dirty="0">
                <a:solidFill>
                  <a:srgbClr val="2A2A2A"/>
                </a:solidFill>
                <a:highlight>
                  <a:srgbClr val="FFFFFF"/>
                </a:highlight>
              </a:rPr>
              <a:t> most of the cases reported in the United States have been Caucasians</a:t>
            </a:r>
            <a:endParaRPr lang="en-US" dirty="0">
              <a:solidFill>
                <a:srgbClr val="2A2A2A"/>
              </a:solidFill>
              <a:highlight>
                <a:srgbClr val="FFFFFF"/>
              </a:highlight>
              <a:ea typeface="Calibri"/>
              <a:cs typeface="Calibri"/>
            </a:endParaRPr>
          </a:p>
          <a:p>
            <a:r>
              <a:rPr lang="en-US" dirty="0"/>
              <a:t>
</a:t>
            </a:r>
            <a:r>
              <a:rPr lang="en-US"/>
              <a:t>https://academic.oup.com/eurheartj/article/39/22/2032 and https://academic.oup.com/eurheartj/article/39/22/2047</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solidFill>
                  <a:srgbClr val="1F1F1F"/>
                </a:solidFill>
              </a:rPr>
              <a:t>Temporal Trends in Takotsubo Syndrome: Results From the International Takotsubo Registry</a:t>
            </a:r>
            <a:endParaRPr lang="en-US">
              <a:solidFill>
                <a:srgbClr val="444444"/>
              </a:solidFill>
            </a:endParaRPr>
          </a:p>
          <a:p>
            <a:r>
              <a:rPr lang="en-US">
                <a:solidFill>
                  <a:srgbClr val="333333"/>
                </a:solidFill>
              </a:rPr>
              <a:t>1) there has been a significant increase in the proportion of male patients diagnosed with TTS in recent years, indicating a transition in the demographic profile of the condition</a:t>
            </a:r>
            <a:endParaRPr lang="en-US">
              <a:solidFill>
                <a:srgbClr val="444444"/>
              </a:solidFill>
            </a:endParaRPr>
          </a:p>
          <a:p>
            <a:r>
              <a:rPr lang="en-US">
                <a:solidFill>
                  <a:srgbClr val="333333"/>
                </a:solidFill>
              </a:rPr>
              <a:t>2) the prevalence of apical TTS decreased, whereas midventricular TTS has become more commonly recognized</a:t>
            </a:r>
            <a:endParaRPr lang="en-US">
              <a:solidFill>
                <a:srgbClr val="444444"/>
              </a:solidFill>
            </a:endParaRPr>
          </a:p>
          <a:p>
            <a:r>
              <a:rPr lang="en-US">
                <a:solidFill>
                  <a:srgbClr val="333333"/>
                </a:solidFill>
              </a:rPr>
              <a:t>3) the prevalence of physical triggers has significantly risen over the years</a:t>
            </a:r>
            <a:endParaRPr lang="en-US">
              <a:solidFill>
                <a:srgbClr val="444444"/>
              </a:solidFill>
            </a:endParaRPr>
          </a:p>
          <a:p>
            <a:r>
              <a:rPr lang="en-US">
                <a:solidFill>
                  <a:srgbClr val="333333"/>
                </a:solidFill>
              </a:rPr>
              <a:t>4) over the course of the study, there was a significant increase in the incidence of cardiogenic shock and short-term mortality. Conversely, when patients who died within the first 60 days were excluded, the analysis revealed no significant change in long-term mortality rates.</a:t>
            </a:r>
            <a:endParaRPr lang="en-US">
              <a:solidFill>
                <a:srgbClr val="444444"/>
              </a:solidFill>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A9CD7961-F3B9-4DE8-AD13-43BF47CAA14A}" type="slidenum">
              <a:rPr lang="en-US"/>
              <a:t>4</a:t>
            </a:fld>
            <a:endParaRPr lang="en-US"/>
          </a:p>
        </p:txBody>
      </p:sp>
    </p:spTree>
    <p:extLst>
      <p:ext uri="{BB962C8B-B14F-4D97-AF65-F5344CB8AC3E}">
        <p14:creationId xmlns:p14="http://schemas.microsoft.com/office/powerpoint/2010/main" val="28329097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a:t>Often presents like ACS </a:t>
            </a:r>
          </a:p>
          <a:p>
            <a:r>
              <a:rPr lang="en-US" dirty="0">
                <a:solidFill>
                  <a:srgbClr val="333333"/>
                </a:solidFill>
                <a:highlight>
                  <a:srgbClr val="FFFFFF"/>
                </a:highlight>
              </a:rPr>
              <a:t>Stage</a:t>
            </a:r>
            <a:r>
              <a:rPr lang="en-US">
                <a:solidFill>
                  <a:srgbClr val="333333"/>
                </a:solidFill>
                <a:highlight>
                  <a:srgbClr val="FFFFFF"/>
                </a:highlight>
              </a:rPr>
              <a:t> 1 involves ST deviation occurring within the first few hours of symptoms onset.</a:t>
            </a:r>
          </a:p>
          <a:p>
            <a:r>
              <a:rPr lang="en-US" dirty="0">
                <a:solidFill>
                  <a:srgbClr val="333333"/>
                </a:solidFill>
                <a:highlight>
                  <a:srgbClr val="FFFFFF"/>
                </a:highlight>
              </a:rPr>
              <a:t>Stage 2 involves progressive deep T-wave inversion and QTc prolongation, occurring within 1 to 3 days and peaking at 2 to 6 days, although when corrected for sex, the QTc is not different from male patients with acute myocardial </a:t>
            </a:r>
            <a:r>
              <a:rPr lang="en-US" dirty="0" err="1">
                <a:solidFill>
                  <a:srgbClr val="333333"/>
                </a:solidFill>
                <a:highlight>
                  <a:srgbClr val="FFFFFF"/>
                </a:highlight>
              </a:rPr>
              <a:t>infarction.These</a:t>
            </a:r>
            <a:r>
              <a:rPr lang="en-US" dirty="0">
                <a:solidFill>
                  <a:srgbClr val="333333"/>
                </a:solidFill>
                <a:highlight>
                  <a:srgbClr val="FFFFFF"/>
                </a:highlight>
              </a:rPr>
              <a:t> T-wave inversions are usually widespread over the precordial (V</a:t>
            </a:r>
            <a:r>
              <a:rPr lang="en-US" baseline="-25000" dirty="0">
                <a:solidFill>
                  <a:srgbClr val="333333"/>
                </a:solidFill>
                <a:highlight>
                  <a:srgbClr val="FFFFFF"/>
                </a:highlight>
              </a:rPr>
              <a:t>1</a:t>
            </a:r>
            <a:r>
              <a:rPr lang="en-US" dirty="0">
                <a:solidFill>
                  <a:srgbClr val="333333"/>
                </a:solidFill>
                <a:highlight>
                  <a:srgbClr val="FFFFFF"/>
                </a:highlight>
              </a:rPr>
              <a:t> through V</a:t>
            </a:r>
            <a:r>
              <a:rPr lang="en-US" baseline="-25000" dirty="0">
                <a:solidFill>
                  <a:srgbClr val="333333"/>
                </a:solidFill>
                <a:highlight>
                  <a:srgbClr val="FFFFFF"/>
                </a:highlight>
              </a:rPr>
              <a:t>6</a:t>
            </a:r>
            <a:r>
              <a:rPr lang="en-US" dirty="0">
                <a:solidFill>
                  <a:srgbClr val="333333"/>
                </a:solidFill>
                <a:highlight>
                  <a:srgbClr val="FFFFFF"/>
                </a:highlight>
              </a:rPr>
              <a:t>), bipolar (I, II), and lateral limb (</a:t>
            </a:r>
            <a:r>
              <a:rPr lang="en-US" dirty="0" err="1">
                <a:solidFill>
                  <a:srgbClr val="333333"/>
                </a:solidFill>
                <a:highlight>
                  <a:srgbClr val="FFFFFF"/>
                </a:highlight>
              </a:rPr>
              <a:t>aVL</a:t>
            </a:r>
            <a:r>
              <a:rPr lang="en-US" dirty="0">
                <a:solidFill>
                  <a:srgbClr val="333333"/>
                </a:solidFill>
                <a:highlight>
                  <a:srgbClr val="FFFFFF"/>
                </a:highlight>
              </a:rPr>
              <a:t>) leads and correlate with myocardial edema, which can persist beyond ventricular contractile recovery. During these first 24 to 48 hours, torsade de pointes and other ventricular tachycardias can occur. The association of ventricular arrhythmias with prolonged QTc segment in takotsubo syndrome is well established. It Stage 3 involves gradual resolution of T-wave and QTc changes over subsequent weeks or months.</a:t>
            </a:r>
            <a:r>
              <a:rPr lang="en-US" baseline="30000" dirty="0">
                <a:solidFill>
                  <a:srgbClr val="5F5E5E"/>
                </a:solidFill>
                <a:highlight>
                  <a:srgbClr val="FFFFFF"/>
                </a:highlight>
              </a:rPr>
              <a:t>35</a:t>
            </a:r>
            <a:r>
              <a:rPr lang="en-US" dirty="0"/>
              <a:t>
https://academic.oup.com/eurheartj/article/39/22/2032 and https://academic.oup.com/eurheartj/article/39/22/2047</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err="1">
                <a:solidFill>
                  <a:srgbClr val="2A2A2A"/>
                </a:solidFill>
                <a:highlight>
                  <a:srgbClr val="FFFFFF"/>
                </a:highlight>
                <a:ea typeface="Calibri"/>
                <a:cs typeface="Calibri"/>
              </a:rPr>
              <a:t>ECg</a:t>
            </a:r>
            <a:r>
              <a:rPr lang="en-US" dirty="0">
                <a:solidFill>
                  <a:srgbClr val="2A2A2A"/>
                </a:solidFill>
                <a:highlight>
                  <a:srgbClr val="FFFFFF"/>
                </a:highlight>
                <a:ea typeface="Calibri"/>
                <a:cs typeface="Calibri"/>
              </a:rPr>
              <a:t>: </a:t>
            </a:r>
            <a:endParaRPr lang="en-US" dirty="0">
              <a:solidFill>
                <a:srgbClr val="000000"/>
              </a:solidFill>
              <a:highlight>
                <a:srgbClr val="FFFFFF"/>
              </a:highlight>
              <a:ea typeface="Calibri" panose="020F0502020204030204"/>
              <a:cs typeface="Calibri" panose="020F0502020204030204"/>
            </a:endParaRPr>
          </a:p>
          <a:p>
            <a:pPr marL="800100" lvl="1" indent="-342900">
              <a:buFont typeface="Courier New,monospace"/>
              <a:buChar char="o"/>
            </a:pPr>
            <a:r>
              <a:rPr lang="en-US">
                <a:solidFill>
                  <a:srgbClr val="2A2A2A"/>
                </a:solidFill>
                <a:highlight>
                  <a:srgbClr val="FFFFFF"/>
                </a:highlight>
              </a:rPr>
              <a:t>T-segment elevation- 44%</a:t>
            </a:r>
            <a:endParaRPr lang="en-US">
              <a:solidFill>
                <a:srgbClr val="000000"/>
              </a:solidFill>
              <a:highlight>
                <a:srgbClr val="FFFFFF"/>
              </a:highlight>
              <a:ea typeface="Calibri"/>
              <a:cs typeface="Calibri"/>
            </a:endParaRPr>
          </a:p>
          <a:p>
            <a:pPr marL="800100" lvl="1" indent="-342900">
              <a:buFont typeface="Courier New,monospace"/>
              <a:buChar char="o"/>
            </a:pPr>
            <a:r>
              <a:rPr lang="en-US">
                <a:solidFill>
                  <a:srgbClr val="2A2A2A"/>
                </a:solidFill>
                <a:highlight>
                  <a:srgbClr val="FFFFFF"/>
                </a:highlight>
              </a:rPr>
              <a:t>ST-depression-8%</a:t>
            </a:r>
            <a:endParaRPr lang="en-US">
              <a:solidFill>
                <a:srgbClr val="000000"/>
              </a:solidFill>
              <a:highlight>
                <a:srgbClr val="FFFFFF"/>
              </a:highlight>
            </a:endParaRPr>
          </a:p>
          <a:p>
            <a:pPr marL="800100" lvl="1" indent="-342900">
              <a:buFont typeface="Courier New,monospace"/>
              <a:buChar char="o"/>
            </a:pPr>
            <a:r>
              <a:rPr lang="en-US">
                <a:solidFill>
                  <a:srgbClr val="2A2A2A"/>
                </a:solidFill>
                <a:highlight>
                  <a:srgbClr val="FFFFFF"/>
                </a:highlight>
              </a:rPr>
              <a:t>T-wave inversion-41%</a:t>
            </a:r>
            <a:endParaRPr lang="en-US">
              <a:solidFill>
                <a:srgbClr val="000000"/>
              </a:solidFill>
              <a:highlight>
                <a:srgbClr val="FFFFFF"/>
              </a:highlight>
            </a:endParaRPr>
          </a:p>
          <a:p>
            <a:pPr marL="800100" lvl="1" indent="-342900">
              <a:buFont typeface="Courier New,monospace"/>
              <a:buChar char="o"/>
            </a:pPr>
            <a:r>
              <a:rPr lang="en-US">
                <a:solidFill>
                  <a:srgbClr val="2A2A2A"/>
                </a:solidFill>
                <a:highlight>
                  <a:srgbClr val="FFFFFF"/>
                </a:highlight>
              </a:rPr>
              <a:t>LBBB- 5%.</a:t>
            </a:r>
            <a:endParaRPr lang="en-US">
              <a:solidFill>
                <a:srgbClr val="000000"/>
              </a:solidFill>
              <a:highlight>
                <a:srgbClr val="FFFFFF"/>
              </a:highlight>
            </a:endParaRPr>
          </a:p>
          <a:p>
            <a:endParaRPr lang="en-US" dirty="0">
              <a:solidFill>
                <a:srgbClr val="2A2A2A"/>
              </a:solidFill>
              <a:highlight>
                <a:srgbClr val="FFFFFF"/>
              </a:highlight>
              <a:ea typeface="Calibri"/>
              <a:cs typeface="Calibri"/>
            </a:endParaRPr>
          </a:p>
          <a:p>
            <a:r>
              <a:rPr lang="en-US">
                <a:solidFill>
                  <a:srgbClr val="2A2A2A"/>
                </a:solidFill>
                <a:highlight>
                  <a:srgbClr val="FFFFFF"/>
                </a:highlight>
                <a:ea typeface="Calibri"/>
                <a:cs typeface="Calibri"/>
              </a:rPr>
              <a:t>Troponins: </a:t>
            </a:r>
          </a:p>
          <a:p>
            <a:pPr marL="800100" lvl="1" indent="-342900">
              <a:buFont typeface="Courier New,monospace"/>
              <a:buChar char="o"/>
            </a:pPr>
            <a:r>
              <a:rPr lang="en-US">
                <a:solidFill>
                  <a:srgbClr val="2A2A2A"/>
                </a:solidFill>
                <a:highlight>
                  <a:srgbClr val="FFFFFF"/>
                </a:highlight>
                <a:ea typeface="Calibri"/>
                <a:cs typeface="Calibri"/>
              </a:rPr>
              <a:t>-</a:t>
            </a:r>
            <a:r>
              <a:rPr lang="en-US">
                <a:solidFill>
                  <a:srgbClr val="2A2A2A"/>
                </a:solidFill>
                <a:highlight>
                  <a:srgbClr val="FFFFFF"/>
                </a:highlight>
              </a:rPr>
              <a:t>High levels = predictor for a worse in-hospital outcome.</a:t>
            </a:r>
            <a:endParaRPr lang="en-US">
              <a:solidFill>
                <a:srgbClr val="000000"/>
              </a:solidFill>
              <a:highlight>
                <a:srgbClr val="FFFFFF"/>
              </a:highlight>
            </a:endParaRPr>
          </a:p>
          <a:p>
            <a:endParaRPr lang="en-US" dirty="0">
              <a:solidFill>
                <a:srgbClr val="2A2A2A"/>
              </a:solidFill>
              <a:highlight>
                <a:srgbClr val="FFFFFF"/>
              </a:highlight>
              <a:ea typeface="Calibri"/>
              <a:cs typeface="Calibri"/>
            </a:endParaRPr>
          </a:p>
          <a:p>
            <a:r>
              <a:rPr lang="en-US">
                <a:solidFill>
                  <a:srgbClr val="2A2A2A"/>
                </a:solidFill>
                <a:highlight>
                  <a:srgbClr val="FFFFFF"/>
                </a:highlight>
              </a:rPr>
              <a:t>Echocardiography is the most used imaging tool to assess changes in LV function such as symmetric regional wall motion abnormalities (RWMAs).</a:t>
            </a:r>
            <a:endParaRPr lang="en-US">
              <a:solidFill>
                <a:srgbClr val="000000"/>
              </a:solidFill>
            </a:endParaRPr>
          </a:p>
          <a:p>
            <a:r>
              <a:rPr lang="en-US">
                <a:solidFill>
                  <a:srgbClr val="2A2A2A"/>
                </a:solidFill>
                <a:highlight>
                  <a:srgbClr val="FFFFFF"/>
                </a:highlight>
              </a:rPr>
              <a:t>Different variants can be identified with echocardiography which include:</a:t>
            </a:r>
            <a:endParaRPr lang="en-US">
              <a:ea typeface="Calibri"/>
              <a:cs typeface="Calibri"/>
            </a:endParaRPr>
          </a:p>
          <a:p>
            <a:pPr marL="171450" indent="-171450">
              <a:buFont typeface="Arial"/>
              <a:buChar char="•"/>
            </a:pPr>
            <a:r>
              <a:rPr lang="en-US">
                <a:solidFill>
                  <a:srgbClr val="2A2A2A"/>
                </a:solidFill>
                <a:highlight>
                  <a:srgbClr val="FFFFFF"/>
                </a:highlight>
              </a:rPr>
              <a:t>Apical ballooning, hypo-, a-, or dyskinesia of mid-apical myocardial segments is typical, sometimes associated with hypokinetic mid-segments. The</a:t>
            </a:r>
            <a:r>
              <a:rPr lang="en-US" dirty="0">
                <a:solidFill>
                  <a:srgbClr val="2A2A2A"/>
                </a:solidFill>
                <a:highlight>
                  <a:srgbClr val="FFFFFF"/>
                </a:highlight>
              </a:rPr>
              <a:t> anterior or entire interventricular septum, inferior or midventricular anterolateral wall may also be involved.</a:t>
            </a:r>
            <a:r>
              <a:rPr lang="en-US" u="sng" baseline="30000" dirty="0">
                <a:solidFill>
                  <a:srgbClr val="006FB7"/>
                </a:solidFill>
                <a:highlight>
                  <a:srgbClr val="FFFFFF"/>
                </a:highlight>
                <a:hlinkClick r:id="rId3"/>
              </a:rPr>
              <a:t>4</a:t>
            </a:r>
            <a:r>
              <a:rPr lang="en-US" dirty="0">
                <a:solidFill>
                  <a:srgbClr val="2A2A2A"/>
                </a:solidFill>
                <a:highlight>
                  <a:srgbClr val="FFFFFF"/>
                </a:highlight>
              </a:rPr>
              <a:t> LV twisting on 2D speckle-tracking imaging is reduced or reversed to clockwise apical rotation and the rate of untwisting (a sensitive index of regional diastolic dysfunction) is reduced in the acute phase.</a:t>
            </a:r>
            <a:endParaRPr lang="en-US" u="sng" baseline="30000" dirty="0">
              <a:solidFill>
                <a:srgbClr val="006FB7"/>
              </a:solidFill>
              <a:highlight>
                <a:srgbClr val="FFFFFF"/>
              </a:highlight>
              <a:ea typeface="Calibri"/>
              <a:cs typeface="Calibri"/>
            </a:endParaRPr>
          </a:p>
          <a:p>
            <a:pPr marL="171450" indent="-171450">
              <a:buFont typeface="Arial"/>
              <a:buChar char="•"/>
            </a:pPr>
            <a:r>
              <a:rPr lang="en-US">
                <a:solidFill>
                  <a:srgbClr val="2A2A2A"/>
                </a:solidFill>
                <a:highlight>
                  <a:srgbClr val="FFFFFF"/>
                </a:highlight>
              </a:rPr>
              <a:t>Midventricular TTS featured by hypo-, a-, or dyskinesia of midventricular segments, most often resembling a cuff.</a:t>
            </a:r>
            <a:endParaRPr lang="en-US" u="sng" baseline="30000">
              <a:solidFill>
                <a:srgbClr val="006FB7"/>
              </a:solidFill>
              <a:highlight>
                <a:srgbClr val="FFFFFF"/>
              </a:highlight>
              <a:ea typeface="Calibri"/>
              <a:cs typeface="Calibri"/>
            </a:endParaRPr>
          </a:p>
          <a:p>
            <a:pPr marL="171450" indent="-171450">
              <a:buFont typeface="Arial"/>
              <a:buChar char="•"/>
            </a:pPr>
            <a:r>
              <a:rPr lang="en-US" dirty="0">
                <a:solidFill>
                  <a:srgbClr val="2A2A2A"/>
                </a:solidFill>
                <a:highlight>
                  <a:srgbClr val="FFFFFF"/>
                </a:highlight>
              </a:rPr>
              <a:t>Basal forms :This phenotype is rare and appears commonly in patients with subarachnoid </a:t>
            </a:r>
            <a:r>
              <a:rPr lang="en-US" dirty="0" err="1">
                <a:solidFill>
                  <a:srgbClr val="2A2A2A"/>
                </a:solidFill>
                <a:highlight>
                  <a:srgbClr val="FFFFFF"/>
                </a:highlight>
              </a:rPr>
              <a:t>haemorrhage</a:t>
            </a:r>
            <a:r>
              <a:rPr lang="en-US" dirty="0">
                <a:solidFill>
                  <a:srgbClr val="2A2A2A"/>
                </a:solidFill>
                <a:highlight>
                  <a:srgbClr val="FFFFFF"/>
                </a:highlight>
              </a:rPr>
              <a:t>, epinephrine-induced TTS or phaeochromocytoma.</a:t>
            </a:r>
            <a:endParaRPr lang="en-US" u="sng" baseline="30000">
              <a:solidFill>
                <a:srgbClr val="006FB7"/>
              </a:solidFill>
              <a:highlight>
                <a:srgbClr val="FFFFFF"/>
              </a:highlight>
              <a:ea typeface="Calibri"/>
              <a:cs typeface="Calibri"/>
            </a:endParaRPr>
          </a:p>
          <a:p>
            <a:pPr marL="171450" indent="-171450">
              <a:buFont typeface="Arial"/>
              <a:buChar char="•"/>
            </a:pPr>
            <a:r>
              <a:rPr lang="en-US">
                <a:solidFill>
                  <a:srgbClr val="2A2A2A"/>
                </a:solidFill>
                <a:highlight>
                  <a:srgbClr val="FFFFFF"/>
                </a:highlight>
              </a:rPr>
              <a:t>Focal TTS mostly involving an anterolateral segment has been described- Differentiating this unusual TTS type from ACS or myocarditis requires CMR.</a:t>
            </a:r>
            <a:r>
              <a:rPr lang="en-US" u="sng" baseline="30000" dirty="0">
                <a:solidFill>
                  <a:srgbClr val="006FB7"/>
                </a:solidFill>
                <a:highlight>
                  <a:srgbClr val="FFFFFF"/>
                </a:highlight>
                <a:hlinkClick r:id="rId3"/>
              </a:rPr>
              <a:t>49</a:t>
            </a:r>
            <a:endParaRPr lang="en-US"/>
          </a:p>
          <a:p>
            <a:br>
              <a:rPr lang="en-US" dirty="0">
                <a:cs typeface="+mn-lt"/>
              </a:rPr>
            </a:br>
            <a:r>
              <a:rPr lang="en-US">
                <a:solidFill>
                  <a:srgbClr val="2A2A2A"/>
                </a:solidFill>
                <a:highlight>
                  <a:srgbClr val="FFFFFF"/>
                </a:highlight>
              </a:rPr>
              <a:t>Right ventricular involvement is characterized by RV dilatation with hypo- to akinesia of the free wall and apex in its isolated form</a:t>
            </a:r>
          </a:p>
          <a:p>
            <a:endParaRPr lang="en-US" dirty="0"/>
          </a:p>
          <a:p>
            <a:r>
              <a:rPr lang="en-US">
                <a:solidFill>
                  <a:srgbClr val="2A2A2A"/>
                </a:solidFill>
                <a:highlight>
                  <a:srgbClr val="FFFFFF"/>
                </a:highlight>
              </a:rPr>
              <a:t>Typically, LV contractility recovers completely in 4–8 weeks. Some segments of the LV recover earlier than others, displaying increased apical rotation, LV twisting and untwisting and recovered global longitudinal strain. Resolution of LVOTO and MR</a:t>
            </a:r>
            <a:r>
              <a:rPr lang="en-US" dirty="0">
                <a:solidFill>
                  <a:srgbClr val="2A2A2A"/>
                </a:solidFill>
                <a:highlight>
                  <a:srgbClr val="FFFFFF"/>
                </a:highlight>
              </a:rPr>
              <a:t> occurs in parallel with myocardial functional recovery. </a:t>
            </a:r>
            <a:endParaRPr lang="en-US" u="sng" baseline="30000">
              <a:solidFill>
                <a:srgbClr val="006FB7"/>
              </a:solidFill>
              <a:highlight>
                <a:srgbClr val="FFFFFF"/>
              </a:highlight>
              <a:ea typeface="Calibri"/>
              <a:cs typeface="Calibri"/>
            </a:endParaRPr>
          </a:p>
          <a:p>
            <a:endParaRPr lang="en-US" dirty="0"/>
          </a:p>
          <a:p>
            <a:r>
              <a:rPr lang="en-US"/>
              <a:t>-</a:t>
            </a:r>
            <a:r>
              <a:rPr lang="en-US" b="1"/>
              <a:t>CTCA:</a:t>
            </a:r>
            <a:r>
              <a:rPr lang="en-US" dirty="0"/>
              <a:t> </a:t>
            </a:r>
            <a:r>
              <a:rPr lang="en-US">
                <a:solidFill>
                  <a:srgbClr val="2A2A2A"/>
                </a:solidFill>
                <a:highlight>
                  <a:srgbClr val="FFFFFF"/>
                </a:highlight>
              </a:rPr>
              <a:t>In the presence of life-threatening comorbid conditions such as terminal malignancy, intracranial bleeding, advanced age with frailty and bleeding diathesis, </a:t>
            </a:r>
            <a:r>
              <a:rPr lang="en-US" b="1">
                <a:solidFill>
                  <a:srgbClr val="2A2A2A"/>
                </a:solidFill>
                <a:highlight>
                  <a:srgbClr val="FFFFFF"/>
                </a:highlight>
              </a:rPr>
              <a:t>invasive CAG may pose a considerable risk for complication</a:t>
            </a:r>
            <a:endParaRPr lang="en-US" b="1">
              <a:solidFill>
                <a:srgbClr val="2A2A2A"/>
              </a:solidFill>
              <a:highlight>
                <a:srgbClr val="FFFFFF"/>
              </a:highlight>
              <a:ea typeface="Calibri"/>
              <a:cs typeface="Calibri"/>
            </a:endParaRPr>
          </a:p>
          <a:p>
            <a:r>
              <a:rPr lang="en-US"/>
              <a:t>-</a:t>
            </a:r>
            <a:r>
              <a:rPr lang="en-US">
                <a:solidFill>
                  <a:srgbClr val="2A2A2A"/>
                </a:solidFill>
                <a:highlight>
                  <a:srgbClr val="FFFFFF"/>
                </a:highlight>
              </a:rPr>
              <a:t> The reasons for not performing CAG were not described but likely included the mentioned life-threatening comorbid conditions. In such patients, non-invasive CCTA may be an appropriate alternative to CAG. Coronary computed tomography angiography provides information on both coronary artery anatomy and regional LV contraction.</a:t>
            </a:r>
            <a:endParaRPr lang="en-US"/>
          </a:p>
          <a:p>
            <a:r>
              <a:rPr lang="en-US"/>
              <a:t>-</a:t>
            </a:r>
            <a:r>
              <a:rPr lang="en-US" b="1">
                <a:solidFill>
                  <a:srgbClr val="2A2A2A"/>
                </a:solidFill>
                <a:highlight>
                  <a:srgbClr val="FFFFFF"/>
                </a:highlight>
              </a:rPr>
              <a:t>CMR allows precise quantification of RV and LV function, assessment of additional abnormalities/complications (</a:t>
            </a:r>
            <a:r>
              <a:rPr lang="en-US">
                <a:solidFill>
                  <a:srgbClr val="2A2A2A"/>
                </a:solidFill>
                <a:highlight>
                  <a:srgbClr val="FFFFFF"/>
                </a:highlight>
              </a:rPr>
              <a:t>i.e. pericardial and/or pleural effusion, LV and RV thrombi), an</a:t>
            </a:r>
            <a:r>
              <a:rPr lang="en-US" b="1">
                <a:solidFill>
                  <a:srgbClr val="2A2A2A"/>
                </a:solidFill>
                <a:highlight>
                  <a:srgbClr val="FFFFFF"/>
                </a:highlight>
              </a:rPr>
              <a:t>d characterization of myocardial tissue </a:t>
            </a:r>
            <a:r>
              <a:rPr lang="en-US">
                <a:solidFill>
                  <a:srgbClr val="2A2A2A"/>
                </a:solidFill>
                <a:highlight>
                  <a:srgbClr val="FFFFFF"/>
                </a:highlight>
              </a:rPr>
              <a:t>(i.e. oedema, inflammation, necrosis/fibrosis) Recently, specific CMR criteria for TTS diagnosis at the time of acute presentation were established which include the combination of typical RWMAs, oedema, and the absence of evidence of irreversible tissue injury [late gadolinium enhancement (LGE)].</a:t>
            </a:r>
            <a:r>
              <a:rPr lang="en-US" u="sng" baseline="30000" dirty="0">
                <a:solidFill>
                  <a:srgbClr val="006FB7"/>
                </a:solidFill>
                <a:highlight>
                  <a:srgbClr val="FFFFFF"/>
                </a:highlight>
                <a:hlinkClick r:id="rId3"/>
              </a:rPr>
              <a:t>82</a:t>
            </a:r>
            <a:r>
              <a:rPr lang="en-US" dirty="0">
                <a:solidFill>
                  <a:srgbClr val="2A2A2A"/>
                </a:solidFill>
                <a:highlight>
                  <a:srgbClr val="FFFFFF"/>
                </a:highlight>
              </a:rPr>
              <a:t> </a:t>
            </a:r>
            <a:endParaRPr lang="en-US" dirty="0">
              <a:solidFill>
                <a:srgbClr val="000000"/>
              </a:solidFill>
            </a:endParaRPr>
          </a:p>
          <a:p>
            <a:r>
              <a:rPr lang="en-US" dirty="0">
                <a:solidFill>
                  <a:srgbClr val="2A2A2A"/>
                </a:solidFill>
                <a:highlight>
                  <a:srgbClr val="FFFFFF"/>
                </a:highlight>
              </a:rPr>
              <a:t>-While LGE is u</a:t>
            </a:r>
            <a:r>
              <a:rPr lang="en-US" b="1" dirty="0">
                <a:solidFill>
                  <a:srgbClr val="2A2A2A"/>
                </a:solidFill>
                <a:highlight>
                  <a:srgbClr val="FFFFFF"/>
                </a:highlight>
              </a:rPr>
              <a:t>sually absent and predicts complete normalization of LV function,</a:t>
            </a:r>
            <a:r>
              <a:rPr lang="en-US" dirty="0">
                <a:solidFill>
                  <a:srgbClr val="2A2A2A"/>
                </a:solidFill>
                <a:highlight>
                  <a:srgbClr val="FFFFFF"/>
                </a:highlight>
              </a:rPr>
              <a:t> subtle fibrosis may be present and a sign of worse outcomes. In most TTS patients, myocardial oedema is present in regions with abnormal systolic function possibly due to inflammation, increased wall stress and/or transient ischemia and indicative of the extent and severity of tissue injury. C</a:t>
            </a:r>
            <a:r>
              <a:rPr lang="en-US" b="1" dirty="0">
                <a:solidFill>
                  <a:srgbClr val="2A2A2A"/>
                </a:solidFill>
                <a:highlight>
                  <a:srgbClr val="FFFFFF"/>
                </a:highlight>
              </a:rPr>
              <a:t>MR is superior to echocardiography for detection of RV involvemen</a:t>
            </a:r>
            <a:r>
              <a:rPr lang="en-US">
                <a:solidFill>
                  <a:srgbClr val="2A2A2A"/>
                </a:solidFill>
                <a:highlight>
                  <a:srgbClr val="FFFFFF"/>
                </a:highlight>
              </a:rPr>
              <a:t>t including isolated RV TTS which may negatively impact outcome</a:t>
            </a:r>
            <a:endParaRPr lang="en-US">
              <a:ea typeface="Calibri"/>
              <a:cs typeface="Calibri"/>
            </a:endParaRPr>
          </a:p>
          <a:p>
            <a:r>
              <a:rPr lang="en-US"/>
              <a:t>-</a:t>
            </a:r>
            <a:r>
              <a:rPr lang="en-US">
                <a:solidFill>
                  <a:srgbClr val="2A2A2A"/>
                </a:solidFill>
                <a:highlight>
                  <a:srgbClr val="FFFFFF"/>
                </a:highlight>
              </a:rPr>
              <a:t>Importantly, a</a:t>
            </a:r>
            <a:r>
              <a:rPr lang="en-US" b="1">
                <a:solidFill>
                  <a:srgbClr val="2A2A2A"/>
                </a:solidFill>
                <a:highlight>
                  <a:srgbClr val="FFFFFF"/>
                </a:highlight>
              </a:rPr>
              <a:t>bsence of LGE in dysfunctional LV regions allows distinction between TTS and other conditions including ACS </a:t>
            </a:r>
            <a:r>
              <a:rPr lang="en-US">
                <a:solidFill>
                  <a:srgbClr val="2A2A2A"/>
                </a:solidFill>
                <a:highlight>
                  <a:srgbClr val="FFFFFF"/>
                </a:highlight>
              </a:rPr>
              <a:t>(subendocardial or transmural LGE corresponding to a vascular territory) and many cases of acute myocarditis (frequent, but not universal presence of epicardial or ‘patchy’ LGE)</a:t>
            </a:r>
            <a:endParaRPr lang="en-US"/>
          </a:p>
          <a:p>
            <a:r>
              <a:rPr lang="en-US" dirty="0"/>
              <a:t>
</a:t>
            </a:r>
            <a:r>
              <a:rPr lang="en-US"/>
              <a:t>https://academic.oup.com/eurheartj/article/39/22/2032 and https://academic.oup.com/eurheartj/article/39/22/2047</a:t>
            </a:r>
            <a:endParaRPr lang="en-US">
              <a:solidFill>
                <a:srgbClr val="000000"/>
              </a:solidFill>
              <a:ea typeface="Calibri"/>
              <a:cs typeface="Calibri"/>
            </a:endParaRP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Types: </a:t>
            </a:r>
          </a:p>
          <a:p>
            <a:r>
              <a:rPr lang="en-US">
                <a:ea typeface="Calibri"/>
                <a:cs typeface="Calibri"/>
              </a:rPr>
              <a:t>-</a:t>
            </a:r>
            <a:r>
              <a:rPr lang="en-US">
                <a:solidFill>
                  <a:srgbClr val="000000"/>
                </a:solidFill>
              </a:rPr>
              <a:t>S</a:t>
            </a:r>
            <a:r>
              <a:rPr lang="en-US" dirty="0">
                <a:solidFill>
                  <a:srgbClr val="2A2A2A"/>
                </a:solidFill>
                <a:highlight>
                  <a:srgbClr val="FFFFFF"/>
                </a:highlight>
              </a:rPr>
              <a:t>everal anatomical TTS variants have been described </a:t>
            </a:r>
            <a:endParaRPr lang="en-US" dirty="0">
              <a:solidFill>
                <a:srgbClr val="000000"/>
              </a:solidFill>
            </a:endParaRPr>
          </a:p>
          <a:p>
            <a:r>
              <a:rPr lang="en-US">
                <a:solidFill>
                  <a:srgbClr val="2A2A2A"/>
                </a:solidFill>
                <a:highlight>
                  <a:srgbClr val="FFFFFF"/>
                </a:highlight>
              </a:rPr>
              <a:t>-four major types can be differentiated based on the distribution of regional wall motion abnormalities as shown</a:t>
            </a:r>
            <a:endParaRPr lang="en-US">
              <a:solidFill>
                <a:srgbClr val="000000"/>
              </a:solidFill>
              <a:ea typeface="Calibri" panose="020F0502020204030204"/>
              <a:cs typeface="Calibri" panose="020F0502020204030204"/>
            </a:endParaRPr>
          </a:p>
          <a:p>
            <a:r>
              <a:rPr lang="en-US" dirty="0">
                <a:solidFill>
                  <a:srgbClr val="2A2A2A"/>
                </a:solidFill>
                <a:highlight>
                  <a:srgbClr val="FFFFFF"/>
                </a:highlight>
                <a:ea typeface="Calibri"/>
                <a:cs typeface="Calibri"/>
              </a:rPr>
              <a:t>-</a:t>
            </a:r>
            <a:r>
              <a:rPr lang="en-US" dirty="0">
                <a:solidFill>
                  <a:srgbClr val="2A2A2A"/>
                </a:solidFill>
                <a:highlight>
                  <a:srgbClr val="FFFFFF"/>
                </a:highlight>
              </a:rPr>
              <a:t>The most common TTS type and widely recognized form is the (</a:t>
            </a:r>
            <a:r>
              <a:rPr lang="en-US" dirty="0" err="1">
                <a:solidFill>
                  <a:srgbClr val="2A2A2A"/>
                </a:solidFill>
                <a:highlight>
                  <a:srgbClr val="FFFFFF"/>
                </a:highlight>
              </a:rPr>
              <a:t>i</a:t>
            </a:r>
            <a:r>
              <a:rPr lang="en-US" dirty="0">
                <a:solidFill>
                  <a:srgbClr val="2A2A2A"/>
                </a:solidFill>
                <a:highlight>
                  <a:srgbClr val="FFFFFF"/>
                </a:highlight>
              </a:rPr>
              <a:t>) apical ballooning type also known as the</a:t>
            </a:r>
            <a:r>
              <a:rPr lang="en-US" b="1" dirty="0">
                <a:solidFill>
                  <a:srgbClr val="2A2A2A"/>
                </a:solidFill>
                <a:highlight>
                  <a:srgbClr val="FFFFFF"/>
                </a:highlight>
              </a:rPr>
              <a:t> typical TTS form, </a:t>
            </a:r>
            <a:r>
              <a:rPr lang="en-US" dirty="0">
                <a:solidFill>
                  <a:srgbClr val="2A2A2A"/>
                </a:solidFill>
                <a:highlight>
                  <a:srgbClr val="FFFFFF"/>
                </a:highlight>
              </a:rPr>
              <a:t>which occurs in the majority of cases.</a:t>
            </a:r>
          </a:p>
          <a:p>
            <a:r>
              <a:rPr lang="en-US">
                <a:solidFill>
                  <a:srgbClr val="2A2A2A"/>
                </a:solidFill>
                <a:highlight>
                  <a:srgbClr val="FFFFFF"/>
                </a:highlight>
              </a:rPr>
              <a:t>-Atypical TTS types have been increasingly recognized</a:t>
            </a:r>
          </a:p>
          <a:p>
            <a:r>
              <a:rPr lang="en-US">
                <a:solidFill>
                  <a:srgbClr val="2A2A2A"/>
                </a:solidFill>
                <a:highlight>
                  <a:srgbClr val="FFFFFF"/>
                </a:highlight>
              </a:rPr>
              <a:t>(ii) midventricular</a:t>
            </a:r>
            <a:endParaRPr lang="en-US">
              <a:solidFill>
                <a:srgbClr val="000000"/>
              </a:solidFill>
            </a:endParaRPr>
          </a:p>
          <a:p>
            <a:r>
              <a:rPr lang="en-US">
                <a:solidFill>
                  <a:srgbClr val="2A2A2A"/>
                </a:solidFill>
                <a:highlight>
                  <a:srgbClr val="FFFFFF"/>
                </a:highlight>
              </a:rPr>
              <a:t>(iii) basal</a:t>
            </a:r>
            <a:endParaRPr lang="en-US">
              <a:solidFill>
                <a:srgbClr val="000000"/>
              </a:solidFill>
            </a:endParaRPr>
          </a:p>
          <a:p>
            <a:r>
              <a:rPr lang="en-US">
                <a:solidFill>
                  <a:srgbClr val="2A2A2A"/>
                </a:solidFill>
                <a:highlight>
                  <a:srgbClr val="FFFFFF"/>
                </a:highlight>
              </a:rPr>
              <a:t>(iv) focal wall motion patterns.</a:t>
            </a:r>
            <a:endParaRPr lang="en-US">
              <a:ea typeface="Calibri"/>
              <a:cs typeface="Calibri"/>
            </a:endParaRPr>
          </a:p>
          <a:p>
            <a:r>
              <a:rPr lang="en-US">
                <a:solidFill>
                  <a:srgbClr val="2A2A2A"/>
                </a:solidFill>
                <a:highlight>
                  <a:srgbClr val="FFFFFF"/>
                </a:highlight>
              </a:rPr>
              <a:t>-Patients suffering from atypical TTS have a different clinical phenotype.</a:t>
            </a:r>
          </a:p>
          <a:p>
            <a:r>
              <a:rPr lang="en-US">
                <a:solidFill>
                  <a:srgbClr val="2A2A2A"/>
                </a:solidFill>
                <a:highlight>
                  <a:srgbClr val="FFFFFF"/>
                </a:highlight>
              </a:rPr>
              <a:t>-These patients are younger, suffer more often from neurologic comorbidities, have lower brain natriuretic peptide values, a less impaired LVEF, and more frequent ST-segment depression compared to typical TTS</a:t>
            </a:r>
            <a:endParaRPr lang="en-US"/>
          </a:p>
          <a:p>
            <a:r>
              <a:rPr lang="en-US">
                <a:solidFill>
                  <a:srgbClr val="2A2A2A"/>
                </a:solidFill>
                <a:highlight>
                  <a:srgbClr val="FFFFFF"/>
                </a:highlight>
                <a:ea typeface="Calibri"/>
                <a:cs typeface="Calibri"/>
              </a:rPr>
              <a:t>-</a:t>
            </a:r>
            <a:r>
              <a:rPr lang="en-US">
                <a:solidFill>
                  <a:srgbClr val="2A2A2A"/>
                </a:solidFill>
                <a:highlight>
                  <a:srgbClr val="FFFFFF"/>
                </a:highlight>
              </a:rPr>
              <a:t>In-hospital complication rate is similar between typical and atypical types, while 1-year mortality is higher in typical TTS</a:t>
            </a:r>
            <a:endParaRPr lang="en-US" dirty="0">
              <a:solidFill>
                <a:srgbClr val="2A2A2A"/>
              </a:solidFill>
              <a:highlight>
                <a:srgbClr val="FFFFFF"/>
              </a:highlight>
              <a:ea typeface="Calibri"/>
              <a:cs typeface="Calibri"/>
            </a:endParaRPr>
          </a:p>
        </p:txBody>
      </p:sp>
      <p:sp>
        <p:nvSpPr>
          <p:cNvPr id="4" name="Slide Number Placeholder 3"/>
          <p:cNvSpPr>
            <a:spLocks noGrp="1"/>
          </p:cNvSpPr>
          <p:nvPr>
            <p:ph type="sldNum" sz="quarter" idx="5"/>
          </p:nvPr>
        </p:nvSpPr>
        <p:spPr/>
        <p:txBody>
          <a:bodyPr/>
          <a:lstStyle/>
          <a:p>
            <a:fld id="{A9CD7961-F3B9-4DE8-AD13-43BF47CAA14A}" type="slidenum">
              <a:t>7</a:t>
            </a:fld>
            <a:endParaRPr lang="en-US"/>
          </a:p>
        </p:txBody>
      </p:sp>
    </p:spTree>
    <p:extLst>
      <p:ext uri="{BB962C8B-B14F-4D97-AF65-F5344CB8AC3E}">
        <p14:creationId xmlns:p14="http://schemas.microsoft.com/office/powerpoint/2010/main" val="24571802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rgbClr val="2A2A2A"/>
                </a:solidFill>
              </a:rPr>
              <a:t>-diagnosis of TTS is often challenging because its clinical phenotype may closely resemble AMI regarding ECG abnormalities and biomarkers</a:t>
            </a:r>
            <a:endParaRPr lang="en-US" dirty="0">
              <a:solidFill>
                <a:srgbClr val="444444"/>
              </a:solidFill>
            </a:endParaRPr>
          </a:p>
          <a:p>
            <a:r>
              <a:rPr lang="en-US" dirty="0">
                <a:solidFill>
                  <a:srgbClr val="2A2A2A"/>
                </a:solidFill>
              </a:rPr>
              <a:t>The </a:t>
            </a:r>
            <a:r>
              <a:rPr lang="en-US" b="1" dirty="0" err="1">
                <a:solidFill>
                  <a:srgbClr val="2A2A2A"/>
                </a:solidFill>
              </a:rPr>
              <a:t>InterTAK</a:t>
            </a:r>
            <a:r>
              <a:rPr lang="en-US" b="1" dirty="0">
                <a:solidFill>
                  <a:srgbClr val="2A2A2A"/>
                </a:solidFill>
              </a:rPr>
              <a:t> Diagnostic Score </a:t>
            </a:r>
            <a:r>
              <a:rPr lang="en-US" dirty="0">
                <a:solidFill>
                  <a:srgbClr val="2A2A2A"/>
                </a:solidFill>
              </a:rPr>
              <a:t>was developed by the International Takotsubo Registry to provide clinicians a model to assess the likelihood of TTS diagnosis. The criteria that make up the </a:t>
            </a:r>
            <a:r>
              <a:rPr lang="en-US" dirty="0" err="1">
                <a:solidFill>
                  <a:srgbClr val="2A2A2A"/>
                </a:solidFill>
              </a:rPr>
              <a:t>InterTAK</a:t>
            </a:r>
            <a:r>
              <a:rPr lang="en-US" dirty="0">
                <a:solidFill>
                  <a:srgbClr val="2A2A2A"/>
                </a:solidFill>
              </a:rPr>
              <a:t> Diagnostic Score are based on clinical features and ECG to predict the probability of the presence of TTS and to distinguish TTS from ACS</a:t>
            </a:r>
            <a:endParaRPr lang="en-US" dirty="0">
              <a:solidFill>
                <a:srgbClr val="444444"/>
              </a:solidFill>
            </a:endParaRPr>
          </a:p>
          <a:p>
            <a:endParaRPr lang="en-US" dirty="0">
              <a:solidFill>
                <a:srgbClr val="444444"/>
              </a:solidFill>
            </a:endParaRPr>
          </a:p>
          <a:p>
            <a:r>
              <a:rPr lang="en-US"/>
              <a:t>-</a:t>
            </a:r>
            <a:r>
              <a:rPr lang="en-US">
                <a:solidFill>
                  <a:srgbClr val="2A2A2A"/>
                </a:solidFill>
              </a:rPr>
              <a:t>Depending on the disease prevalence this means that patients with 30 score points have a predicted probability of &lt;1%, while patients with 50 points have a probability of 18%, and patients with a score value &gt;70 points have a probability of ∼90% of suffering from TTS </a:t>
            </a:r>
            <a:endParaRPr lang="en-US" dirty="0">
              <a:solidFill>
                <a:srgbClr val="444444"/>
              </a:solidFill>
            </a:endParaRPr>
          </a:p>
          <a:p>
            <a:endParaRPr lang="en-US" dirty="0">
              <a:solidFill>
                <a:srgbClr val="2A2A2A"/>
              </a:solidFill>
              <a:ea typeface="Calibri"/>
              <a:cs typeface="Calibri"/>
            </a:endParaRPr>
          </a:p>
          <a:p>
            <a:r>
              <a:rPr lang="en-US">
                <a:solidFill>
                  <a:srgbClr val="000000"/>
                </a:solidFill>
              </a:rPr>
              <a:t>-</a:t>
            </a:r>
            <a:r>
              <a:rPr lang="en-US">
                <a:solidFill>
                  <a:srgbClr val="2A2A2A"/>
                </a:solidFill>
              </a:rPr>
              <a:t>. In patients with non ST-segment elevation the InterTAK Diagnostic Score can be considered. While an InterTAK Score ≤70 points suggests a low to intermediate probability of TTS, a score ≥70 indicates a high probability for the presence of TTS. Patients with a low probability should undergo CAG with left ventriculography, while in patients with a high score transthoracic echocardiography</a:t>
            </a:r>
            <a:endParaRPr lang="en-US">
              <a:solidFill>
                <a:srgbClr val="000000"/>
              </a:solidFill>
            </a:endParaRPr>
          </a:p>
          <a:p>
            <a:endParaRPr lang="en-US" dirty="0">
              <a:solidFill>
                <a:srgbClr val="2A2A2A"/>
              </a:solidFill>
              <a:ea typeface="Calibri"/>
              <a:cs typeface="Calibri"/>
            </a:endParaRPr>
          </a:p>
          <a:p>
            <a:br>
              <a:rPr lang="en-US" dirty="0">
                <a:solidFill>
                  <a:srgbClr val="444444"/>
                </a:solidFill>
              </a:rPr>
            </a:br>
            <a:r>
              <a:rPr lang="en-US" dirty="0">
                <a:hlinkClick r:id="rId3"/>
              </a:rPr>
              <a:t>https://academic.oup.com/eurheartj/article/39/22/2032</a:t>
            </a:r>
            <a:r>
              <a:rPr lang="en-US"/>
              <a:t> and </a:t>
            </a:r>
            <a:r>
              <a:rPr lang="en-US" dirty="0">
                <a:hlinkClick r:id="rId4"/>
              </a:rPr>
              <a:t>https://academic.oup.com/eurheartj/article/39/22/2047</a:t>
            </a:r>
            <a:endParaRPr lang="en-US" dirty="0">
              <a:solidFill>
                <a:srgbClr val="444444"/>
              </a:solidFill>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A9CD7961-F3B9-4DE8-AD13-43BF47CAA14A}" type="slidenum">
              <a:rPr lang="en-US"/>
              <a:t>8</a:t>
            </a:fld>
            <a:endParaRPr lang="en-US"/>
          </a:p>
        </p:txBody>
      </p:sp>
    </p:spTree>
    <p:extLst>
      <p:ext uri="{BB962C8B-B14F-4D97-AF65-F5344CB8AC3E}">
        <p14:creationId xmlns:p14="http://schemas.microsoft.com/office/powerpoint/2010/main" val="19220928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2A2A2A"/>
                </a:solidFill>
                <a:highlight>
                  <a:srgbClr val="FFFFFF"/>
                </a:highlight>
              </a:rPr>
              <a:t>-In stable patients with circumferential ballooning pattern coronary computed tomography angiography (CCTA) is </a:t>
            </a:r>
            <a:r>
              <a:rPr lang="en-US" dirty="0" err="1">
                <a:solidFill>
                  <a:srgbClr val="2A2A2A"/>
                </a:solidFill>
                <a:highlight>
                  <a:srgbClr val="FFFFFF"/>
                </a:highlight>
              </a:rPr>
              <a:t>favoured</a:t>
            </a:r>
            <a:r>
              <a:rPr lang="en-US" dirty="0">
                <a:solidFill>
                  <a:srgbClr val="2A2A2A"/>
                </a:solidFill>
                <a:highlight>
                  <a:srgbClr val="FFFFFF"/>
                </a:highlight>
              </a:rPr>
              <a:t> to exclude coronary artery disease (CAD). </a:t>
            </a:r>
            <a:endParaRPr lang="en-US" dirty="0">
              <a:solidFill>
                <a:srgbClr val="000000"/>
              </a:solidFill>
            </a:endParaRPr>
          </a:p>
          <a:p>
            <a:r>
              <a:rPr lang="en-US">
                <a:solidFill>
                  <a:srgbClr val="2A2A2A"/>
                </a:solidFill>
                <a:highlight>
                  <a:srgbClr val="FFFFFF"/>
                </a:highlight>
              </a:rPr>
              <a:t>-In unstable patients, typical complications of TTS such as left ventricular outflow tract obstruction (LVOTO) should be determined with TTE and CAG to safely rule out AMI. In patients with normal coronaries on CCTA or CAG and typical ballooning patterns without ‘red flags’ of acute infectious myocarditis TTS is the most likely diagnosis and can be confirmed after follow-up echocardiography.</a:t>
            </a:r>
            <a:endParaRPr lang="en-US">
              <a:ea typeface="Calibri"/>
              <a:cs typeface="Calibri"/>
            </a:endParaRPr>
          </a:p>
        </p:txBody>
      </p:sp>
      <p:sp>
        <p:nvSpPr>
          <p:cNvPr id="4" name="Slide Number Placeholder 3"/>
          <p:cNvSpPr>
            <a:spLocks noGrp="1"/>
          </p:cNvSpPr>
          <p:nvPr>
            <p:ph type="sldNum" sz="quarter" idx="5"/>
          </p:nvPr>
        </p:nvSpPr>
        <p:spPr/>
        <p:txBody>
          <a:bodyPr/>
          <a:lstStyle/>
          <a:p>
            <a:fld id="{A9CD7961-F3B9-4DE8-AD13-43BF47CAA14A}" type="slidenum">
              <a:t>9</a:t>
            </a:fld>
            <a:endParaRPr lang="en-US"/>
          </a:p>
        </p:txBody>
      </p:sp>
    </p:spTree>
    <p:extLst>
      <p:ext uri="{BB962C8B-B14F-4D97-AF65-F5344CB8AC3E}">
        <p14:creationId xmlns:p14="http://schemas.microsoft.com/office/powerpoint/2010/main" val="3992230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a:t>-</a:t>
            </a:r>
            <a:r>
              <a:rPr lang="en-US">
                <a:solidFill>
                  <a:srgbClr val="2A2A2A"/>
                </a:solidFill>
                <a:highlight>
                  <a:srgbClr val="FFFFFF"/>
                </a:highlight>
              </a:rPr>
              <a:t>Guidelines regarding TTS management are lacking as no prospective randomized clinical trials have been performed in this patient population. Therapeutic strategies are therefore based on clinical experience and expert consensus (evidence level C)</a:t>
            </a:r>
          </a:p>
          <a:p>
            <a:endParaRPr lang="en-US" dirty="0"/>
          </a:p>
          <a:p>
            <a:r>
              <a:rPr lang="en-US" dirty="0"/>
              <a:t>-</a:t>
            </a:r>
            <a:r>
              <a:rPr lang="en-US" dirty="0" err="1">
                <a:solidFill>
                  <a:srgbClr val="333333"/>
                </a:solidFill>
                <a:highlight>
                  <a:srgbClr val="FFFFFF"/>
                </a:highlight>
              </a:rPr>
              <a:t>ntravenous</a:t>
            </a:r>
            <a:r>
              <a:rPr lang="en-US" dirty="0">
                <a:solidFill>
                  <a:srgbClr val="333333"/>
                </a:solidFill>
                <a:highlight>
                  <a:srgbClr val="FFFFFF"/>
                </a:highlight>
              </a:rPr>
              <a:t> diuretic and nitrate therapies. Patients who sustain left ventricular outflow tract obstruction may benefit from sequential small doses of short-acting β-blocker therapy,</a:t>
            </a:r>
            <a:r>
              <a:rPr lang="en-US" baseline="30000" dirty="0">
                <a:solidFill>
                  <a:srgbClr val="C5161D"/>
                </a:solidFill>
                <a:highlight>
                  <a:srgbClr val="FFFFFF"/>
                </a:highlight>
                <a:hlinkClick r:id="rId3"/>
              </a:rPr>
              <a:t>64</a:t>
            </a:r>
            <a:r>
              <a:rPr lang="en-US" dirty="0">
                <a:solidFill>
                  <a:srgbClr val="333333"/>
                </a:solidFill>
                <a:highlight>
                  <a:srgbClr val="FFFFFF"/>
                </a:highlight>
              </a:rPr>
              <a:t> and small boluses of intravenous fluid, under careful monitoring in a high-dependency care environment, as well.</a:t>
            </a:r>
          </a:p>
          <a:p>
            <a:r>
              <a:rPr lang="en-US" dirty="0">
                <a:solidFill>
                  <a:srgbClr val="333333"/>
                </a:solidFill>
                <a:highlight>
                  <a:srgbClr val="FFFFFF"/>
                </a:highlight>
              </a:rPr>
              <a:t>The management of shock is challenging in both theory and practice. Most inotropic agents can potentially aggravate systolic dysfunction because excess catecholamines may be involved in the underlying pathogenesis and pathophysiology of the condition. As such, expert consensus recommends mechanical approaches to provide hemodynamic support, such as intra-aortic balloon </a:t>
            </a:r>
            <a:r>
              <a:rPr lang="en-US" dirty="0" err="1">
                <a:solidFill>
                  <a:srgbClr val="333333"/>
                </a:solidFill>
                <a:highlight>
                  <a:srgbClr val="FFFFFF"/>
                </a:highlight>
              </a:rPr>
              <a:t>counterpulsation</a:t>
            </a:r>
            <a:r>
              <a:rPr lang="en-US" dirty="0">
                <a:solidFill>
                  <a:srgbClr val="333333"/>
                </a:solidFill>
                <a:highlight>
                  <a:srgbClr val="FFFFFF"/>
                </a:highlight>
              </a:rPr>
              <a:t>, temporary left ventricular assist devices, and extracorporeal membrane oxygenation.</a:t>
            </a:r>
            <a:r>
              <a:rPr lang="en-US" baseline="30000" dirty="0">
                <a:solidFill>
                  <a:srgbClr val="C5161D"/>
                </a:solidFill>
                <a:highlight>
                  <a:srgbClr val="FFFFFF"/>
                </a:highlight>
                <a:hlinkClick r:id="rId4"/>
              </a:rPr>
              <a:t>25</a:t>
            </a:r>
            <a:r>
              <a:rPr lang="en-US" baseline="30000" dirty="0">
                <a:solidFill>
                  <a:srgbClr val="333333"/>
                </a:solidFill>
                <a:highlight>
                  <a:srgbClr val="FFFFFF"/>
                </a:highlight>
              </a:rPr>
              <a:t>,</a:t>
            </a:r>
            <a:r>
              <a:rPr lang="en-US" baseline="30000" dirty="0">
                <a:solidFill>
                  <a:srgbClr val="C5161D"/>
                </a:solidFill>
                <a:highlight>
                  <a:srgbClr val="FFFFFF"/>
                </a:highlight>
                <a:hlinkClick r:id="rId5"/>
              </a:rPr>
              <a:t>63</a:t>
            </a:r>
            <a:r>
              <a:rPr lang="en-US" dirty="0">
                <a:solidFill>
                  <a:srgbClr val="333333"/>
                </a:solidFill>
                <a:highlight>
                  <a:srgbClr val="FFFFFF"/>
                </a:highlight>
              </a:rPr>
              <a:t> However, identification of left ventricular outflow obstruction is important because hemodynamic status may be worsened by intra-aortic balloon </a:t>
            </a:r>
            <a:r>
              <a:rPr lang="en-US" dirty="0" err="1">
                <a:solidFill>
                  <a:srgbClr val="333333"/>
                </a:solidFill>
                <a:highlight>
                  <a:srgbClr val="FFFFFF"/>
                </a:highlight>
              </a:rPr>
              <a:t>counterpulsation</a:t>
            </a:r>
            <a:r>
              <a:rPr lang="en-US" dirty="0">
                <a:solidFill>
                  <a:srgbClr val="333333"/>
                </a:solidFill>
                <a:highlight>
                  <a:srgbClr val="FFFFFF"/>
                </a:highlight>
              </a:rPr>
              <a:t> in such cases. When mechanical support is not available, low-dose </a:t>
            </a:r>
            <a:r>
              <a:rPr lang="en-US" dirty="0" err="1">
                <a:solidFill>
                  <a:srgbClr val="333333"/>
                </a:solidFill>
                <a:highlight>
                  <a:srgbClr val="FFFFFF"/>
                </a:highlight>
              </a:rPr>
              <a:t>levosimendan</a:t>
            </a:r>
            <a:r>
              <a:rPr lang="en-US" dirty="0">
                <a:solidFill>
                  <a:srgbClr val="333333"/>
                </a:solidFill>
                <a:highlight>
                  <a:srgbClr val="FFFFFF"/>
                </a:highlight>
              </a:rPr>
              <a:t> is licensed in some countries as a catecholamine-sparing positive inotrope (</a:t>
            </a:r>
            <a:r>
              <a:rPr lang="en-US" dirty="0">
                <a:solidFill>
                  <a:srgbClr val="C5161D"/>
                </a:solidFill>
                <a:highlight>
                  <a:srgbClr val="FFFFFF"/>
                </a:highlight>
                <a:hlinkClick r:id="rId6"/>
              </a:rPr>
              <a:t>Table 2</a:t>
            </a:r>
            <a:r>
              <a:rPr lang="en-US" dirty="0">
                <a:solidFill>
                  <a:srgbClr val="333333"/>
                </a:solidFill>
                <a:highlight>
                  <a:srgbClr val="FFFFFF"/>
                </a:highlight>
              </a:rPr>
              <a:t>).</a:t>
            </a:r>
            <a:r>
              <a:rPr lang="en-US" baseline="30000" dirty="0">
                <a:solidFill>
                  <a:srgbClr val="C5161D"/>
                </a:solidFill>
                <a:highlight>
                  <a:srgbClr val="FFFFFF"/>
                </a:highlight>
                <a:hlinkClick r:id="rId7"/>
              </a:rPr>
              <a:t>65</a:t>
            </a:r>
            <a:r>
              <a:rPr lang="en-US" baseline="30000" dirty="0">
                <a:solidFill>
                  <a:srgbClr val="333333"/>
                </a:solidFill>
                <a:highlight>
                  <a:srgbClr val="FFFFFF"/>
                </a:highlight>
              </a:rPr>
              <a:t>,</a:t>
            </a:r>
            <a:r>
              <a:rPr lang="en-US" baseline="30000" dirty="0">
                <a:solidFill>
                  <a:srgbClr val="C5161D"/>
                </a:solidFill>
                <a:highlight>
                  <a:srgbClr val="FFFFFF"/>
                </a:highlight>
                <a:hlinkClick r:id="rId8"/>
              </a:rPr>
              <a:t>66</a:t>
            </a:r>
            <a:endParaRPr lang="en-US"/>
          </a:p>
          <a:p>
            <a:endParaRPr lang="en-US" baseline="30000" dirty="0">
              <a:solidFill>
                <a:srgbClr val="C5161D"/>
              </a:solidFill>
              <a:highlight>
                <a:srgbClr val="FFFFFF"/>
              </a:highlight>
            </a:endParaRPr>
          </a:p>
          <a:p>
            <a:r>
              <a:rPr lang="en-US" baseline="30000" dirty="0">
                <a:solidFill>
                  <a:srgbClr val="333333"/>
                </a:solidFill>
                <a:highlight>
                  <a:srgbClr val="FFFFFF"/>
                </a:highlight>
              </a:rPr>
              <a:t>t is important to avoid QT segment–prolonging medications because these may worsen the likelihood of developing ventricular arrhythmias because of the high risk of further QTc prolongation. </a:t>
            </a:r>
            <a:endParaRPr lang="en-US" dirty="0"/>
          </a:p>
          <a:p>
            <a:r>
              <a:rPr lang="en-US" dirty="0"/>
              <a:t>
</a:t>
            </a:r>
            <a:r>
              <a:rPr lang="en-US"/>
              <a:t>https://academic.oup.com/eurheartj/article/39/22/2032 and https://academic.oup.com/eurheartj/article/39/22/2047</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rgbClr val="2A2A2A"/>
              </a:solidFill>
              <a:highlight>
                <a:srgbClr val="FFFFFF"/>
              </a:highlight>
            </a:endParaRPr>
          </a:p>
          <a:p>
            <a:r>
              <a:rPr lang="en-US" dirty="0">
                <a:solidFill>
                  <a:srgbClr val="2A2A2A"/>
                </a:solidFill>
                <a:highlight>
                  <a:srgbClr val="FFFFFF"/>
                </a:highlight>
              </a:rPr>
              <a:t>-</a:t>
            </a:r>
            <a:r>
              <a:rPr lang="en-US" err="1">
                <a:solidFill>
                  <a:srgbClr val="2A2A2A"/>
                </a:solidFill>
                <a:highlight>
                  <a:srgbClr val="FFFFFF"/>
                </a:highlight>
              </a:rPr>
              <a:t>ACEi</a:t>
            </a:r>
            <a:r>
              <a:rPr lang="en-US" dirty="0">
                <a:solidFill>
                  <a:srgbClr val="2A2A2A"/>
                </a:solidFill>
                <a:highlight>
                  <a:srgbClr val="FFFFFF"/>
                </a:highlight>
              </a:rPr>
              <a:t> or ARB was associated with improved survival at 1-year follow-up </a:t>
            </a:r>
            <a:endParaRPr lang="en-US">
              <a:solidFill>
                <a:srgbClr val="000000"/>
              </a:solidFill>
            </a:endParaRPr>
          </a:p>
          <a:p>
            <a:r>
              <a:rPr lang="en-US">
                <a:solidFill>
                  <a:srgbClr val="2A2A2A"/>
                </a:solidFill>
                <a:highlight>
                  <a:srgbClr val="FFFFFF"/>
                </a:highlight>
              </a:rPr>
              <a:t>-In contrast, there was no evidence of any survival benefit for the use of beta-blockers.</a:t>
            </a:r>
            <a:endParaRPr lang="en-US">
              <a:solidFill>
                <a:srgbClr val="000000"/>
              </a:solidFill>
            </a:endParaRPr>
          </a:p>
          <a:p>
            <a:r>
              <a:rPr lang="en-US">
                <a:solidFill>
                  <a:srgbClr val="2A2A2A"/>
                </a:solidFill>
                <a:highlight>
                  <a:srgbClr val="FFFFFF"/>
                </a:highlight>
              </a:rPr>
              <a:t>-one-third of patients experienced a TTS recurrence during beta-blockade</a:t>
            </a:r>
            <a:r>
              <a:rPr lang="en-US" u="sng" baseline="30000">
                <a:solidFill>
                  <a:srgbClr val="006FB7"/>
                </a:solidFill>
                <a:highlight>
                  <a:srgbClr val="FFFFFF"/>
                </a:highlight>
              </a:rPr>
              <a:t>2 </a:t>
            </a:r>
            <a:r>
              <a:rPr lang="en-US">
                <a:solidFill>
                  <a:srgbClr val="2A2A2A"/>
                </a:solidFill>
                <a:highlight>
                  <a:srgbClr val="FFFFFF"/>
                </a:highlight>
              </a:rPr>
              <a:t>suggesting that other receptors such as alpha-receptors, that are more prevalent in the coronary microcirculation, might be involved.</a:t>
            </a:r>
            <a:endParaRPr lang="en-US">
              <a:ea typeface="Calibri"/>
              <a:cs typeface="Calibri"/>
            </a:endParaRPr>
          </a:p>
          <a:p>
            <a:endParaRPr lang="en-US" dirty="0">
              <a:solidFill>
                <a:srgbClr val="2A2A2A"/>
              </a:solidFill>
              <a:highlight>
                <a:srgbClr val="FFFFFF"/>
              </a:highlight>
            </a:endParaRPr>
          </a:p>
          <a:p>
            <a:r>
              <a:rPr lang="en-US" dirty="0">
                <a:solidFill>
                  <a:srgbClr val="2A2A2A"/>
                </a:solidFill>
                <a:highlight>
                  <a:srgbClr val="FFFFFF"/>
                </a:highlight>
              </a:rPr>
              <a:t>-The prevalence of recurrent TTS is relatively low, consequently conducting </a:t>
            </a:r>
            <a:r>
              <a:rPr lang="en-US" dirty="0" err="1">
                <a:solidFill>
                  <a:srgbClr val="2A2A2A"/>
                </a:solidFill>
                <a:highlight>
                  <a:srgbClr val="FFFFFF"/>
                </a:highlight>
              </a:rPr>
              <a:t>randomised</a:t>
            </a:r>
            <a:r>
              <a:rPr lang="en-US" dirty="0">
                <a:solidFill>
                  <a:srgbClr val="2A2A2A"/>
                </a:solidFill>
                <a:highlight>
                  <a:srgbClr val="FFFFFF"/>
                </a:highlight>
              </a:rPr>
              <a:t> trials of pharmacological agents to prevent recurrence is challenging. Beta-blocker therapy after hospital discharge does not appear to prevent recurrence,</a:t>
            </a:r>
            <a:r>
              <a:rPr lang="en-US" u="sng" baseline="30000" dirty="0">
                <a:solidFill>
                  <a:srgbClr val="006FB7"/>
                </a:solidFill>
                <a:highlight>
                  <a:srgbClr val="FFFFFF"/>
                </a:highlight>
                <a:hlinkClick r:id="rId3"/>
              </a:rPr>
              <a:t>2</a:t>
            </a:r>
            <a:r>
              <a:rPr lang="en-US" dirty="0">
                <a:solidFill>
                  <a:srgbClr val="2A2A2A"/>
                </a:solidFill>
                <a:highlight>
                  <a:srgbClr val="FFFFFF"/>
                </a:highlight>
              </a:rPr>
              <a:t>  </a:t>
            </a:r>
            <a:r>
              <a:rPr lang="en-US" baseline="30000" dirty="0">
                <a:solidFill>
                  <a:srgbClr val="2A2A2A"/>
                </a:solidFill>
                <a:highlight>
                  <a:srgbClr val="FFFFFF"/>
                </a:highlight>
              </a:rPr>
              <a:t>,</a:t>
            </a:r>
            <a:r>
              <a:rPr lang="en-US" dirty="0">
                <a:solidFill>
                  <a:srgbClr val="2A2A2A"/>
                </a:solidFill>
                <a:highlight>
                  <a:srgbClr val="FFFFFF"/>
                </a:highlight>
              </a:rPr>
              <a:t>  </a:t>
            </a:r>
            <a:r>
              <a:rPr lang="en-US" u="sng" baseline="30000" dirty="0">
                <a:solidFill>
                  <a:srgbClr val="006FB7"/>
                </a:solidFill>
                <a:highlight>
                  <a:srgbClr val="FFFFFF"/>
                </a:highlight>
                <a:hlinkClick r:id="rId3"/>
              </a:rPr>
              <a:t>144</a:t>
            </a:r>
            <a:r>
              <a:rPr lang="en-US" dirty="0">
                <a:solidFill>
                  <a:srgbClr val="2A2A2A"/>
                </a:solidFill>
                <a:highlight>
                  <a:srgbClr val="FFFFFF"/>
                </a:highlight>
              </a:rPr>
              <a:t> whereas </a:t>
            </a:r>
            <a:r>
              <a:rPr lang="en-US" dirty="0" err="1">
                <a:solidFill>
                  <a:srgbClr val="2A2A2A"/>
                </a:solidFill>
                <a:highlight>
                  <a:srgbClr val="FFFFFF"/>
                </a:highlight>
              </a:rPr>
              <a:t>ACEi</a:t>
            </a:r>
            <a:r>
              <a:rPr lang="en-US" dirty="0">
                <a:solidFill>
                  <a:srgbClr val="2A2A2A"/>
                </a:solidFill>
                <a:highlight>
                  <a:srgbClr val="FFFFFF"/>
                </a:highlight>
              </a:rPr>
              <a:t> or ARB are associated with a lower prevalence of recurrence. The significance of this observation remains uncertain and requires validation in other cohorts.</a:t>
            </a:r>
            <a:endParaRPr lang="en-US">
              <a:ea typeface="Calibri"/>
              <a:cs typeface="Calibri"/>
            </a:endParaRPr>
          </a:p>
          <a:p>
            <a:r>
              <a:rPr lang="en-US" dirty="0">
                <a:solidFill>
                  <a:srgbClr val="2A2A2A"/>
                </a:solidFill>
                <a:highlight>
                  <a:srgbClr val="FFFFFF"/>
                </a:highlight>
              </a:rPr>
              <a:t>If concomitant coronary atherosclerosis is present, aspirin and statins are appropriate. As TTS mainly occurs in postmenopausal women </a:t>
            </a:r>
            <a:r>
              <a:rPr lang="en-US" dirty="0" err="1">
                <a:solidFill>
                  <a:srgbClr val="2A2A2A"/>
                </a:solidFill>
                <a:highlight>
                  <a:srgbClr val="FFFFFF"/>
                </a:highlight>
              </a:rPr>
              <a:t>oestrogen</a:t>
            </a:r>
            <a:r>
              <a:rPr lang="en-US" dirty="0">
                <a:solidFill>
                  <a:srgbClr val="2A2A2A"/>
                </a:solidFill>
                <a:highlight>
                  <a:srgbClr val="FFFFFF"/>
                </a:highlight>
              </a:rPr>
              <a:t> supplementation in those with recurrence is questionable. In an animal model </a:t>
            </a:r>
            <a:r>
              <a:rPr lang="en-US" dirty="0" err="1">
                <a:solidFill>
                  <a:srgbClr val="2A2A2A"/>
                </a:solidFill>
                <a:highlight>
                  <a:srgbClr val="FFFFFF"/>
                </a:highlight>
              </a:rPr>
              <a:t>oestrogen</a:t>
            </a:r>
            <a:r>
              <a:rPr lang="en-US" dirty="0">
                <a:solidFill>
                  <a:srgbClr val="2A2A2A"/>
                </a:solidFill>
                <a:highlight>
                  <a:srgbClr val="FFFFFF"/>
                </a:highlight>
              </a:rPr>
              <a:t> supplementation partially attenuated TTS,</a:t>
            </a:r>
            <a:r>
              <a:rPr lang="en-US" u="sng" baseline="30000" dirty="0">
                <a:solidFill>
                  <a:srgbClr val="006FB7"/>
                </a:solidFill>
                <a:highlight>
                  <a:srgbClr val="FFFFFF"/>
                </a:highlight>
                <a:hlinkClick r:id="rId3"/>
              </a:rPr>
              <a:t>152</a:t>
            </a:r>
            <a:r>
              <a:rPr lang="en-US" dirty="0">
                <a:solidFill>
                  <a:srgbClr val="2A2A2A"/>
                </a:solidFill>
                <a:highlight>
                  <a:srgbClr val="FFFFFF"/>
                </a:highlight>
              </a:rPr>
              <a:t> and chronic </a:t>
            </a:r>
            <a:r>
              <a:rPr lang="en-US" dirty="0" err="1">
                <a:solidFill>
                  <a:srgbClr val="2A2A2A"/>
                </a:solidFill>
                <a:highlight>
                  <a:srgbClr val="FFFFFF"/>
                </a:highlight>
              </a:rPr>
              <a:t>oestrogen</a:t>
            </a:r>
            <a:r>
              <a:rPr lang="en-US" dirty="0">
                <a:solidFill>
                  <a:srgbClr val="2A2A2A"/>
                </a:solidFill>
                <a:highlight>
                  <a:srgbClr val="FFFFFF"/>
                </a:highlight>
              </a:rPr>
              <a:t> supplementation after oophorectomy improved the condition.</a:t>
            </a:r>
            <a:r>
              <a:rPr lang="en-US" u="sng" baseline="30000" dirty="0">
                <a:solidFill>
                  <a:srgbClr val="006FB7"/>
                </a:solidFill>
                <a:highlight>
                  <a:srgbClr val="FFFFFF"/>
                </a:highlight>
                <a:hlinkClick r:id="rId3"/>
              </a:rPr>
              <a:t>153</a:t>
            </a:r>
            <a:endParaRPr lang="en-US"/>
          </a:p>
          <a:p>
            <a:r>
              <a:rPr lang="en-US" dirty="0">
                <a:solidFill>
                  <a:srgbClr val="2A2A2A"/>
                </a:solidFill>
                <a:highlight>
                  <a:srgbClr val="FFFFFF"/>
                </a:highlight>
              </a:rPr>
              <a:t>Psychiatric disorders (e.g. depression, anxiety) are common in TTS patients</a:t>
            </a:r>
            <a:r>
              <a:rPr lang="en-US" u="sng" baseline="30000" dirty="0">
                <a:solidFill>
                  <a:srgbClr val="006FB7"/>
                </a:solidFill>
                <a:highlight>
                  <a:srgbClr val="FFFFFF"/>
                </a:highlight>
                <a:hlinkClick r:id="rId3"/>
              </a:rPr>
              <a:t>2</a:t>
            </a:r>
            <a:r>
              <a:rPr lang="en-US" dirty="0">
                <a:solidFill>
                  <a:srgbClr val="2A2A2A"/>
                </a:solidFill>
                <a:highlight>
                  <a:srgbClr val="FFFFFF"/>
                </a:highlight>
              </a:rPr>
              <a:t>  </a:t>
            </a:r>
            <a:r>
              <a:rPr lang="en-US" baseline="30000" dirty="0">
                <a:solidFill>
                  <a:srgbClr val="2A2A2A"/>
                </a:solidFill>
                <a:highlight>
                  <a:srgbClr val="FFFFFF"/>
                </a:highlight>
              </a:rPr>
              <a:t>,</a:t>
            </a:r>
            <a:r>
              <a:rPr lang="en-US" dirty="0">
                <a:solidFill>
                  <a:srgbClr val="2A2A2A"/>
                </a:solidFill>
                <a:highlight>
                  <a:srgbClr val="FFFFFF"/>
                </a:highlight>
              </a:rPr>
              <a:t>  </a:t>
            </a:r>
            <a:r>
              <a:rPr lang="en-US" u="sng" baseline="30000" dirty="0">
                <a:solidFill>
                  <a:srgbClr val="006FB7"/>
                </a:solidFill>
                <a:highlight>
                  <a:srgbClr val="FFFFFF"/>
                </a:highlight>
                <a:hlinkClick r:id="rId3"/>
              </a:rPr>
              <a:t>154</a:t>
            </a:r>
            <a:r>
              <a:rPr lang="en-US" dirty="0">
                <a:solidFill>
                  <a:srgbClr val="2A2A2A"/>
                </a:solidFill>
                <a:highlight>
                  <a:srgbClr val="FFFFFF"/>
                </a:highlight>
              </a:rPr>
              <a:t> and those might benefit from a combined psycho-cardiologic rehabilitation.</a:t>
            </a:r>
            <a:r>
              <a:rPr lang="en-US" u="sng" baseline="30000" dirty="0">
                <a:solidFill>
                  <a:srgbClr val="006FB7"/>
                </a:solidFill>
                <a:highlight>
                  <a:srgbClr val="FFFFFF"/>
                </a:highlight>
                <a:hlinkClick r:id="rId3"/>
              </a:rPr>
              <a:t>155</a:t>
            </a:r>
            <a:r>
              <a:rPr lang="en-US" dirty="0">
                <a:solidFill>
                  <a:srgbClr val="2A2A2A"/>
                </a:solidFill>
                <a:highlight>
                  <a:srgbClr val="FFFFFF"/>
                </a:highlight>
              </a:rPr>
              <a:t> Whether anti-depressants or other psychiatric drugs might provide clinical benefit in such patients is controversial.</a:t>
            </a:r>
            <a:endParaRPr lang="en-US" dirty="0"/>
          </a:p>
          <a:p>
            <a:r>
              <a:rPr lang="en-US">
                <a:solidFill>
                  <a:srgbClr val="2A2A2A"/>
                </a:solidFill>
                <a:highlight>
                  <a:srgbClr val="FFFFFF"/>
                </a:highlight>
                <a:ea typeface="Calibri"/>
                <a:cs typeface="Calibri"/>
              </a:rPr>
              <a:t>----</a:t>
            </a:r>
            <a:endParaRPr lang="en-US" dirty="0">
              <a:solidFill>
                <a:srgbClr val="2A2A2A"/>
              </a:solidFill>
              <a:highlight>
                <a:srgbClr val="FFFFFF"/>
              </a:highlight>
              <a:ea typeface="Calibri"/>
              <a:cs typeface="Calibri"/>
            </a:endParaRPr>
          </a:p>
          <a:p>
            <a:r>
              <a:rPr lang="en-US">
                <a:solidFill>
                  <a:srgbClr val="1B1B1B"/>
                </a:solidFill>
                <a:highlight>
                  <a:srgbClr val="FFFFFF"/>
                </a:highlight>
              </a:rPr>
              <a:t>For TTS with complications such as cardiogenic shock, management depends on left ventricular outflow tract obstruction (LVOTO). In patients without LVOTO, inotropic agents can be used to maintain pressure, while inotropic agents are contraindicated in patients with LVOTO.</a:t>
            </a:r>
            <a:endParaRPr lang="en-US"/>
          </a:p>
          <a:p>
            <a:endParaRPr lang="en-US" dirty="0">
              <a:solidFill>
                <a:srgbClr val="1B1B1B"/>
              </a:solidFill>
              <a:highlight>
                <a:srgbClr val="FFFFFF"/>
              </a:highlight>
              <a:ea typeface="Calibri"/>
              <a:cs typeface="Calibri"/>
            </a:endParaRPr>
          </a:p>
          <a:p>
            <a:pPr marL="342900" indent="-342900">
              <a:buFont typeface="Arial,Sans-Serif"/>
              <a:buChar char="•"/>
            </a:pPr>
            <a:r>
              <a:rPr lang="en-US">
                <a:solidFill>
                  <a:srgbClr val="000000"/>
                </a:solidFill>
                <a:highlight>
                  <a:srgbClr val="FFFFFF"/>
                </a:highlight>
              </a:rPr>
              <a:t>Most recover within days to weeks, but recurrence can occur.</a:t>
            </a:r>
          </a:p>
          <a:p>
            <a:pPr marL="342900" indent="-342900">
              <a:buFont typeface="Arial"/>
              <a:buChar char="•"/>
            </a:pPr>
            <a:r>
              <a:rPr lang="en-US" dirty="0">
                <a:solidFill>
                  <a:srgbClr val="000000"/>
                </a:solidFill>
                <a:highlight>
                  <a:srgbClr val="FFFFFF"/>
                </a:highlight>
              </a:rPr>
              <a:t>-</a:t>
            </a:r>
            <a:r>
              <a:rPr lang="en-US" dirty="0">
                <a:solidFill>
                  <a:srgbClr val="2A2A2A"/>
                </a:solidFill>
                <a:highlight>
                  <a:srgbClr val="FFFFFF"/>
                </a:highlight>
              </a:rPr>
              <a:t> Left ventricular function usually normalizes over a period of days to weeks, and recurrence is rare. The same kind of reversible myocardial dysfunction is occasionally encountered in patients with intracranial </a:t>
            </a:r>
            <a:r>
              <a:rPr lang="en-US" dirty="0" err="1">
                <a:solidFill>
                  <a:srgbClr val="2A2A2A"/>
                </a:solidFill>
                <a:highlight>
                  <a:srgbClr val="FFFFFF"/>
                </a:highlight>
              </a:rPr>
              <a:t>haemorrhage</a:t>
            </a:r>
            <a:r>
              <a:rPr lang="en-US" dirty="0">
                <a:solidFill>
                  <a:srgbClr val="2A2A2A"/>
                </a:solidFill>
                <a:highlight>
                  <a:srgbClr val="FFFFFF"/>
                </a:highlight>
              </a:rPr>
              <a:t> or other acute cerebral accidents (neurogenic myocardial stunning).</a:t>
            </a:r>
            <a:endParaRPr lang="en-US" dirty="0">
              <a:solidFill>
                <a:srgbClr val="000000"/>
              </a:solidFill>
              <a:highlight>
                <a:srgbClr val="FFFFFF"/>
              </a:highlight>
            </a:endParaRPr>
          </a:p>
          <a:p>
            <a:pPr marL="342900" indent="-342900">
              <a:buFont typeface="Arial,Sans-Serif"/>
              <a:buChar char="•"/>
            </a:pPr>
            <a:endParaRPr lang="en-US" dirty="0">
              <a:solidFill>
                <a:srgbClr val="000000"/>
              </a:solidFill>
              <a:highlight>
                <a:srgbClr val="FFFFFF"/>
              </a:highlight>
              <a:ea typeface="Calibri"/>
              <a:cs typeface="Calibri"/>
            </a:endParaRPr>
          </a:p>
          <a:p>
            <a:endParaRPr lang="en-US" dirty="0">
              <a:solidFill>
                <a:srgbClr val="1B1B1B"/>
              </a:solidFill>
              <a:highlight>
                <a:srgbClr val="FFFFFF"/>
              </a:highlight>
              <a:ea typeface="Calibri"/>
              <a:cs typeface="Calibri"/>
            </a:endParaRPr>
          </a:p>
          <a:p>
            <a:endParaRPr lang="en-US" dirty="0">
              <a:solidFill>
                <a:srgbClr val="2A2A2A"/>
              </a:solidFill>
              <a:highlight>
                <a:srgbClr val="FFFFFF"/>
              </a:highlight>
              <a:ea typeface="Calibri"/>
              <a:cs typeface="Calibri"/>
            </a:endParaRPr>
          </a:p>
        </p:txBody>
      </p:sp>
      <p:sp>
        <p:nvSpPr>
          <p:cNvPr id="4" name="Slide Number Placeholder 3"/>
          <p:cNvSpPr>
            <a:spLocks noGrp="1"/>
          </p:cNvSpPr>
          <p:nvPr>
            <p:ph type="sldNum" sz="quarter" idx="5"/>
          </p:nvPr>
        </p:nvSpPr>
        <p:spPr/>
        <p:txBody>
          <a:bodyPr/>
          <a:lstStyle/>
          <a:p>
            <a:fld id="{A9CD7961-F3B9-4DE8-AD13-43BF47CAA14A}" type="slidenum">
              <a:t>11</a:t>
            </a:fld>
            <a:endParaRPr lang="en-US"/>
          </a:p>
        </p:txBody>
      </p:sp>
    </p:spTree>
    <p:extLst>
      <p:ext uri="{BB962C8B-B14F-4D97-AF65-F5344CB8AC3E}">
        <p14:creationId xmlns:p14="http://schemas.microsoft.com/office/powerpoint/2010/main" val="41114396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13D46F-8CEF-4077-D8F6-6CE53AA96C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AB9B43-ECE9-6DD4-24AA-7D5C4184E9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904078-D0A3-3030-364C-13BA461805B4}"/>
              </a:ext>
            </a:extLst>
          </p:cNvPr>
          <p:cNvSpPr>
            <a:spLocks noGrp="1"/>
          </p:cNvSpPr>
          <p:nvPr>
            <p:ph type="body" idx="1"/>
          </p:nvPr>
        </p:nvSpPr>
        <p:spPr/>
        <p:txBody>
          <a:bodyPr/>
          <a:lstStyle/>
          <a:p>
            <a:pPr marL="800100" lvl="1" indent="-342900">
              <a:buFont typeface="Courier New,monospace"/>
              <a:buChar char="o"/>
            </a:pPr>
            <a:r>
              <a:rPr lang="en-US" dirty="0">
                <a:solidFill>
                  <a:srgbClr val="1B1B1B"/>
                </a:solidFill>
                <a:highlight>
                  <a:srgbClr val="FFFFFF"/>
                </a:highlight>
              </a:rPr>
              <a:t>Serum catecholamine levels in TTS are significantly higher than patients </a:t>
            </a:r>
            <a:r>
              <a:rPr lang="en-US">
                <a:solidFill>
                  <a:srgbClr val="1B1B1B"/>
                </a:solidFill>
                <a:highlight>
                  <a:srgbClr val="FFFFFF"/>
                </a:highlight>
              </a:rPr>
              <a:t>with myocardial</a:t>
            </a:r>
            <a:r>
              <a:rPr lang="en-US" dirty="0">
                <a:solidFill>
                  <a:srgbClr val="1B1B1B"/>
                </a:solidFill>
                <a:highlight>
                  <a:srgbClr val="FFFFFF"/>
                </a:highlight>
              </a:rPr>
              <a:t> infarction and heart failure, and remain elevated for a longer </a:t>
            </a:r>
            <a:endParaRPr lang="en-US" dirty="0"/>
          </a:p>
          <a:p>
            <a:pPr marL="800100" lvl="1" indent="-342900">
              <a:buFont typeface="Courier New,monospace"/>
              <a:buChar char="o"/>
            </a:pPr>
            <a:r>
              <a:rPr lang="en-US" dirty="0">
                <a:solidFill>
                  <a:srgbClr val="1B1B1B"/>
                </a:solidFill>
                <a:highlight>
                  <a:srgbClr val="FFFFFF"/>
                </a:highlight>
              </a:rPr>
              <a:t>Conditions that are known to cause catecholamine excess – such </a:t>
            </a:r>
            <a:r>
              <a:rPr lang="en-US" dirty="0" err="1">
                <a:solidFill>
                  <a:srgbClr val="1B1B1B"/>
                </a:solidFill>
                <a:highlight>
                  <a:srgbClr val="FFFFFF"/>
                </a:highlight>
              </a:rPr>
              <a:t>aspheochromocytoma</a:t>
            </a:r>
            <a:r>
              <a:rPr lang="en-US" dirty="0">
                <a:solidFill>
                  <a:srgbClr val="1B1B1B"/>
                </a:solidFill>
                <a:highlight>
                  <a:srgbClr val="FFFFFF"/>
                </a:highlight>
              </a:rPr>
              <a:t> and subarachnoid </a:t>
            </a:r>
            <a:r>
              <a:rPr lang="en-US" dirty="0" err="1">
                <a:solidFill>
                  <a:srgbClr val="1B1B1B"/>
                </a:solidFill>
                <a:highlight>
                  <a:srgbClr val="FFFFFF"/>
                </a:highlight>
              </a:rPr>
              <a:t>haemorrhage</a:t>
            </a:r>
            <a:r>
              <a:rPr lang="en-US" dirty="0">
                <a:solidFill>
                  <a:srgbClr val="1B1B1B"/>
                </a:solidFill>
                <a:highlight>
                  <a:srgbClr val="FFFFFF"/>
                </a:highlight>
              </a:rPr>
              <a:t> (via sympathetic stimulation) –are associated with TTS</a:t>
            </a:r>
            <a:r>
              <a:rPr lang="en-US" baseline="30000" dirty="0">
                <a:solidFill>
                  <a:srgbClr val="1B1B1B"/>
                </a:solidFill>
              </a:rPr>
              <a:t> </a:t>
            </a:r>
            <a:endParaRPr lang="en-US" dirty="0"/>
          </a:p>
          <a:p>
            <a:pPr marL="800100" lvl="1" indent="-342900">
              <a:buFont typeface="Courier New,monospace"/>
              <a:buChar char="o"/>
            </a:pPr>
            <a:r>
              <a:rPr lang="en-US" baseline="30000">
                <a:solidFill>
                  <a:srgbClr val="1B1B1B"/>
                </a:solidFill>
                <a:highlight>
                  <a:srgbClr val="FFFFFF"/>
                </a:highlight>
              </a:rPr>
              <a:t>coronary vasospasm has been noted during invasive angiography in patients with TTS.</a:t>
            </a:r>
            <a:endParaRPr lang="en-US" baseline="30000" dirty="0">
              <a:solidFill>
                <a:srgbClr val="1B1B1B"/>
              </a:solidFill>
              <a:ea typeface="Calibri"/>
              <a:cs typeface="Calibri"/>
            </a:endParaRPr>
          </a:p>
          <a:p>
            <a:endParaRPr lang="en-US" dirty="0"/>
          </a:p>
          <a:p>
            <a:endParaRPr lang="en-US" dirty="0"/>
          </a:p>
          <a:p>
            <a:r>
              <a:rPr lang="en-US" dirty="0"/>
              <a:t>-Plaque rupture: </a:t>
            </a:r>
            <a:r>
              <a:rPr lang="en-US" dirty="0">
                <a:solidFill>
                  <a:srgbClr val="2A2A2A"/>
                </a:solidFill>
                <a:highlight>
                  <a:srgbClr val="FFFFFF"/>
                </a:highlight>
              </a:rPr>
              <a:t>It has been suggested that transient </a:t>
            </a:r>
            <a:r>
              <a:rPr lang="en-US" dirty="0" err="1">
                <a:solidFill>
                  <a:srgbClr val="2A2A2A"/>
                </a:solidFill>
                <a:highlight>
                  <a:srgbClr val="FFFFFF"/>
                </a:highlight>
              </a:rPr>
              <a:t>ischaemia</a:t>
            </a:r>
            <a:r>
              <a:rPr lang="en-US" dirty="0">
                <a:solidFill>
                  <a:srgbClr val="2A2A2A"/>
                </a:solidFill>
                <a:highlight>
                  <a:srgbClr val="FFFFFF"/>
                </a:highlight>
              </a:rPr>
              <a:t> induced by plaque rupture followed by rapid lysis may cause myocardial stunning in patients with apparent non-obstructed CAD at angiography (very unlikely as patients with TTS exhibit wall motion abnormalities extending beyond single coronary vascular territories)</a:t>
            </a:r>
            <a:r>
              <a:rPr lang="en-US" dirty="0"/>
              <a:t>
https://academic.oup.com/eurheartj/article/39/22/2032 and https://academic.oup.com/eurheartj/article/39/22/2047</a:t>
            </a:r>
            <a:endParaRPr lang="en-US"/>
          </a:p>
        </p:txBody>
      </p:sp>
      <p:sp>
        <p:nvSpPr>
          <p:cNvPr id="4" name="Slide Number Placeholder 3">
            <a:extLst>
              <a:ext uri="{FF2B5EF4-FFF2-40B4-BE49-F238E27FC236}">
                <a16:creationId xmlns:a16="http://schemas.microsoft.com/office/drawing/2014/main" id="{BEA8CA46-7085-7E81-79AD-5C41DC8D340D}"/>
              </a:ext>
            </a:extLst>
          </p:cNvPr>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9610333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hyperlink" Target="https://www.sciencedirect.com/topics/medicine-and-dentistry/takotsubo-cardiomyopathy" TargetMode="External"/><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04C1D5BE-9F74-5C15-A582-EAB31B7BF5D6}"/>
              </a:ext>
            </a:extLst>
          </p:cNvPr>
          <p:cNvSpPr txBox="1"/>
          <p:nvPr/>
        </p:nvSpPr>
        <p:spPr>
          <a:xfrm>
            <a:off x="460588" y="323427"/>
            <a:ext cx="4620584" cy="4567137"/>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p>
            <a:pPr algn="ctr">
              <a:lnSpc>
                <a:spcPct val="90000"/>
              </a:lnSpc>
              <a:spcBef>
                <a:spcPct val="0"/>
              </a:spcBef>
              <a:spcAft>
                <a:spcPts val="600"/>
              </a:spcAft>
            </a:pPr>
            <a:r>
              <a:rPr lang="en-US" sz="6000" b="1" dirty="0">
                <a:solidFill>
                  <a:srgbClr val="587A68"/>
                </a:solidFill>
                <a:latin typeface="Cooper Black"/>
                <a:ea typeface="+mj-ea"/>
                <a:cs typeface="+mj-cs"/>
              </a:rPr>
              <a:t>Takotsubo </a:t>
            </a:r>
            <a:r>
              <a:rPr lang="en-US" sz="6000" b="1">
                <a:solidFill>
                  <a:srgbClr val="587A68"/>
                </a:solidFill>
                <a:latin typeface="Cooper Black"/>
                <a:ea typeface="+mj-ea"/>
                <a:cs typeface="+mj-cs"/>
              </a:rPr>
              <a:t>Syndrome</a:t>
            </a:r>
            <a:endParaRPr lang="en-US" sz="6000">
              <a:solidFill>
                <a:srgbClr val="587A68"/>
              </a:solidFill>
              <a:latin typeface="Cooper Black"/>
              <a:ea typeface="+mj-ea"/>
              <a:cs typeface="+mj-cs"/>
            </a:endParaRPr>
          </a:p>
          <a:p>
            <a:pPr>
              <a:lnSpc>
                <a:spcPct val="90000"/>
              </a:lnSpc>
              <a:spcBef>
                <a:spcPct val="0"/>
              </a:spcBef>
              <a:spcAft>
                <a:spcPts val="600"/>
              </a:spcAft>
            </a:pPr>
            <a:endParaRPr lang="en-US" sz="4400" b="1" dirty="0">
              <a:solidFill>
                <a:srgbClr val="7BAD92"/>
              </a:solidFill>
              <a:latin typeface="+mj-lt"/>
              <a:ea typeface="Calibri Light"/>
              <a:cs typeface="Calibri Light"/>
            </a:endParaRPr>
          </a:p>
        </p:txBody>
      </p:sp>
      <p:pic>
        <p:nvPicPr>
          <p:cNvPr id="3" name="Picture 2">
            <a:extLst>
              <a:ext uri="{FF2B5EF4-FFF2-40B4-BE49-F238E27FC236}">
                <a16:creationId xmlns:a16="http://schemas.microsoft.com/office/drawing/2014/main" id="{D8C54BE5-9A1A-3B2D-ACE3-E0E60F805216}"/>
              </a:ext>
            </a:extLst>
          </p:cNvPr>
          <p:cNvPicPr>
            <a:picLocks noChangeAspect="1"/>
          </p:cNvPicPr>
          <p:nvPr/>
        </p:nvPicPr>
        <p:blipFill>
          <a:blip r:embed="rId2"/>
          <a:srcRect t="1687" r="2" b="9754"/>
          <a:stretch>
            <a:fillRect/>
          </a:stretch>
        </p:blipFill>
        <p:spPr>
          <a:xfrm>
            <a:off x="5262377" y="10"/>
            <a:ext cx="6929623"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4" name="TextBox 3">
            <a:extLst>
              <a:ext uri="{FF2B5EF4-FFF2-40B4-BE49-F238E27FC236}">
                <a16:creationId xmlns:a16="http://schemas.microsoft.com/office/drawing/2014/main" id="{97668B72-D980-E1D0-50A3-23AA5B2F2AE6}"/>
              </a:ext>
            </a:extLst>
          </p:cNvPr>
          <p:cNvSpPr txBox="1"/>
          <p:nvPr/>
        </p:nvSpPr>
        <p:spPr>
          <a:xfrm>
            <a:off x="754380" y="4244340"/>
            <a:ext cx="432816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ea typeface="Calibri"/>
                <a:cs typeface="Calibri"/>
              </a:rPr>
              <a:t>Suzane Cadiz </a:t>
            </a:r>
          </a:p>
          <a:p>
            <a:r>
              <a:rPr lang="en-US" b="1" dirty="0">
                <a:ea typeface="Calibri"/>
                <a:cs typeface="Calibri"/>
              </a:rPr>
              <a:t>ST4 Cardiology </a:t>
            </a:r>
            <a:r>
              <a:rPr lang="en-US" b="1">
                <a:ea typeface="Calibri"/>
                <a:cs typeface="Calibri"/>
              </a:rPr>
              <a:t>Registrar</a:t>
            </a:r>
            <a:endParaRPr lang="en-US" b="1" dirty="0">
              <a:ea typeface="Calibri"/>
              <a:cs typeface="Calibri"/>
            </a:endParaRPr>
          </a:p>
          <a:p>
            <a:r>
              <a:rPr lang="en-US" b="1">
                <a:ea typeface="Calibri"/>
                <a:cs typeface="Calibri"/>
              </a:rPr>
              <a:t>Cardiology Teaching: August 20th, 2026</a:t>
            </a:r>
            <a:endParaRPr lang="en-US" b="1" dirty="0">
              <a:ea typeface="Calibri"/>
              <a:cs typeface="Calibri"/>
            </a:endParaRPr>
          </a:p>
        </p:txBody>
      </p:sp>
    </p:spTree>
    <p:extLst>
      <p:ext uri="{BB962C8B-B14F-4D97-AF65-F5344CB8AC3E}">
        <p14:creationId xmlns:p14="http://schemas.microsoft.com/office/powerpoint/2010/main" val="5417338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320040" y="640080"/>
            <a:ext cx="10972800" cy="457200"/>
          </a:xfrm>
          <a:prstGeom prst="rect">
            <a:avLst/>
          </a:prstGeom>
          <a:noFill/>
          <a:ln/>
        </p:spPr>
        <p:txBody>
          <a:bodyPr wrap="square" lIns="91440" tIns="45720" rIns="91440" bIns="45720" rtlCol="0" anchor="ctr"/>
          <a:lstStyle/>
          <a:p>
            <a:r>
              <a:rPr lang="en-US" sz="2800" b="1">
                <a:solidFill>
                  <a:srgbClr val="587A68"/>
                </a:solidFill>
                <a:latin typeface="Cooper Black"/>
              </a:rPr>
              <a:t>Definition: Takotsubo syndrome (TTS)</a:t>
            </a:r>
            <a:endParaRPr lang="en-US" sz="2800">
              <a:ea typeface="Calibri"/>
              <a:cs typeface="Calibri"/>
            </a:endParaRPr>
          </a:p>
          <a:p>
            <a:pPr algn="ctr"/>
            <a:endParaRPr lang="en-US" sz="2800" b="1" dirty="0">
              <a:solidFill>
                <a:srgbClr val="587A68"/>
              </a:solidFill>
              <a:latin typeface="Cooper Black"/>
              <a:ea typeface="Calibri"/>
              <a:cs typeface="Calibri"/>
            </a:endParaRPr>
          </a:p>
        </p:txBody>
      </p:sp>
      <p:sp>
        <p:nvSpPr>
          <p:cNvPr id="3" name="Text 1"/>
          <p:cNvSpPr/>
          <p:nvPr/>
        </p:nvSpPr>
        <p:spPr>
          <a:xfrm>
            <a:off x="548640" y="345718"/>
            <a:ext cx="10515600" cy="2743200"/>
          </a:xfrm>
          <a:prstGeom prst="rect">
            <a:avLst/>
          </a:prstGeom>
          <a:noFill/>
          <a:ln/>
        </p:spPr>
        <p:txBody>
          <a:bodyPr wrap="square" lIns="91440" tIns="45720" rIns="91440" bIns="45720" rtlCol="0" anchor="ctr"/>
          <a:lstStyle/>
          <a:p>
            <a:pPr marL="342900" indent="-342900">
              <a:buFont typeface="Arial"/>
              <a:buChar char="•"/>
            </a:pPr>
            <a:r>
              <a:rPr lang="en-US" sz="2200">
                <a:solidFill>
                  <a:srgbClr val="2A2A2A"/>
                </a:solidFill>
                <a:highlight>
                  <a:srgbClr val="FFFFFF"/>
                </a:highlight>
                <a:latin typeface="Calibri"/>
                <a:ea typeface="Calibri"/>
                <a:cs typeface="Calibri"/>
              </a:rPr>
              <a:t>Characterized by transient regional systolic dysfunction, dilatation, and oedema involving the LV apex and/or mid-ventricle in the absence of obstructive coronary disease on coronary angiography.</a:t>
            </a:r>
            <a:endParaRPr lang="en-US"/>
          </a:p>
          <a:p>
            <a:endParaRPr lang="en-US" sz="2200" i="1" dirty="0">
              <a:solidFill>
                <a:srgbClr val="000000"/>
              </a:solidFill>
              <a:latin typeface="Calibri"/>
              <a:ea typeface="Calibri"/>
              <a:cs typeface="Calibri"/>
            </a:endParaRPr>
          </a:p>
        </p:txBody>
      </p:sp>
      <p:pic>
        <p:nvPicPr>
          <p:cNvPr id="5" name="Picture 4" descr="A close-up of x-ray images&#10;&#10;AI-generated content may be incorrect.">
            <a:extLst>
              <a:ext uri="{FF2B5EF4-FFF2-40B4-BE49-F238E27FC236}">
                <a16:creationId xmlns:a16="http://schemas.microsoft.com/office/drawing/2014/main" id="{D3B5D126-E59E-25DF-3CCF-D3721249351B}"/>
              </a:ext>
            </a:extLst>
          </p:cNvPr>
          <p:cNvPicPr>
            <a:picLocks noChangeAspect="1"/>
          </p:cNvPicPr>
          <p:nvPr/>
        </p:nvPicPr>
        <p:blipFill>
          <a:blip r:embed="rId3"/>
          <a:stretch>
            <a:fillRect/>
          </a:stretch>
        </p:blipFill>
        <p:spPr>
          <a:xfrm>
            <a:off x="2446835" y="2417209"/>
            <a:ext cx="7294392" cy="4132133"/>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365760" y="182880"/>
            <a:ext cx="10972800" cy="457200"/>
          </a:xfrm>
          <a:prstGeom prst="rect">
            <a:avLst/>
          </a:prstGeom>
          <a:noFill/>
          <a:ln/>
        </p:spPr>
        <p:txBody>
          <a:bodyPr wrap="square" lIns="91440" tIns="45720" rIns="91440" bIns="45720" rtlCol="0" anchor="ctr"/>
          <a:lstStyle/>
          <a:p>
            <a:pPr marL="0" indent="0">
              <a:buNone/>
            </a:pPr>
            <a:r>
              <a:rPr lang="en-US" sz="2800" b="1" dirty="0">
                <a:solidFill>
                  <a:srgbClr val="587A68"/>
                </a:solidFill>
                <a:latin typeface="Cooper Black"/>
              </a:rPr>
              <a:t>Epidemiology &amp; Triggers</a:t>
            </a:r>
            <a:endParaRPr lang="en-US" sz="2800">
              <a:solidFill>
                <a:srgbClr val="587A68"/>
              </a:solidFill>
              <a:latin typeface="Cooper Black"/>
              <a:ea typeface="Calibri"/>
              <a:cs typeface="Calibri"/>
            </a:endParaRPr>
          </a:p>
        </p:txBody>
      </p:sp>
      <p:sp>
        <p:nvSpPr>
          <p:cNvPr id="3" name="Text 1"/>
          <p:cNvSpPr/>
          <p:nvPr/>
        </p:nvSpPr>
        <p:spPr>
          <a:xfrm>
            <a:off x="559078" y="1713143"/>
            <a:ext cx="10515600" cy="2743200"/>
          </a:xfrm>
          <a:prstGeom prst="rect">
            <a:avLst/>
          </a:prstGeom>
          <a:noFill/>
          <a:ln/>
        </p:spPr>
        <p:txBody>
          <a:bodyPr wrap="square" lIns="91440" tIns="45720" rIns="91440" bIns="45720" rtlCol="0" anchor="ctr"/>
          <a:lstStyle/>
          <a:p>
            <a:pPr marL="342900" indent="-342900">
              <a:buFont typeface="Arial"/>
              <a:buChar char="•"/>
            </a:pPr>
            <a:r>
              <a:rPr lang="en-US" sz="2200">
                <a:solidFill>
                  <a:srgbClr val="2A2A2A"/>
                </a:solidFill>
                <a:highlight>
                  <a:srgbClr val="FFFFFF"/>
                </a:highlight>
                <a:latin typeface="Calibri"/>
                <a:ea typeface="Calibri"/>
                <a:cs typeface="Calibri"/>
              </a:rPr>
              <a:t>~ 1–3% of all STEMI</a:t>
            </a:r>
          </a:p>
          <a:p>
            <a:pPr marL="342900" indent="-342900">
              <a:buFont typeface="Arial"/>
              <a:buChar char="•"/>
            </a:pPr>
            <a:r>
              <a:rPr lang="en-US" sz="2200">
                <a:solidFill>
                  <a:srgbClr val="2A2A2A"/>
                </a:solidFill>
                <a:highlight>
                  <a:srgbClr val="FFFFFF"/>
                </a:highlight>
                <a:latin typeface="Calibri"/>
                <a:ea typeface="Calibri"/>
                <a:cs typeface="Calibri"/>
              </a:rPr>
              <a:t>~5–6% of female patients presenting with </a:t>
            </a:r>
            <a:r>
              <a:rPr lang="en-US" sz="2200" dirty="0">
                <a:solidFill>
                  <a:srgbClr val="2A2A2A"/>
                </a:solidFill>
                <a:highlight>
                  <a:srgbClr val="FFFFFF"/>
                </a:highlight>
                <a:latin typeface="Calibri"/>
                <a:ea typeface="Calibri"/>
                <a:cs typeface="Calibri"/>
              </a:rPr>
              <a:t>suspected STEMI</a:t>
            </a:r>
          </a:p>
          <a:p>
            <a:pPr marL="342900" indent="-342900">
              <a:buFont typeface="Arial"/>
              <a:buChar char="•"/>
            </a:pPr>
            <a:r>
              <a:rPr lang="en-US" sz="2200">
                <a:solidFill>
                  <a:srgbClr val="000000"/>
                </a:solidFill>
              </a:rPr>
              <a:t>~90% postmenopausal women (mean age 67-70)</a:t>
            </a:r>
            <a:endParaRPr lang="en-US" sz="2200">
              <a:solidFill>
                <a:srgbClr val="000000"/>
              </a:solidFill>
              <a:ea typeface="Calibri"/>
              <a:cs typeface="Calibri"/>
            </a:endParaRPr>
          </a:p>
          <a:p>
            <a:pPr marL="342900" indent="-342900">
              <a:buFont typeface="Arial,Sans-Serif"/>
              <a:buChar char="•"/>
            </a:pPr>
            <a:r>
              <a:rPr lang="en-US" sz="2200">
                <a:solidFill>
                  <a:srgbClr val="2A2A2A"/>
                </a:solidFill>
                <a:highlight>
                  <a:srgbClr val="FFFFFF"/>
                </a:highlight>
                <a:ea typeface="Calibri"/>
                <a:cs typeface="Calibri"/>
              </a:rPr>
              <a:t>Recurrence rate of TTS is estimated to be 1.8% per-patient year</a:t>
            </a:r>
            <a:endParaRPr lang="en-US" sz="2200">
              <a:solidFill>
                <a:srgbClr val="000000"/>
              </a:solidFill>
              <a:ea typeface="Calibri"/>
              <a:cs typeface="Calibri"/>
            </a:endParaRPr>
          </a:p>
          <a:p>
            <a:pPr marL="342900" indent="-342900">
              <a:buFont typeface="Arial"/>
              <a:buChar char="•"/>
            </a:pPr>
            <a:endParaRPr lang="en-US" sz="2200" dirty="0">
              <a:solidFill>
                <a:srgbClr val="000000"/>
              </a:solidFill>
              <a:ea typeface="Calibri"/>
              <a:cs typeface="Calibri"/>
            </a:endParaRPr>
          </a:p>
          <a:p>
            <a:endParaRPr lang="en-US" sz="2200" dirty="0">
              <a:solidFill>
                <a:srgbClr val="000000"/>
              </a:solidFill>
              <a:ea typeface="Calibri"/>
              <a:cs typeface="Calibri"/>
            </a:endParaRPr>
          </a:p>
          <a:p>
            <a:pPr marL="342900" indent="-342900">
              <a:buFont typeface="Arial"/>
              <a:buChar char="•"/>
            </a:pPr>
            <a:r>
              <a:rPr lang="en-US" sz="2200">
                <a:solidFill>
                  <a:srgbClr val="000000"/>
                </a:solidFill>
              </a:rPr>
              <a:t>Common triggers</a:t>
            </a:r>
            <a:endParaRPr lang="en-US" sz="2200" dirty="0">
              <a:solidFill>
                <a:srgbClr val="2A2A2A"/>
              </a:solidFill>
              <a:highlight>
                <a:srgbClr val="FFFFFF"/>
              </a:highlight>
              <a:latin typeface="Calibri"/>
              <a:ea typeface="Calibri"/>
              <a:cs typeface="Calibri"/>
            </a:endParaRPr>
          </a:p>
          <a:p>
            <a:pPr marL="800100" lvl="1" indent="-342900">
              <a:buFont typeface="Courier New"/>
              <a:buChar char="o"/>
            </a:pPr>
            <a:r>
              <a:rPr lang="en-US" sz="2200">
                <a:solidFill>
                  <a:srgbClr val="000000"/>
                </a:solidFill>
              </a:rPr>
              <a:t>Bereavement</a:t>
            </a:r>
            <a:endParaRPr lang="en-US" sz="2200">
              <a:solidFill>
                <a:srgbClr val="000000"/>
              </a:solidFill>
              <a:ea typeface="Calibri" panose="020F0502020204030204"/>
              <a:cs typeface="Calibri" panose="020F0502020204030204"/>
            </a:endParaRPr>
          </a:p>
          <a:p>
            <a:pPr marL="800100" lvl="1" indent="-342900">
              <a:buFont typeface="Courier New"/>
              <a:buChar char="o"/>
            </a:pPr>
            <a:r>
              <a:rPr lang="en-US" sz="2200">
                <a:solidFill>
                  <a:srgbClr val="000000"/>
                </a:solidFill>
              </a:rPr>
              <a:t>Anxiety</a:t>
            </a:r>
            <a:endParaRPr lang="en-US" sz="2200">
              <a:solidFill>
                <a:srgbClr val="000000"/>
              </a:solidFill>
              <a:ea typeface="Calibri"/>
              <a:cs typeface="Calibri"/>
            </a:endParaRPr>
          </a:p>
          <a:p>
            <a:pPr marL="800100" lvl="1" indent="-342900">
              <a:buFont typeface="Courier New"/>
              <a:buChar char="o"/>
            </a:pPr>
            <a:r>
              <a:rPr lang="en-US" sz="2200">
                <a:solidFill>
                  <a:srgbClr val="000000"/>
                </a:solidFill>
              </a:rPr>
              <a:t>Surgery</a:t>
            </a:r>
            <a:endParaRPr lang="en-US" sz="2200">
              <a:solidFill>
                <a:srgbClr val="000000"/>
              </a:solidFill>
              <a:ea typeface="Calibri"/>
              <a:cs typeface="Calibri"/>
            </a:endParaRPr>
          </a:p>
          <a:p>
            <a:pPr marL="800100" lvl="1" indent="-342900">
              <a:buFont typeface="Courier New"/>
              <a:buChar char="o"/>
            </a:pPr>
            <a:r>
              <a:rPr lang="en-US" sz="2200">
                <a:solidFill>
                  <a:srgbClr val="000000"/>
                </a:solidFill>
              </a:rPr>
              <a:t>Acute illness </a:t>
            </a:r>
            <a:endParaRPr lang="en-US" sz="2200">
              <a:solidFill>
                <a:srgbClr val="000000"/>
              </a:solidFill>
              <a:ea typeface="Calibri"/>
              <a:cs typeface="Calibri"/>
            </a:endParaRPr>
          </a:p>
          <a:p>
            <a:pPr marL="800100" lvl="1" indent="-342900">
              <a:buFont typeface="Courier New"/>
              <a:buChar char="o"/>
            </a:pPr>
            <a:r>
              <a:rPr lang="en-US" sz="2200">
                <a:solidFill>
                  <a:srgbClr val="000000"/>
                </a:solidFill>
              </a:rPr>
              <a:t>Neurologic events.</a:t>
            </a:r>
            <a:endParaRPr lang="en-US" sz="2200">
              <a:ea typeface="Calibri" panose="020F0502020204030204"/>
              <a:cs typeface="Calibri" panose="020F0502020204030204"/>
            </a:endParaRPr>
          </a:p>
        </p:txBody>
      </p:sp>
      <p:pic>
        <p:nvPicPr>
          <p:cNvPr id="4" name="Picture 3" descr="Age and sex distribution of patients with takotsubo syndrome. Reprinted with permission from Templin et al.  16">
            <a:extLst>
              <a:ext uri="{FF2B5EF4-FFF2-40B4-BE49-F238E27FC236}">
                <a16:creationId xmlns:a16="http://schemas.microsoft.com/office/drawing/2014/main" id="{01B684BF-E402-C2AD-5BB5-775E8FC8E3F2}"/>
              </a:ext>
            </a:extLst>
          </p:cNvPr>
          <p:cNvPicPr>
            <a:picLocks noChangeAspect="1"/>
          </p:cNvPicPr>
          <p:nvPr/>
        </p:nvPicPr>
        <p:blipFill>
          <a:blip r:embed="rId3"/>
          <a:stretch>
            <a:fillRect/>
          </a:stretch>
        </p:blipFill>
        <p:spPr>
          <a:xfrm>
            <a:off x="6976301" y="2563761"/>
            <a:ext cx="4709651" cy="379174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4443DCB-8010-30E9-7EAE-7E4D8B0D0B33}"/>
              </a:ext>
            </a:extLst>
          </p:cNvPr>
          <p:cNvPicPr>
            <a:picLocks noChangeAspect="1"/>
          </p:cNvPicPr>
          <p:nvPr/>
        </p:nvPicPr>
        <p:blipFill>
          <a:blip r:embed="rId3"/>
          <a:stretch>
            <a:fillRect/>
          </a:stretch>
        </p:blipFill>
        <p:spPr>
          <a:xfrm>
            <a:off x="291889" y="-1653"/>
            <a:ext cx="5128072" cy="1521009"/>
          </a:xfrm>
          <a:prstGeom prst="rect">
            <a:avLst/>
          </a:prstGeom>
        </p:spPr>
      </p:pic>
      <p:pic>
        <p:nvPicPr>
          <p:cNvPr id="5" name="Picture 4" descr="A group of blue and white bars&#10;&#10;AI-generated content may be incorrect.">
            <a:extLst>
              <a:ext uri="{FF2B5EF4-FFF2-40B4-BE49-F238E27FC236}">
                <a16:creationId xmlns:a16="http://schemas.microsoft.com/office/drawing/2014/main" id="{3F63C20B-2D42-7F0E-6976-E3A7DE5769DB}"/>
              </a:ext>
            </a:extLst>
          </p:cNvPr>
          <p:cNvPicPr>
            <a:picLocks noChangeAspect="1"/>
          </p:cNvPicPr>
          <p:nvPr/>
        </p:nvPicPr>
        <p:blipFill>
          <a:blip r:embed="rId4"/>
          <a:stretch>
            <a:fillRect/>
          </a:stretch>
        </p:blipFill>
        <p:spPr>
          <a:xfrm>
            <a:off x="7222865" y="675461"/>
            <a:ext cx="4651941" cy="5511482"/>
          </a:xfrm>
          <a:prstGeom prst="rect">
            <a:avLst/>
          </a:prstGeom>
        </p:spPr>
      </p:pic>
      <p:pic>
        <p:nvPicPr>
          <p:cNvPr id="9" name="Picture 8" descr="A graph of a number of days and a number of days&#10;&#10;AI-generated content may be incorrect.">
            <a:extLst>
              <a:ext uri="{FF2B5EF4-FFF2-40B4-BE49-F238E27FC236}">
                <a16:creationId xmlns:a16="http://schemas.microsoft.com/office/drawing/2014/main" id="{B4C420DB-9971-D73E-9CA4-0EAFDA43A4BC}"/>
              </a:ext>
            </a:extLst>
          </p:cNvPr>
          <p:cNvPicPr>
            <a:picLocks noChangeAspect="1"/>
          </p:cNvPicPr>
          <p:nvPr/>
        </p:nvPicPr>
        <p:blipFill>
          <a:blip r:embed="rId5"/>
          <a:stretch>
            <a:fillRect/>
          </a:stretch>
        </p:blipFill>
        <p:spPr>
          <a:xfrm>
            <a:off x="294806" y="1889054"/>
            <a:ext cx="6570671" cy="4547216"/>
          </a:xfrm>
          <a:prstGeom prst="rect">
            <a:avLst/>
          </a:prstGeom>
        </p:spPr>
      </p:pic>
      <p:sp>
        <p:nvSpPr>
          <p:cNvPr id="10" name="Rectangle 9">
            <a:extLst>
              <a:ext uri="{FF2B5EF4-FFF2-40B4-BE49-F238E27FC236}">
                <a16:creationId xmlns:a16="http://schemas.microsoft.com/office/drawing/2014/main" id="{159197DE-AC54-323A-3A34-E51A6C9AD7D4}"/>
              </a:ext>
            </a:extLst>
          </p:cNvPr>
          <p:cNvSpPr/>
          <p:nvPr/>
        </p:nvSpPr>
        <p:spPr>
          <a:xfrm>
            <a:off x="4933950" y="742950"/>
            <a:ext cx="476250" cy="3429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076657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182880"/>
            <a:ext cx="10972800" cy="457200"/>
          </a:xfrm>
          <a:prstGeom prst="rect">
            <a:avLst/>
          </a:prstGeom>
          <a:noFill/>
          <a:ln/>
        </p:spPr>
        <p:txBody>
          <a:bodyPr wrap="square" lIns="91440" tIns="45720" rIns="91440" bIns="45720" rtlCol="0" anchor="ctr"/>
          <a:lstStyle/>
          <a:p>
            <a:pPr marL="0" indent="0">
              <a:buNone/>
            </a:pPr>
            <a:r>
              <a:rPr lang="en-US" sz="2800" b="1" dirty="0">
                <a:solidFill>
                  <a:srgbClr val="587A68"/>
                </a:solidFill>
                <a:latin typeface="Cooper Black"/>
              </a:rPr>
              <a:t>Clinical Presentation</a:t>
            </a:r>
            <a:endParaRPr lang="en-US" sz="2800">
              <a:solidFill>
                <a:srgbClr val="587A68"/>
              </a:solidFill>
              <a:latin typeface="Cooper Black"/>
              <a:ea typeface="Calibri"/>
              <a:cs typeface="Calibri"/>
            </a:endParaRPr>
          </a:p>
        </p:txBody>
      </p:sp>
      <p:sp>
        <p:nvSpPr>
          <p:cNvPr id="3" name="Text 1"/>
          <p:cNvSpPr/>
          <p:nvPr/>
        </p:nvSpPr>
        <p:spPr>
          <a:xfrm>
            <a:off x="360750" y="335280"/>
            <a:ext cx="10515600" cy="2743200"/>
          </a:xfrm>
          <a:prstGeom prst="rect">
            <a:avLst/>
          </a:prstGeom>
          <a:noFill/>
          <a:ln/>
        </p:spPr>
        <p:txBody>
          <a:bodyPr wrap="square" lIns="91440" tIns="45720" rIns="91440" bIns="45720" rtlCol="0" anchor="ctr"/>
          <a:lstStyle/>
          <a:p>
            <a:pPr marL="171450" indent="-171450">
              <a:buFont typeface="Arial"/>
              <a:buChar char="•"/>
            </a:pPr>
            <a:r>
              <a:rPr lang="en-US" sz="2200">
                <a:solidFill>
                  <a:srgbClr val="2A2A2A"/>
                </a:solidFill>
                <a:highlight>
                  <a:srgbClr val="FFFFFF"/>
                </a:highlight>
                <a:latin typeface="Calibri"/>
                <a:ea typeface="Calibri"/>
                <a:cs typeface="Calibri"/>
              </a:rPr>
              <a:t>Abrupt onset of angina-like chest pain and heart failure symptoms (dyspnea, orthopnea or syncope)</a:t>
            </a:r>
            <a:endParaRPr lang="en-US" sz="2200">
              <a:solidFill>
                <a:srgbClr val="000000"/>
              </a:solidFill>
              <a:latin typeface="Calibri"/>
              <a:ea typeface="Calibri"/>
              <a:cs typeface="Calibri"/>
            </a:endParaRPr>
          </a:p>
          <a:p>
            <a:pPr marL="171450" indent="-171450">
              <a:buFont typeface="Arial"/>
              <a:buChar char="•"/>
            </a:pPr>
            <a:r>
              <a:rPr lang="en-US" sz="2200">
                <a:solidFill>
                  <a:srgbClr val="2A2A2A"/>
                </a:solidFill>
                <a:highlight>
                  <a:srgbClr val="FFFFFF"/>
                </a:highlight>
                <a:latin typeface="Calibri"/>
                <a:ea typeface="Calibri"/>
                <a:cs typeface="Calibri"/>
              </a:rPr>
              <a:t>ECG changes: </a:t>
            </a:r>
            <a:r>
              <a:rPr lang="en-US" sz="2200" dirty="0">
                <a:solidFill>
                  <a:srgbClr val="2A2A2A"/>
                </a:solidFill>
                <a:highlight>
                  <a:srgbClr val="FFFFFF"/>
                </a:highlight>
                <a:latin typeface="Calibri"/>
                <a:ea typeface="Calibri"/>
                <a:cs typeface="Calibri"/>
              </a:rPr>
              <a:t>diffuse T wave inversion (TWI), sometimes preceded by ST-segment elevation </a:t>
            </a:r>
            <a:endParaRPr lang="en-US" sz="2200">
              <a:solidFill>
                <a:srgbClr val="000000"/>
              </a:solidFill>
              <a:latin typeface="Calibri"/>
              <a:ea typeface="Calibri"/>
              <a:cs typeface="Calibri"/>
            </a:endParaRPr>
          </a:p>
          <a:p>
            <a:pPr marL="171450" indent="-171450">
              <a:buFont typeface="Arial"/>
              <a:buChar char="•"/>
            </a:pPr>
            <a:r>
              <a:rPr lang="en-US" sz="2200">
                <a:solidFill>
                  <a:srgbClr val="2A2A2A"/>
                </a:solidFill>
                <a:highlight>
                  <a:srgbClr val="FFFFFF"/>
                </a:highlight>
                <a:latin typeface="Calibri"/>
                <a:ea typeface="Calibri"/>
                <a:cs typeface="Calibri"/>
              </a:rPr>
              <a:t>Mild cardiac enzyme elevation.</a:t>
            </a:r>
            <a:endParaRPr lang="en-US" sz="2200">
              <a:latin typeface="Calibri"/>
              <a:ea typeface="Calibri"/>
              <a:cs typeface="Calibri"/>
            </a:endParaRPr>
          </a:p>
        </p:txBody>
      </p:sp>
      <p:pic>
        <p:nvPicPr>
          <p:cNvPr id="4" name="Picture 3">
            <a:extLst>
              <a:ext uri="{FF2B5EF4-FFF2-40B4-BE49-F238E27FC236}">
                <a16:creationId xmlns:a16="http://schemas.microsoft.com/office/drawing/2014/main" id="{641C61C4-DDB0-1012-1011-86919200C325}"/>
              </a:ext>
            </a:extLst>
          </p:cNvPr>
          <p:cNvPicPr>
            <a:picLocks noChangeAspect="1"/>
          </p:cNvPicPr>
          <p:nvPr/>
        </p:nvPicPr>
        <p:blipFill>
          <a:blip r:embed="rId3"/>
          <a:srcRect r="2026" b="16722"/>
          <a:stretch>
            <a:fillRect/>
          </a:stretch>
        </p:blipFill>
        <p:spPr>
          <a:xfrm>
            <a:off x="505166" y="3080774"/>
            <a:ext cx="2540817" cy="3231282"/>
          </a:xfrm>
          <a:prstGeom prst="rect">
            <a:avLst/>
          </a:prstGeom>
        </p:spPr>
      </p:pic>
      <p:pic>
        <p:nvPicPr>
          <p:cNvPr id="5" name="Picture 4">
            <a:extLst>
              <a:ext uri="{FF2B5EF4-FFF2-40B4-BE49-F238E27FC236}">
                <a16:creationId xmlns:a16="http://schemas.microsoft.com/office/drawing/2014/main" id="{DE8864A9-C5CC-03E0-3C11-789241D7667A}"/>
              </a:ext>
            </a:extLst>
          </p:cNvPr>
          <p:cNvPicPr>
            <a:picLocks noChangeAspect="1"/>
          </p:cNvPicPr>
          <p:nvPr/>
        </p:nvPicPr>
        <p:blipFill>
          <a:blip r:embed="rId4"/>
          <a:stretch>
            <a:fillRect/>
          </a:stretch>
        </p:blipFill>
        <p:spPr>
          <a:xfrm>
            <a:off x="3049587" y="3610404"/>
            <a:ext cx="4831019" cy="2169447"/>
          </a:xfrm>
          <a:prstGeom prst="rect">
            <a:avLst/>
          </a:prstGeom>
        </p:spPr>
      </p:pic>
      <p:pic>
        <p:nvPicPr>
          <p:cNvPr id="6" name="Picture 5">
            <a:extLst>
              <a:ext uri="{FF2B5EF4-FFF2-40B4-BE49-F238E27FC236}">
                <a16:creationId xmlns:a16="http://schemas.microsoft.com/office/drawing/2014/main" id="{C187F7DC-3CB0-FD9A-3094-21FF6A0B3158}"/>
              </a:ext>
            </a:extLst>
          </p:cNvPr>
          <p:cNvPicPr>
            <a:picLocks noChangeAspect="1"/>
          </p:cNvPicPr>
          <p:nvPr/>
        </p:nvPicPr>
        <p:blipFill>
          <a:blip r:embed="rId5"/>
          <a:stretch>
            <a:fillRect/>
          </a:stretch>
        </p:blipFill>
        <p:spPr>
          <a:xfrm>
            <a:off x="8413340" y="3612197"/>
            <a:ext cx="3427771" cy="2165863"/>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182880"/>
            <a:ext cx="10972800" cy="457200"/>
          </a:xfrm>
          <a:prstGeom prst="rect">
            <a:avLst/>
          </a:prstGeom>
          <a:noFill/>
          <a:ln/>
        </p:spPr>
        <p:txBody>
          <a:bodyPr wrap="square" lIns="91440" tIns="45720" rIns="91440" bIns="45720" rtlCol="0" anchor="ctr"/>
          <a:lstStyle/>
          <a:p>
            <a:pPr marL="0" indent="0">
              <a:buNone/>
            </a:pPr>
            <a:r>
              <a:rPr lang="en-US" sz="2800" b="1" dirty="0">
                <a:solidFill>
                  <a:srgbClr val="587A68"/>
                </a:solidFill>
                <a:latin typeface="Cooper Black"/>
              </a:rPr>
              <a:t>Investigations</a:t>
            </a:r>
            <a:endParaRPr lang="en-US" sz="2800">
              <a:solidFill>
                <a:srgbClr val="587A68"/>
              </a:solidFill>
              <a:latin typeface="Cooper Black"/>
              <a:ea typeface="Calibri"/>
              <a:cs typeface="Calibri"/>
            </a:endParaRPr>
          </a:p>
        </p:txBody>
      </p:sp>
      <p:sp>
        <p:nvSpPr>
          <p:cNvPr id="3" name="Text 1"/>
          <p:cNvSpPr/>
          <p:nvPr/>
        </p:nvSpPr>
        <p:spPr>
          <a:xfrm>
            <a:off x="527763" y="576742"/>
            <a:ext cx="5360572" cy="5940781"/>
          </a:xfrm>
          <a:prstGeom prst="rect">
            <a:avLst/>
          </a:prstGeom>
          <a:noFill/>
          <a:ln/>
        </p:spPr>
        <p:txBody>
          <a:bodyPr wrap="square" lIns="91440" tIns="45720" rIns="91440" bIns="45720" rtlCol="0" anchor="ctr"/>
          <a:lstStyle/>
          <a:p>
            <a:pPr marL="342900" indent="-342900">
              <a:buFont typeface="Arial"/>
              <a:buChar char="•"/>
            </a:pPr>
            <a:r>
              <a:rPr lang="en-US" sz="2200" b="1" dirty="0">
                <a:solidFill>
                  <a:srgbClr val="000000"/>
                </a:solidFill>
              </a:rPr>
              <a:t>ECG:</a:t>
            </a:r>
            <a:r>
              <a:rPr lang="en-US" sz="2200" b="1" dirty="0">
                <a:solidFill>
                  <a:srgbClr val="2A2A2A"/>
                </a:solidFill>
                <a:highlight>
                  <a:srgbClr val="FFFFFF"/>
                </a:highlight>
                <a:latin typeface="Calibri"/>
                <a:ea typeface="Calibri"/>
                <a:cs typeface="Calibri"/>
              </a:rPr>
              <a:t> </a:t>
            </a:r>
            <a:r>
              <a:rPr lang="en-US" sz="2200" dirty="0">
                <a:solidFill>
                  <a:srgbClr val="2A2A2A"/>
                </a:solidFill>
                <a:highlight>
                  <a:srgbClr val="FFFFFF"/>
                </a:highlight>
                <a:latin typeface="Calibri"/>
                <a:ea typeface="Calibri"/>
                <a:cs typeface="Calibri"/>
              </a:rPr>
              <a:t>usually demonstrating </a:t>
            </a:r>
            <a:r>
              <a:rPr lang="en-US" sz="2200" dirty="0" err="1">
                <a:solidFill>
                  <a:srgbClr val="2A2A2A"/>
                </a:solidFill>
                <a:highlight>
                  <a:srgbClr val="FFFFFF"/>
                </a:highlight>
                <a:latin typeface="Calibri"/>
                <a:ea typeface="Calibri"/>
                <a:cs typeface="Calibri"/>
              </a:rPr>
              <a:t>ischaemic</a:t>
            </a:r>
            <a:r>
              <a:rPr lang="en-US" sz="2200" dirty="0">
                <a:solidFill>
                  <a:srgbClr val="2A2A2A"/>
                </a:solidFill>
                <a:highlight>
                  <a:srgbClr val="FFFFFF"/>
                </a:highlight>
                <a:latin typeface="Calibri"/>
                <a:ea typeface="Calibri"/>
                <a:cs typeface="Calibri"/>
              </a:rPr>
              <a:t> ST-segment elevation, T-wave inversion</a:t>
            </a:r>
          </a:p>
          <a:p>
            <a:pPr marL="342900" indent="-342900">
              <a:buFont typeface="Arial"/>
              <a:buChar char="•"/>
            </a:pPr>
            <a:r>
              <a:rPr lang="en-US" sz="2200" b="1">
                <a:solidFill>
                  <a:srgbClr val="000000"/>
                </a:solidFill>
              </a:rPr>
              <a:t>Troponin:</a:t>
            </a:r>
            <a:r>
              <a:rPr lang="en-US" sz="2200" dirty="0">
                <a:solidFill>
                  <a:srgbClr val="000000"/>
                </a:solidFill>
                <a:latin typeface="Calibri"/>
                <a:ea typeface="Calibri"/>
                <a:cs typeface="Calibri"/>
              </a:rPr>
              <a:t> </a:t>
            </a:r>
            <a:r>
              <a:rPr lang="en-US">
                <a:solidFill>
                  <a:srgbClr val="2A2A2A"/>
                </a:solidFill>
                <a:highlight>
                  <a:srgbClr val="FFFFFF"/>
                </a:highlight>
                <a:latin typeface="Calibri"/>
                <a:ea typeface="Calibri"/>
                <a:cs typeface="Calibri"/>
              </a:rPr>
              <a:t>raised; peak values are lower compared to ACS.</a:t>
            </a:r>
            <a:endParaRPr lang="en-US">
              <a:ea typeface="Calibri" panose="020F0502020204030204"/>
              <a:cs typeface="Calibri" panose="020F0502020204030204"/>
            </a:endParaRPr>
          </a:p>
          <a:p>
            <a:pPr marL="342900" indent="-342900">
              <a:buFont typeface="Arial"/>
              <a:buChar char="•"/>
            </a:pPr>
            <a:r>
              <a:rPr lang="en-US" sz="2200" b="1">
                <a:solidFill>
                  <a:srgbClr val="000000"/>
                </a:solidFill>
              </a:rPr>
              <a:t>Echocardiography</a:t>
            </a:r>
            <a:endParaRPr lang="en-US" sz="2200" b="1">
              <a:solidFill>
                <a:srgbClr val="000000"/>
              </a:solidFill>
              <a:ea typeface="Calibri"/>
              <a:cs typeface="Calibri"/>
            </a:endParaRPr>
          </a:p>
          <a:p>
            <a:pPr marL="800100" lvl="1" indent="-342900">
              <a:buFont typeface="Courier New"/>
              <a:buChar char="o"/>
            </a:pPr>
            <a:r>
              <a:rPr lang="en-US">
                <a:solidFill>
                  <a:srgbClr val="000000"/>
                </a:solidFill>
                <a:highlight>
                  <a:srgbClr val="FFFFFF"/>
                </a:highlight>
                <a:latin typeface="Calibri"/>
                <a:ea typeface="Calibri" panose="020F0502020204030204"/>
                <a:cs typeface="Calibri"/>
              </a:rPr>
              <a:t>Temporary LVSD with RWMAs depending on the variant—apical, basal, or focal.  </a:t>
            </a:r>
            <a:endParaRPr lang="en-US" b="1">
              <a:solidFill>
                <a:srgbClr val="000000"/>
              </a:solidFill>
              <a:latin typeface="Calibri"/>
              <a:ea typeface="Calibri" panose="020F0502020204030204"/>
              <a:cs typeface="Calibri"/>
            </a:endParaRPr>
          </a:p>
          <a:p>
            <a:pPr marL="800100" lvl="1" indent="-342900">
              <a:buFont typeface="Courier New"/>
              <a:buChar char="o"/>
            </a:pPr>
            <a:r>
              <a:rPr lang="en-US">
                <a:solidFill>
                  <a:srgbClr val="000000"/>
                </a:solidFill>
                <a:highlight>
                  <a:srgbClr val="FFFFFF"/>
                </a:highlight>
                <a:latin typeface="Calibri"/>
                <a:ea typeface="Calibri" panose="020F0502020204030204"/>
                <a:cs typeface="Calibri"/>
              </a:rPr>
              <a:t>To rule out complications (thrombus or  LVOTO).</a:t>
            </a:r>
            <a:endParaRPr lang="en-US" b="1">
              <a:solidFill>
                <a:srgbClr val="000000"/>
              </a:solidFill>
              <a:latin typeface="Calibri"/>
              <a:ea typeface="Calibri" panose="020F0502020204030204"/>
              <a:cs typeface="Calibri"/>
            </a:endParaRPr>
          </a:p>
          <a:p>
            <a:pPr marL="342900" indent="-342900">
              <a:buFont typeface="Arial"/>
              <a:buChar char="•"/>
            </a:pPr>
            <a:r>
              <a:rPr lang="en-US" sz="2200" b="1">
                <a:solidFill>
                  <a:srgbClr val="000000"/>
                </a:solidFill>
                <a:ea typeface="Calibri" panose="020F0502020204030204"/>
                <a:cs typeface="Calibri" panose="020F0502020204030204"/>
              </a:rPr>
              <a:t>CTCA</a:t>
            </a:r>
            <a:endParaRPr lang="en-US" sz="2200" b="1" dirty="0">
              <a:solidFill>
                <a:srgbClr val="000000"/>
              </a:solidFill>
            </a:endParaRPr>
          </a:p>
          <a:p>
            <a:pPr marL="342900" indent="-342900">
              <a:buFont typeface="Arial"/>
              <a:buChar char="•"/>
            </a:pPr>
            <a:r>
              <a:rPr lang="en-US" sz="2200" b="1" dirty="0">
                <a:solidFill>
                  <a:srgbClr val="000000"/>
                </a:solidFill>
              </a:rPr>
              <a:t>Coronary angiography-</a:t>
            </a:r>
            <a:r>
              <a:rPr lang="en-US" sz="2200" dirty="0">
                <a:solidFill>
                  <a:srgbClr val="000000"/>
                </a:solidFill>
              </a:rPr>
              <a:t> </a:t>
            </a:r>
            <a:r>
              <a:rPr lang="en-US" dirty="0">
                <a:solidFill>
                  <a:srgbClr val="000000"/>
                </a:solidFill>
                <a:latin typeface="Calibri"/>
                <a:ea typeface="Calibri"/>
                <a:cs typeface="Calibri"/>
              </a:rPr>
              <a:t>non-</a:t>
            </a:r>
            <a:r>
              <a:rPr lang="en-US" dirty="0" err="1">
                <a:solidFill>
                  <a:srgbClr val="000000"/>
                </a:solidFill>
                <a:highlight>
                  <a:srgbClr val="FFFFFF"/>
                </a:highlight>
                <a:latin typeface="Calibri"/>
                <a:ea typeface="Calibri"/>
                <a:cs typeface="Calibri"/>
              </a:rPr>
              <a:t>bstructive</a:t>
            </a:r>
            <a:r>
              <a:rPr lang="en-US" dirty="0">
                <a:solidFill>
                  <a:srgbClr val="000000"/>
                </a:solidFill>
                <a:highlight>
                  <a:srgbClr val="FFFFFF"/>
                </a:highlight>
                <a:latin typeface="Calibri"/>
                <a:ea typeface="Calibri"/>
                <a:cs typeface="Calibri"/>
              </a:rPr>
              <a:t> coronary arteries. Concomitant CAD may be present in at least 15% of patients.</a:t>
            </a:r>
            <a:endParaRPr lang="en-US" dirty="0">
              <a:solidFill>
                <a:srgbClr val="000000"/>
              </a:solidFill>
              <a:latin typeface="Calibri"/>
              <a:ea typeface="Calibri"/>
              <a:cs typeface="Calibri"/>
            </a:endParaRPr>
          </a:p>
          <a:p>
            <a:pPr marL="342900" indent="-342900">
              <a:buFont typeface="Arial"/>
              <a:buChar char="•"/>
            </a:pPr>
            <a:r>
              <a:rPr lang="en-US" sz="2200" b="1">
                <a:solidFill>
                  <a:srgbClr val="000000"/>
                </a:solidFill>
              </a:rPr>
              <a:t>Cardiac MRI: </a:t>
            </a:r>
            <a:endParaRPr lang="en-US">
              <a:solidFill>
                <a:srgbClr val="000000"/>
              </a:solidFill>
              <a:highlight>
                <a:srgbClr val="FFFFFF"/>
              </a:highlight>
              <a:latin typeface="Times New Roman"/>
              <a:ea typeface="Calibri"/>
              <a:cs typeface="Times New Roman"/>
            </a:endParaRPr>
          </a:p>
          <a:p>
            <a:pPr marL="800100" lvl="1" indent="-342900">
              <a:buFont typeface="Courier New"/>
              <a:buChar char="o"/>
            </a:pPr>
            <a:r>
              <a:rPr lang="en-US">
                <a:solidFill>
                  <a:srgbClr val="000000"/>
                </a:solidFill>
                <a:highlight>
                  <a:srgbClr val="FFFFFF"/>
                </a:highlight>
                <a:latin typeface="Times New Roman"/>
                <a:cs typeface="Times New Roman"/>
              </a:rPr>
              <a:t>absence of late gadolinium enhancement, (in AMI/myocarditis) </a:t>
            </a:r>
          </a:p>
          <a:p>
            <a:pPr marL="800100" lvl="1" indent="-342900">
              <a:buFont typeface="Courier New"/>
              <a:buChar char="o"/>
            </a:pPr>
            <a:r>
              <a:rPr lang="en-US">
                <a:highlight>
                  <a:srgbClr val="FFFFFF"/>
                </a:highlight>
                <a:latin typeface="Times New Roman"/>
                <a:ea typeface="Calibri"/>
                <a:cs typeface="Times New Roman"/>
              </a:rPr>
              <a:t>Presence of complications</a:t>
            </a:r>
          </a:p>
          <a:p>
            <a:pPr marL="800100" lvl="1" indent="-342900">
              <a:buFont typeface="Courier New"/>
              <a:buChar char="o"/>
            </a:pPr>
            <a:r>
              <a:rPr lang="en-US">
                <a:highlight>
                  <a:srgbClr val="FFFFFF"/>
                </a:highlight>
                <a:latin typeface="Times New Roman"/>
                <a:ea typeface="Calibri"/>
                <a:cs typeface="Times New Roman"/>
              </a:rPr>
              <a:t>RV and LV function</a:t>
            </a:r>
            <a:endParaRPr lang="en-US" dirty="0">
              <a:highlight>
                <a:srgbClr val="FFFFFF"/>
              </a:highlight>
              <a:latin typeface="Times New Roman"/>
              <a:ea typeface="Calibri"/>
              <a:cs typeface="Times New Roman"/>
            </a:endParaRPr>
          </a:p>
        </p:txBody>
      </p:sp>
      <p:pic>
        <p:nvPicPr>
          <p:cNvPr id="5" name="Picture 4">
            <a:extLst>
              <a:ext uri="{FF2B5EF4-FFF2-40B4-BE49-F238E27FC236}">
                <a16:creationId xmlns:a16="http://schemas.microsoft.com/office/drawing/2014/main" id="{562F936B-1732-90C2-3D8D-372A0CB0E18B}"/>
              </a:ext>
            </a:extLst>
          </p:cNvPr>
          <p:cNvPicPr>
            <a:picLocks noChangeAspect="1"/>
          </p:cNvPicPr>
          <p:nvPr/>
        </p:nvPicPr>
        <p:blipFill>
          <a:blip r:embed="rId3"/>
          <a:stretch>
            <a:fillRect/>
          </a:stretch>
        </p:blipFill>
        <p:spPr>
          <a:xfrm>
            <a:off x="5884294" y="1311713"/>
            <a:ext cx="6031726" cy="4465484"/>
          </a:xfrm>
          <a:prstGeom prst="rect">
            <a:avLst/>
          </a:prstGeom>
        </p:spPr>
      </p:pic>
      <p:sp>
        <p:nvSpPr>
          <p:cNvPr id="6" name="TextBox 5">
            <a:extLst>
              <a:ext uri="{FF2B5EF4-FFF2-40B4-BE49-F238E27FC236}">
                <a16:creationId xmlns:a16="http://schemas.microsoft.com/office/drawing/2014/main" id="{95772CC0-CCAF-0D47-2704-312A838051E1}"/>
              </a:ext>
            </a:extLst>
          </p:cNvPr>
          <p:cNvSpPr txBox="1"/>
          <p:nvPr/>
        </p:nvSpPr>
        <p:spPr>
          <a:xfrm>
            <a:off x="10117753" y="6489594"/>
            <a:ext cx="325754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err="1">
                <a:ea typeface="Calibri"/>
                <a:cs typeface="Calibri"/>
              </a:rPr>
              <a:t>Ghadri</a:t>
            </a:r>
            <a:r>
              <a:rPr lang="en-US" dirty="0">
                <a:ea typeface="Calibri"/>
                <a:cs typeface="Calibri"/>
              </a:rPr>
              <a:t> et el., 2018</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6F87DE7-6366-07D0-3A1E-AD9D6C3A85EF}"/>
              </a:ext>
            </a:extLst>
          </p:cNvPr>
          <p:cNvPicPr>
            <a:picLocks noChangeAspect="1"/>
          </p:cNvPicPr>
          <p:nvPr/>
        </p:nvPicPr>
        <p:blipFill>
          <a:blip r:embed="rId3"/>
          <a:stretch>
            <a:fillRect/>
          </a:stretch>
        </p:blipFill>
        <p:spPr>
          <a:xfrm>
            <a:off x="4768147" y="0"/>
            <a:ext cx="5620200" cy="6858000"/>
          </a:xfrm>
          <a:prstGeom prst="rect">
            <a:avLst/>
          </a:prstGeom>
        </p:spPr>
      </p:pic>
      <p:sp>
        <p:nvSpPr>
          <p:cNvPr id="2" name="TextBox 1">
            <a:extLst>
              <a:ext uri="{FF2B5EF4-FFF2-40B4-BE49-F238E27FC236}">
                <a16:creationId xmlns:a16="http://schemas.microsoft.com/office/drawing/2014/main" id="{57E39A83-761F-1060-1425-AB86D95B53ED}"/>
              </a:ext>
            </a:extLst>
          </p:cNvPr>
          <p:cNvSpPr txBox="1"/>
          <p:nvPr/>
        </p:nvSpPr>
        <p:spPr>
          <a:xfrm>
            <a:off x="365342" y="1148219"/>
            <a:ext cx="3515637" cy="31393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200">
                <a:latin typeface="Calibri"/>
                <a:ea typeface="Calibri"/>
                <a:cs typeface="Calibri"/>
              </a:rPr>
              <a:t>Apical ballooning type (81.7%)</a:t>
            </a:r>
          </a:p>
          <a:p>
            <a:pPr marL="285750" indent="-285750">
              <a:buFont typeface="Arial"/>
              <a:buChar char="•"/>
            </a:pPr>
            <a:r>
              <a:rPr lang="en-US" sz="2200">
                <a:solidFill>
                  <a:srgbClr val="1B1B1B"/>
                </a:solidFill>
                <a:highlight>
                  <a:srgbClr val="FFFFFF"/>
                </a:highlight>
                <a:latin typeface="Calibri"/>
                <a:ea typeface="Calibri"/>
                <a:cs typeface="Calibri"/>
              </a:rPr>
              <a:t>Mid ventricular wall motion pattern (14.6%)</a:t>
            </a:r>
            <a:endParaRPr lang="en-US" sz="2200">
              <a:latin typeface="Calibri"/>
              <a:ea typeface="Calibri"/>
              <a:cs typeface="Calibri"/>
            </a:endParaRPr>
          </a:p>
          <a:p>
            <a:pPr marL="285750" indent="-285750">
              <a:buFont typeface="Arial"/>
              <a:buChar char="•"/>
            </a:pPr>
            <a:r>
              <a:rPr lang="en-US" sz="2200">
                <a:latin typeface="Calibri"/>
                <a:ea typeface="Calibri"/>
                <a:cs typeface="Calibri"/>
              </a:rPr>
              <a:t>Basal wall motion pattern (2.2%)</a:t>
            </a:r>
          </a:p>
          <a:p>
            <a:pPr marL="285750" indent="-285750">
              <a:buFont typeface="Arial"/>
              <a:buChar char="•"/>
            </a:pPr>
            <a:r>
              <a:rPr lang="en-US" sz="2200">
                <a:latin typeface="Calibri"/>
                <a:ea typeface="Calibri"/>
                <a:cs typeface="Calibri"/>
              </a:rPr>
              <a:t>Focal wall motion pattern (1.5%)</a:t>
            </a:r>
          </a:p>
          <a:p>
            <a:endParaRPr lang="en-US" sz="2200" b="1" dirty="0">
              <a:ea typeface="Calibri"/>
              <a:cs typeface="Calibri"/>
            </a:endParaRPr>
          </a:p>
        </p:txBody>
      </p:sp>
      <p:sp>
        <p:nvSpPr>
          <p:cNvPr id="5" name="Text 0">
            <a:extLst>
              <a:ext uri="{FF2B5EF4-FFF2-40B4-BE49-F238E27FC236}">
                <a16:creationId xmlns:a16="http://schemas.microsoft.com/office/drawing/2014/main" id="{0E7EC962-E28A-7E92-A65F-4EB174CB0381}"/>
              </a:ext>
            </a:extLst>
          </p:cNvPr>
          <p:cNvSpPr/>
          <p:nvPr/>
        </p:nvSpPr>
        <p:spPr>
          <a:xfrm>
            <a:off x="365760" y="182880"/>
            <a:ext cx="10972800" cy="457200"/>
          </a:xfrm>
          <a:prstGeom prst="rect">
            <a:avLst/>
          </a:prstGeom>
          <a:noFill/>
          <a:ln/>
        </p:spPr>
        <p:txBody>
          <a:bodyPr wrap="square" lIns="91440" tIns="45720" rIns="91440" bIns="45720" rtlCol="0" anchor="ctr"/>
          <a:lstStyle/>
          <a:p>
            <a:r>
              <a:rPr lang="en-US" sz="2800" b="1">
                <a:solidFill>
                  <a:srgbClr val="587A68"/>
                </a:solidFill>
                <a:latin typeface="Cooper Black"/>
              </a:rPr>
              <a:t>TTS: Subtypes</a:t>
            </a:r>
            <a:endParaRPr lang="en-US"/>
          </a:p>
        </p:txBody>
      </p:sp>
    </p:spTree>
    <p:extLst>
      <p:ext uri="{BB962C8B-B14F-4D97-AF65-F5344CB8AC3E}">
        <p14:creationId xmlns:p14="http://schemas.microsoft.com/office/powerpoint/2010/main" val="17929151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EDEE08C-CAB2-FBF6-BBCA-2ECF92A1093E}"/>
              </a:ext>
            </a:extLst>
          </p:cNvPr>
          <p:cNvPicPr>
            <a:picLocks noChangeAspect="1"/>
          </p:cNvPicPr>
          <p:nvPr/>
        </p:nvPicPr>
        <p:blipFill>
          <a:blip r:embed="rId3"/>
          <a:stretch>
            <a:fillRect/>
          </a:stretch>
        </p:blipFill>
        <p:spPr>
          <a:xfrm>
            <a:off x="4049768" y="1278396"/>
            <a:ext cx="4564779" cy="5302513"/>
          </a:xfrm>
          <a:prstGeom prst="rect">
            <a:avLst/>
          </a:prstGeom>
        </p:spPr>
      </p:pic>
      <p:sp>
        <p:nvSpPr>
          <p:cNvPr id="3" name="TextBox 2">
            <a:extLst>
              <a:ext uri="{FF2B5EF4-FFF2-40B4-BE49-F238E27FC236}">
                <a16:creationId xmlns:a16="http://schemas.microsoft.com/office/drawing/2014/main" id="{FF5DAD3A-FCDF-FCBD-5533-02B02E8A56B1}"/>
              </a:ext>
            </a:extLst>
          </p:cNvPr>
          <p:cNvSpPr txBox="1"/>
          <p:nvPr/>
        </p:nvSpPr>
        <p:spPr>
          <a:xfrm>
            <a:off x="245606" y="-204670"/>
            <a:ext cx="9887108" cy="172354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br>
              <a:rPr lang="en-US" sz="3200" b="1" dirty="0">
                <a:highlight>
                  <a:srgbClr val="FFFF00"/>
                </a:highlight>
                <a:latin typeface="Cooper Black"/>
              </a:rPr>
            </a:br>
            <a:r>
              <a:rPr lang="en-US" sz="2800" b="1" dirty="0">
                <a:solidFill>
                  <a:srgbClr val="587A68"/>
                </a:solidFill>
                <a:latin typeface="Cooper Black"/>
              </a:rPr>
              <a:t>International Takotsubo Diagnostic Score-</a:t>
            </a:r>
            <a:r>
              <a:rPr lang="en-US" sz="2800" b="1" dirty="0" err="1">
                <a:solidFill>
                  <a:srgbClr val="587A68"/>
                </a:solidFill>
                <a:latin typeface="Cooper Black"/>
              </a:rPr>
              <a:t>InterTAK</a:t>
            </a:r>
            <a:r>
              <a:rPr lang="en-US" sz="2800" b="1" dirty="0">
                <a:solidFill>
                  <a:srgbClr val="587A68"/>
                </a:solidFill>
                <a:latin typeface="Cooper Black"/>
              </a:rPr>
              <a:t> (2018)</a:t>
            </a:r>
            <a:endParaRPr lang="en-US" sz="2800" dirty="0">
              <a:ea typeface="Calibri"/>
              <a:cs typeface="Calibri"/>
            </a:endParaRPr>
          </a:p>
          <a:p>
            <a:endParaRPr lang="en-US"/>
          </a:p>
        </p:txBody>
      </p:sp>
    </p:spTree>
    <p:extLst>
      <p:ext uri="{BB962C8B-B14F-4D97-AF65-F5344CB8AC3E}">
        <p14:creationId xmlns:p14="http://schemas.microsoft.com/office/powerpoint/2010/main" val="23092757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A727C6B-4693-AA0B-E61E-5AD1FC767B2B}"/>
              </a:ext>
            </a:extLst>
          </p:cNvPr>
          <p:cNvPicPr>
            <a:picLocks noChangeAspect="1"/>
          </p:cNvPicPr>
          <p:nvPr/>
        </p:nvPicPr>
        <p:blipFill>
          <a:blip r:embed="rId3"/>
          <a:stretch>
            <a:fillRect/>
          </a:stretch>
        </p:blipFill>
        <p:spPr>
          <a:xfrm>
            <a:off x="2050098" y="226219"/>
            <a:ext cx="8079899" cy="6417469"/>
          </a:xfrm>
          <a:prstGeom prst="rect">
            <a:avLst/>
          </a:prstGeom>
        </p:spPr>
      </p:pic>
      <p:sp>
        <p:nvSpPr>
          <p:cNvPr id="2" name="TextBox 1">
            <a:extLst>
              <a:ext uri="{FF2B5EF4-FFF2-40B4-BE49-F238E27FC236}">
                <a16:creationId xmlns:a16="http://schemas.microsoft.com/office/drawing/2014/main" id="{CA74318D-008D-8333-0385-716F6605781D}"/>
              </a:ext>
            </a:extLst>
          </p:cNvPr>
          <p:cNvSpPr txBox="1"/>
          <p:nvPr/>
        </p:nvSpPr>
        <p:spPr>
          <a:xfrm>
            <a:off x="10286999" y="6488905"/>
            <a:ext cx="325754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err="1">
                <a:ea typeface="Calibri"/>
                <a:cs typeface="Calibri"/>
              </a:rPr>
              <a:t>Ghadri</a:t>
            </a:r>
            <a:r>
              <a:rPr lang="en-US" dirty="0">
                <a:ea typeface="Calibri"/>
                <a:cs typeface="Calibri"/>
              </a:rPr>
              <a:t> et el., 2018</a:t>
            </a:r>
            <a:endParaRPr lang="en-US" dirty="0"/>
          </a:p>
        </p:txBody>
      </p:sp>
    </p:spTree>
    <p:extLst>
      <p:ext uri="{BB962C8B-B14F-4D97-AF65-F5344CB8AC3E}">
        <p14:creationId xmlns:p14="http://schemas.microsoft.com/office/powerpoint/2010/main" val="16409561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B8101E1-0613-C8EB-F8C1-7FD99B6B4747}"/>
              </a:ext>
            </a:extLst>
          </p:cNvPr>
          <p:cNvPicPr>
            <a:picLocks noChangeAspect="1"/>
          </p:cNvPicPr>
          <p:nvPr/>
        </p:nvPicPr>
        <p:blipFill>
          <a:blip r:embed="rId3"/>
          <a:stretch>
            <a:fillRect/>
          </a:stretch>
        </p:blipFill>
        <p:spPr>
          <a:xfrm>
            <a:off x="6955926" y="1756890"/>
            <a:ext cx="5131851" cy="3778749"/>
          </a:xfrm>
          <a:prstGeom prst="rect">
            <a:avLst/>
          </a:prstGeom>
        </p:spPr>
      </p:pic>
      <p:sp>
        <p:nvSpPr>
          <p:cNvPr id="2" name="Text 0"/>
          <p:cNvSpPr/>
          <p:nvPr/>
        </p:nvSpPr>
        <p:spPr>
          <a:xfrm>
            <a:off x="246106" y="340318"/>
            <a:ext cx="10972800" cy="457200"/>
          </a:xfrm>
          <a:prstGeom prst="rect">
            <a:avLst/>
          </a:prstGeom>
          <a:noFill/>
          <a:ln/>
        </p:spPr>
        <p:txBody>
          <a:bodyPr wrap="square" lIns="91440" tIns="45720" rIns="91440" bIns="45720" rtlCol="0" anchor="ctr"/>
          <a:lstStyle/>
          <a:p>
            <a:pPr marL="0" indent="0">
              <a:buNone/>
            </a:pPr>
            <a:r>
              <a:rPr lang="en-US" sz="2800" b="1" dirty="0">
                <a:solidFill>
                  <a:srgbClr val="587A68"/>
                </a:solidFill>
                <a:latin typeface="Cooper Black"/>
              </a:rPr>
              <a:t>Management</a:t>
            </a:r>
            <a:endParaRPr lang="en-US" sz="2800">
              <a:solidFill>
                <a:srgbClr val="587A68"/>
              </a:solidFill>
              <a:latin typeface="Cooper Black"/>
            </a:endParaRPr>
          </a:p>
        </p:txBody>
      </p:sp>
      <p:sp>
        <p:nvSpPr>
          <p:cNvPr id="3" name="Text 1"/>
          <p:cNvSpPr/>
          <p:nvPr/>
        </p:nvSpPr>
        <p:spPr>
          <a:xfrm>
            <a:off x="756" y="2539412"/>
            <a:ext cx="6951203" cy="2214210"/>
          </a:xfrm>
          <a:prstGeom prst="rect">
            <a:avLst/>
          </a:prstGeom>
          <a:noFill/>
          <a:ln/>
        </p:spPr>
        <p:txBody>
          <a:bodyPr wrap="square" lIns="91440" tIns="45720" rIns="91440" bIns="45720" rtlCol="0" anchor="ctr"/>
          <a:lstStyle/>
          <a:p>
            <a:pPr marL="342900" indent="-342900">
              <a:buFont typeface="Arial"/>
              <a:buChar char="•"/>
            </a:pPr>
            <a:r>
              <a:rPr lang="en-US" sz="2200" dirty="0">
                <a:solidFill>
                  <a:srgbClr val="000000"/>
                </a:solidFill>
              </a:rPr>
              <a:t>Initial ACS management until diagnosis confirmed. </a:t>
            </a:r>
          </a:p>
          <a:p>
            <a:pPr marL="342900" indent="-342900">
              <a:buFont typeface="Arial"/>
              <a:buChar char="•"/>
            </a:pPr>
            <a:r>
              <a:rPr lang="en-US" sz="2200">
                <a:solidFill>
                  <a:srgbClr val="000000"/>
                </a:solidFill>
              </a:rPr>
              <a:t>Management of acute complications: </a:t>
            </a:r>
          </a:p>
          <a:p>
            <a:pPr marL="800100" lvl="1" indent="-342900">
              <a:buFont typeface="Courier New"/>
              <a:buChar char="o"/>
            </a:pPr>
            <a:r>
              <a:rPr lang="en-US" sz="2000">
                <a:solidFill>
                  <a:srgbClr val="000000"/>
                </a:solidFill>
              </a:rPr>
              <a:t>Heart failure</a:t>
            </a:r>
            <a:endParaRPr lang="en-US" sz="2000">
              <a:solidFill>
                <a:srgbClr val="000000"/>
              </a:solidFill>
              <a:ea typeface="Calibri"/>
              <a:cs typeface="Calibri"/>
            </a:endParaRPr>
          </a:p>
          <a:p>
            <a:pPr marL="800100" lvl="1" indent="-342900">
              <a:buFont typeface="Courier New"/>
              <a:buChar char="o"/>
            </a:pPr>
            <a:r>
              <a:rPr lang="en-US" sz="2000">
                <a:solidFill>
                  <a:srgbClr val="000000"/>
                </a:solidFill>
              </a:rPr>
              <a:t>Cardiogenic Shock</a:t>
            </a:r>
            <a:endParaRPr lang="en-US" sz="2000">
              <a:solidFill>
                <a:srgbClr val="000000"/>
              </a:solidFill>
              <a:ea typeface="Calibri"/>
              <a:cs typeface="Calibri"/>
            </a:endParaRPr>
          </a:p>
          <a:p>
            <a:pPr marL="800100" lvl="1" indent="-342900">
              <a:buFont typeface="Courier New"/>
              <a:buChar char="o"/>
            </a:pPr>
            <a:r>
              <a:rPr lang="en-US" sz="2000">
                <a:solidFill>
                  <a:srgbClr val="000000"/>
                </a:solidFill>
              </a:rPr>
              <a:t>Arrhythmias</a:t>
            </a:r>
            <a:endParaRPr lang="en-US" sz="2000">
              <a:solidFill>
                <a:srgbClr val="000000"/>
              </a:solidFill>
              <a:ea typeface="Calibri"/>
              <a:cs typeface="Calibri"/>
            </a:endParaRPr>
          </a:p>
          <a:p>
            <a:pPr marL="1257300" lvl="2" indent="-342900">
              <a:buFont typeface="Wingdings"/>
              <a:buChar char="§"/>
            </a:pPr>
            <a:r>
              <a:rPr lang="en-US" sz="2000" dirty="0">
                <a:solidFill>
                  <a:srgbClr val="383330"/>
                </a:solidFill>
                <a:highlight>
                  <a:srgbClr val="FFFFFF"/>
                </a:highlight>
                <a:ea typeface="+mn-lt"/>
                <a:cs typeface="+mn-lt"/>
              </a:rPr>
              <a:t>Ventricular arrhythmias: β-blocker, magnesium, </a:t>
            </a:r>
            <a:r>
              <a:rPr lang="en-US" sz="2000">
                <a:solidFill>
                  <a:srgbClr val="383330"/>
                </a:solidFill>
                <a:highlight>
                  <a:srgbClr val="FFFFFF"/>
                </a:highlight>
                <a:ea typeface="+mn-lt"/>
                <a:cs typeface="+mn-lt"/>
              </a:rPr>
              <a:t>direct</a:t>
            </a:r>
            <a:r>
              <a:rPr lang="en-US" sz="2000" dirty="0">
                <a:solidFill>
                  <a:srgbClr val="383330"/>
                </a:solidFill>
                <a:highlight>
                  <a:srgbClr val="FFFFFF"/>
                </a:highlight>
                <a:ea typeface="+mn-lt"/>
                <a:cs typeface="+mn-lt"/>
              </a:rPr>
              <a:t> current cardioversion</a:t>
            </a:r>
            <a:endParaRPr lang="en-US" sz="2000" dirty="0">
              <a:solidFill>
                <a:srgbClr val="000000"/>
              </a:solidFill>
              <a:ea typeface="+mn-lt"/>
              <a:cs typeface="+mn-lt"/>
            </a:endParaRPr>
          </a:p>
          <a:p>
            <a:pPr marL="1257300" lvl="2" indent="-342900">
              <a:buFont typeface="Wingdings"/>
              <a:buChar char="§"/>
            </a:pPr>
            <a:r>
              <a:rPr lang="en-US" sz="2000">
                <a:solidFill>
                  <a:srgbClr val="383330"/>
                </a:solidFill>
                <a:highlight>
                  <a:srgbClr val="FFFFFF"/>
                </a:highlight>
                <a:ea typeface="+mn-lt"/>
                <a:cs typeface="+mn-lt"/>
              </a:rPr>
              <a:t>Avoid: QT prolonging drugs</a:t>
            </a:r>
            <a:endParaRPr lang="en-US" sz="2000">
              <a:solidFill>
                <a:srgbClr val="000000"/>
              </a:solidFill>
              <a:ea typeface="+mn-lt"/>
              <a:cs typeface="+mn-lt"/>
            </a:endParaRPr>
          </a:p>
          <a:p>
            <a:pPr marL="1257300" lvl="2" indent="-342900">
              <a:buFont typeface="Wingdings"/>
              <a:buChar char="§"/>
            </a:pPr>
            <a:r>
              <a:rPr lang="en-US" sz="2000">
                <a:solidFill>
                  <a:srgbClr val="383330"/>
                </a:solidFill>
                <a:highlight>
                  <a:srgbClr val="FFFFFF"/>
                </a:highlight>
                <a:ea typeface="+mn-lt"/>
                <a:cs typeface="+mn-lt"/>
              </a:rPr>
              <a:t>High-degree atrioventricular block: temporary pacing</a:t>
            </a:r>
            <a:endParaRPr lang="en-US" sz="2000">
              <a:solidFill>
                <a:srgbClr val="000000"/>
              </a:solidFill>
              <a:ea typeface="+mn-lt"/>
              <a:cs typeface="+mn-lt"/>
            </a:endParaRPr>
          </a:p>
          <a:p>
            <a:pPr marL="1714500" lvl="3" indent="-342900">
              <a:buFont typeface="Arial"/>
              <a:buChar char="•"/>
            </a:pPr>
            <a:r>
              <a:rPr lang="en-US" sz="2000">
                <a:solidFill>
                  <a:srgbClr val="383330"/>
                </a:solidFill>
                <a:highlight>
                  <a:srgbClr val="FFFFFF"/>
                </a:highlight>
                <a:ea typeface="+mn-lt"/>
                <a:cs typeface="+mn-lt"/>
              </a:rPr>
              <a:t>Avoid: β-blockers, permanent devices</a:t>
            </a:r>
            <a:endParaRPr lang="en-US" sz="2000">
              <a:solidFill>
                <a:srgbClr val="000000"/>
              </a:solidFill>
              <a:ea typeface="Calibri"/>
              <a:cs typeface="Calibri"/>
            </a:endParaRPr>
          </a:p>
          <a:p>
            <a:pPr marL="800100" lvl="1" indent="-342900">
              <a:buFont typeface="Courier New"/>
              <a:buChar char="o"/>
            </a:pPr>
            <a:r>
              <a:rPr lang="en-US" sz="2000">
                <a:solidFill>
                  <a:srgbClr val="383330"/>
                </a:solidFill>
                <a:highlight>
                  <a:srgbClr val="FFFFFF"/>
                </a:highlight>
                <a:ea typeface="Calibri" panose="020F0502020204030204"/>
                <a:cs typeface="Calibri" panose="020F0502020204030204"/>
              </a:rPr>
              <a:t>Thromboembolism</a:t>
            </a:r>
            <a:endParaRPr lang="en-US" sz="2000" dirty="0">
              <a:solidFill>
                <a:srgbClr val="383330"/>
              </a:solidFill>
              <a:highlight>
                <a:srgbClr val="FFFFFF"/>
              </a:highlight>
              <a:ea typeface="Calibri" panose="020F0502020204030204"/>
              <a:cs typeface="Calibri" panose="020F0502020204030204"/>
            </a:endParaRPr>
          </a:p>
          <a:p>
            <a:pPr marL="1257300" lvl="2" indent="-342900">
              <a:buFont typeface="Wingdings"/>
              <a:buChar char="§"/>
            </a:pPr>
            <a:r>
              <a:rPr lang="en-US" sz="2000">
                <a:solidFill>
                  <a:srgbClr val="383330"/>
                </a:solidFill>
                <a:highlight>
                  <a:srgbClr val="FFFFFF"/>
                </a:highlight>
                <a:ea typeface="+mn-lt"/>
                <a:cs typeface="+mn-lt"/>
              </a:rPr>
              <a:t>LV thrombus: Anticoagulation for at least 3 months</a:t>
            </a:r>
            <a:endParaRPr lang="en-US" sz="2000" dirty="0">
              <a:solidFill>
                <a:srgbClr val="383330"/>
              </a:solidFill>
              <a:highlight>
                <a:srgbClr val="FFFFFF"/>
              </a:highlight>
              <a:ea typeface="+mn-lt"/>
              <a:cs typeface="+mn-lt"/>
            </a:endParaRPr>
          </a:p>
          <a:p>
            <a:pPr marL="1257300" lvl="2" indent="-342900">
              <a:buFont typeface="Wingdings"/>
              <a:buChar char="§"/>
            </a:pPr>
            <a:r>
              <a:rPr lang="en-US" sz="2000">
                <a:solidFill>
                  <a:srgbClr val="383330"/>
                </a:solidFill>
                <a:highlight>
                  <a:srgbClr val="FFFFFF"/>
                </a:highlight>
                <a:ea typeface="+mn-lt"/>
                <a:cs typeface="+mn-lt"/>
              </a:rPr>
              <a:t>Consider: Prophylactic anticoagulation in patients with left ventricular ejection </a:t>
            </a:r>
            <a:r>
              <a:rPr lang="en-US" sz="2000" dirty="0">
                <a:solidFill>
                  <a:srgbClr val="383330"/>
                </a:solidFill>
                <a:highlight>
                  <a:srgbClr val="FFFFFF"/>
                </a:highlight>
                <a:ea typeface="+mn-lt"/>
                <a:cs typeface="+mn-lt"/>
              </a:rPr>
              <a:t>fraction &lt;30% and apical ballooning</a:t>
            </a:r>
            <a:endParaRPr lang="en-US" sz="2000">
              <a:solidFill>
                <a:srgbClr val="383330"/>
              </a:solidFill>
              <a:highlight>
                <a:srgbClr val="FFFFFF"/>
              </a:highlight>
              <a:ea typeface="Calibri"/>
              <a:cs typeface="Calibri"/>
            </a:endParaRPr>
          </a:p>
          <a:p>
            <a:pPr marL="342900" indent="-342900">
              <a:buFont typeface="Arial"/>
              <a:buChar char="•"/>
            </a:pPr>
            <a:r>
              <a:rPr lang="en-US" sz="2200">
                <a:solidFill>
                  <a:srgbClr val="000000"/>
                </a:solidFill>
              </a:rPr>
              <a:t>Consider ACEI/ARB when appropriate.</a:t>
            </a:r>
            <a:endParaRPr lang="en-US" sz="2200">
              <a:ea typeface="Calibri" panose="020F0502020204030204"/>
              <a:cs typeface="Calibri" panose="020F0502020204030204"/>
            </a:endParaRPr>
          </a:p>
        </p:txBody>
      </p:sp>
      <p:sp>
        <p:nvSpPr>
          <p:cNvPr id="9" name="TextBox 8">
            <a:extLst>
              <a:ext uri="{FF2B5EF4-FFF2-40B4-BE49-F238E27FC236}">
                <a16:creationId xmlns:a16="http://schemas.microsoft.com/office/drawing/2014/main" id="{7E6EC177-EE36-F1E1-85F6-1F75454B914E}"/>
              </a:ext>
            </a:extLst>
          </p:cNvPr>
          <p:cNvSpPr txBox="1"/>
          <p:nvPr/>
        </p:nvSpPr>
        <p:spPr>
          <a:xfrm>
            <a:off x="10231108" y="6489594"/>
            <a:ext cx="325754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err="1">
                <a:ea typeface="Calibri"/>
                <a:cs typeface="Calibri"/>
              </a:rPr>
              <a:t>Ghadri</a:t>
            </a:r>
            <a:r>
              <a:rPr lang="en-US" dirty="0">
                <a:ea typeface="Calibri"/>
                <a:cs typeface="Calibri"/>
              </a:rPr>
              <a:t> et el., 2018</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0A7C731-3D32-9943-7E87-01036C2AF04A}"/>
              </a:ext>
            </a:extLst>
          </p:cNvPr>
          <p:cNvPicPr>
            <a:picLocks noChangeAspect="1"/>
          </p:cNvPicPr>
          <p:nvPr/>
        </p:nvPicPr>
        <p:blipFill>
          <a:blip r:embed="rId3"/>
          <a:stretch>
            <a:fillRect/>
          </a:stretch>
        </p:blipFill>
        <p:spPr>
          <a:xfrm>
            <a:off x="1784791" y="278581"/>
            <a:ext cx="8229127" cy="6079613"/>
          </a:xfrm>
          <a:prstGeom prst="rect">
            <a:avLst/>
          </a:prstGeom>
        </p:spPr>
      </p:pic>
      <p:sp>
        <p:nvSpPr>
          <p:cNvPr id="4" name="TextBox 3">
            <a:extLst>
              <a:ext uri="{FF2B5EF4-FFF2-40B4-BE49-F238E27FC236}">
                <a16:creationId xmlns:a16="http://schemas.microsoft.com/office/drawing/2014/main" id="{8DA575A8-EB8D-3B04-FE2E-3DB957184CBF}"/>
              </a:ext>
            </a:extLst>
          </p:cNvPr>
          <p:cNvSpPr txBox="1"/>
          <p:nvPr/>
        </p:nvSpPr>
        <p:spPr>
          <a:xfrm>
            <a:off x="10231108" y="6489594"/>
            <a:ext cx="325754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err="1">
                <a:ea typeface="Calibri"/>
                <a:cs typeface="Calibri"/>
              </a:rPr>
              <a:t>Ghadri</a:t>
            </a:r>
            <a:r>
              <a:rPr lang="en-US" dirty="0">
                <a:ea typeface="Calibri"/>
                <a:cs typeface="Calibri"/>
              </a:rPr>
              <a:t> et el., 2018</a:t>
            </a:r>
            <a:endParaRPr lang="en-US" dirty="0"/>
          </a:p>
        </p:txBody>
      </p:sp>
    </p:spTree>
    <p:extLst>
      <p:ext uri="{BB962C8B-B14F-4D97-AF65-F5344CB8AC3E}">
        <p14:creationId xmlns:p14="http://schemas.microsoft.com/office/powerpoint/2010/main" val="19347699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0A15E0B-311E-A461-C6AE-E5A1159FB707}"/>
              </a:ext>
            </a:extLst>
          </p:cNvPr>
          <p:cNvSpPr txBox="1"/>
          <p:nvPr/>
        </p:nvSpPr>
        <p:spPr>
          <a:xfrm>
            <a:off x="417422" y="1247249"/>
            <a:ext cx="10946027" cy="52629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1B1B1B"/>
                </a:solidFill>
                <a:highlight>
                  <a:srgbClr val="FFFFFF"/>
                </a:highlight>
                <a:ea typeface="+mn-lt"/>
                <a:cs typeface="+mn-lt"/>
              </a:rPr>
              <a:t>Ghadri JR, </a:t>
            </a:r>
            <a:r>
              <a:rPr lang="en-US" sz="1200" dirty="0" err="1">
                <a:solidFill>
                  <a:srgbClr val="1B1B1B"/>
                </a:solidFill>
                <a:highlight>
                  <a:srgbClr val="FFFFFF"/>
                </a:highlight>
                <a:ea typeface="+mn-lt"/>
                <a:cs typeface="+mn-lt"/>
              </a:rPr>
              <a:t>Wittstein</a:t>
            </a:r>
            <a:r>
              <a:rPr lang="en-US" sz="1200" dirty="0">
                <a:solidFill>
                  <a:srgbClr val="1B1B1B"/>
                </a:solidFill>
                <a:highlight>
                  <a:srgbClr val="FFFFFF"/>
                </a:highlight>
                <a:ea typeface="+mn-lt"/>
                <a:cs typeface="+mn-lt"/>
              </a:rPr>
              <a:t> IS, Prasad A, Sharkey S, Dote K, Akashi YJ, Cammann VL, Crea F, </a:t>
            </a:r>
            <a:r>
              <a:rPr lang="en-US" sz="1200" dirty="0" err="1">
                <a:solidFill>
                  <a:srgbClr val="1B1B1B"/>
                </a:solidFill>
                <a:highlight>
                  <a:srgbClr val="FFFFFF"/>
                </a:highlight>
                <a:ea typeface="+mn-lt"/>
                <a:cs typeface="+mn-lt"/>
              </a:rPr>
              <a:t>Galiuto</a:t>
            </a:r>
            <a:r>
              <a:rPr lang="en-US" sz="1200" dirty="0">
                <a:solidFill>
                  <a:srgbClr val="1B1B1B"/>
                </a:solidFill>
                <a:highlight>
                  <a:srgbClr val="FFFFFF"/>
                </a:highlight>
                <a:ea typeface="+mn-lt"/>
                <a:cs typeface="+mn-lt"/>
              </a:rPr>
              <a:t> L, Desmet W, Yoshida T, Manfredini R, Eitel I, </a:t>
            </a:r>
            <a:r>
              <a:rPr lang="en-US" sz="1200" dirty="0" err="1">
                <a:solidFill>
                  <a:srgbClr val="1B1B1B"/>
                </a:solidFill>
                <a:highlight>
                  <a:srgbClr val="FFFFFF"/>
                </a:highlight>
                <a:ea typeface="+mn-lt"/>
                <a:cs typeface="+mn-lt"/>
              </a:rPr>
              <a:t>Kosuge</a:t>
            </a:r>
            <a:r>
              <a:rPr lang="en-US" sz="1200" dirty="0">
                <a:solidFill>
                  <a:srgbClr val="1B1B1B"/>
                </a:solidFill>
                <a:highlight>
                  <a:srgbClr val="FFFFFF"/>
                </a:highlight>
                <a:ea typeface="+mn-lt"/>
                <a:cs typeface="+mn-lt"/>
              </a:rPr>
              <a:t> M, Nef HM, Deshmukh A, Lerman A, Bossone E, Citro R, Ueyama T, Corrado D, Kurisu S, Ruschitzka F, Winchester D, Lyon AR, Omerovic E, Bax JJ, </a:t>
            </a:r>
            <a:r>
              <a:rPr lang="en-US" sz="1200" dirty="0" err="1">
                <a:solidFill>
                  <a:srgbClr val="1B1B1B"/>
                </a:solidFill>
                <a:highlight>
                  <a:srgbClr val="FFFFFF"/>
                </a:highlight>
                <a:ea typeface="+mn-lt"/>
                <a:cs typeface="+mn-lt"/>
              </a:rPr>
              <a:t>Meimoun</a:t>
            </a:r>
            <a:r>
              <a:rPr lang="en-US" sz="1200" dirty="0">
                <a:solidFill>
                  <a:srgbClr val="1B1B1B"/>
                </a:solidFill>
                <a:highlight>
                  <a:srgbClr val="FFFFFF"/>
                </a:highlight>
                <a:ea typeface="+mn-lt"/>
                <a:cs typeface="+mn-lt"/>
              </a:rPr>
              <a:t> P, Tarantini G, Rihal C, Y-Hassan S, Migliore F, Horowitz JD, Shimokawa H, </a:t>
            </a:r>
            <a:r>
              <a:rPr lang="en-US" sz="1200" dirty="0" err="1">
                <a:solidFill>
                  <a:srgbClr val="1B1B1B"/>
                </a:solidFill>
                <a:highlight>
                  <a:srgbClr val="FFFFFF"/>
                </a:highlight>
                <a:ea typeface="+mn-lt"/>
                <a:cs typeface="+mn-lt"/>
              </a:rPr>
              <a:t>Lüscher</a:t>
            </a:r>
            <a:r>
              <a:rPr lang="en-US" sz="1200" dirty="0">
                <a:solidFill>
                  <a:srgbClr val="1B1B1B"/>
                </a:solidFill>
                <a:highlight>
                  <a:srgbClr val="FFFFFF"/>
                </a:highlight>
                <a:ea typeface="+mn-lt"/>
                <a:cs typeface="+mn-lt"/>
              </a:rPr>
              <a:t> TF, Templin C. International Expert Consensus Document on Takotsubo Syndrome (Part II): Diagnostic Workup, Outcome, and Management. </a:t>
            </a:r>
            <a:r>
              <a:rPr lang="en-US" sz="1200" dirty="0" err="1">
                <a:solidFill>
                  <a:srgbClr val="1B1B1B"/>
                </a:solidFill>
                <a:highlight>
                  <a:srgbClr val="FFFFFF"/>
                </a:highlight>
                <a:ea typeface="+mn-lt"/>
                <a:cs typeface="+mn-lt"/>
              </a:rPr>
              <a:t>Eur</a:t>
            </a:r>
            <a:r>
              <a:rPr lang="en-US" sz="1200" dirty="0">
                <a:solidFill>
                  <a:srgbClr val="1B1B1B"/>
                </a:solidFill>
                <a:highlight>
                  <a:srgbClr val="FFFFFF"/>
                </a:highlight>
                <a:ea typeface="+mn-lt"/>
                <a:cs typeface="+mn-lt"/>
              </a:rPr>
              <a:t> Heart J. 2018 Jun 7;39(22):2047-2062. </a:t>
            </a:r>
            <a:r>
              <a:rPr lang="en-US" sz="1200" dirty="0" err="1">
                <a:solidFill>
                  <a:srgbClr val="1B1B1B"/>
                </a:solidFill>
                <a:highlight>
                  <a:srgbClr val="FFFFFF"/>
                </a:highlight>
                <a:ea typeface="+mn-lt"/>
                <a:cs typeface="+mn-lt"/>
              </a:rPr>
              <a:t>doi</a:t>
            </a:r>
            <a:r>
              <a:rPr lang="en-US" sz="1200" dirty="0">
                <a:solidFill>
                  <a:srgbClr val="1B1B1B"/>
                </a:solidFill>
                <a:highlight>
                  <a:srgbClr val="FFFFFF"/>
                </a:highlight>
                <a:ea typeface="+mn-lt"/>
                <a:cs typeface="+mn-lt"/>
              </a:rPr>
              <a:t>: 10.1093/</a:t>
            </a:r>
            <a:r>
              <a:rPr lang="en-US" sz="1200" dirty="0" err="1">
                <a:solidFill>
                  <a:srgbClr val="1B1B1B"/>
                </a:solidFill>
                <a:highlight>
                  <a:srgbClr val="FFFFFF"/>
                </a:highlight>
                <a:ea typeface="+mn-lt"/>
                <a:cs typeface="+mn-lt"/>
              </a:rPr>
              <a:t>eurheartj</a:t>
            </a:r>
            <a:r>
              <a:rPr lang="en-US" sz="1200" dirty="0">
                <a:solidFill>
                  <a:srgbClr val="1B1B1B"/>
                </a:solidFill>
                <a:highlight>
                  <a:srgbClr val="FFFFFF"/>
                </a:highlight>
                <a:ea typeface="+mn-lt"/>
                <a:cs typeface="+mn-lt"/>
              </a:rPr>
              <a:t>/ehy077. PMID: 29850820; PMCID: PMC5991205.</a:t>
            </a:r>
            <a:endParaRPr lang="en-US">
              <a:ea typeface="+mn-lt"/>
              <a:cs typeface="+mn-lt"/>
            </a:endParaRPr>
          </a:p>
          <a:p>
            <a:endParaRPr lang="en-US" sz="1200" dirty="0">
              <a:solidFill>
                <a:srgbClr val="212121"/>
              </a:solidFill>
              <a:highlight>
                <a:srgbClr val="FFFFFF"/>
              </a:highlight>
              <a:ea typeface="+mn-lt"/>
              <a:cs typeface="+mn-lt"/>
            </a:endParaRPr>
          </a:p>
          <a:p>
            <a:r>
              <a:rPr lang="en-US" sz="1200" dirty="0">
                <a:solidFill>
                  <a:srgbClr val="212121"/>
                </a:solidFill>
                <a:highlight>
                  <a:srgbClr val="FFFFFF"/>
                </a:highlight>
                <a:ea typeface="+mn-lt"/>
                <a:cs typeface="+mn-lt"/>
              </a:rPr>
              <a:t>Kato K, Di Vece D, Kitagawa M, Yamamoto K, Miyakoda K, Aoki S, Goto H, Kitahara H, Kobayashi Y, Templin C. Clinical characteristics and outcomes in takotsubo syndrome -Review of insights from the </a:t>
            </a:r>
            <a:r>
              <a:rPr lang="en-US" sz="1200" dirty="0" err="1">
                <a:solidFill>
                  <a:srgbClr val="212121"/>
                </a:solidFill>
                <a:highlight>
                  <a:srgbClr val="FFFFFF"/>
                </a:highlight>
                <a:ea typeface="+mn-lt"/>
                <a:cs typeface="+mn-lt"/>
              </a:rPr>
              <a:t>InterTAK</a:t>
            </a:r>
            <a:r>
              <a:rPr lang="en-US" sz="1200" dirty="0">
                <a:solidFill>
                  <a:srgbClr val="212121"/>
                </a:solidFill>
                <a:highlight>
                  <a:srgbClr val="FFFFFF"/>
                </a:highlight>
                <a:ea typeface="+mn-lt"/>
                <a:cs typeface="+mn-lt"/>
              </a:rPr>
              <a:t> Registry. J Cardiol. 2025 Apr;85(4):263-267. </a:t>
            </a:r>
            <a:r>
              <a:rPr lang="en-US" sz="1200" dirty="0" err="1">
                <a:solidFill>
                  <a:srgbClr val="212121"/>
                </a:solidFill>
                <a:highlight>
                  <a:srgbClr val="FFFFFF"/>
                </a:highlight>
                <a:ea typeface="+mn-lt"/>
                <a:cs typeface="+mn-lt"/>
              </a:rPr>
              <a:t>doi</a:t>
            </a:r>
            <a:r>
              <a:rPr lang="en-US" sz="1200" dirty="0">
                <a:solidFill>
                  <a:srgbClr val="212121"/>
                </a:solidFill>
                <a:highlight>
                  <a:srgbClr val="FFFFFF"/>
                </a:highlight>
                <a:ea typeface="+mn-lt"/>
                <a:cs typeface="+mn-lt"/>
              </a:rPr>
              <a:t>: 10.1016/j.jjcc.2025.01.009. </a:t>
            </a:r>
            <a:r>
              <a:rPr lang="en-US" sz="1200" dirty="0" err="1">
                <a:solidFill>
                  <a:srgbClr val="212121"/>
                </a:solidFill>
                <a:highlight>
                  <a:srgbClr val="FFFFFF"/>
                </a:highlight>
                <a:ea typeface="+mn-lt"/>
                <a:cs typeface="+mn-lt"/>
              </a:rPr>
              <a:t>Epub</a:t>
            </a:r>
            <a:r>
              <a:rPr lang="en-US" sz="1200" dirty="0">
                <a:solidFill>
                  <a:srgbClr val="212121"/>
                </a:solidFill>
                <a:highlight>
                  <a:srgbClr val="FFFFFF"/>
                </a:highlight>
                <a:ea typeface="+mn-lt"/>
                <a:cs typeface="+mn-lt"/>
              </a:rPr>
              <a:t> 2025 Jan 30. PMID: 39892867.</a:t>
            </a:r>
            <a:endParaRPr lang="en-US">
              <a:ea typeface="+mn-lt"/>
              <a:cs typeface="+mn-lt"/>
            </a:endParaRPr>
          </a:p>
          <a:p>
            <a:endParaRPr lang="en-US" sz="1200" dirty="0">
              <a:solidFill>
                <a:srgbClr val="212121"/>
              </a:solidFill>
              <a:highlight>
                <a:srgbClr val="FFFFFF"/>
              </a:highlight>
              <a:ea typeface="+mn-lt"/>
              <a:cs typeface="+mn-lt"/>
            </a:endParaRPr>
          </a:p>
          <a:p>
            <a:r>
              <a:rPr lang="en-US" sz="1200" dirty="0">
                <a:solidFill>
                  <a:srgbClr val="212121"/>
                </a:solidFill>
                <a:highlight>
                  <a:srgbClr val="FFFFFF"/>
                </a:highlight>
                <a:ea typeface="+mn-lt"/>
                <a:cs typeface="+mn-lt"/>
              </a:rPr>
              <a:t>Lyon AR, Citro R, Schneider B, Morel O, </a:t>
            </a:r>
            <a:r>
              <a:rPr lang="en-US" sz="1200" dirty="0" err="1">
                <a:solidFill>
                  <a:srgbClr val="212121"/>
                </a:solidFill>
                <a:highlight>
                  <a:srgbClr val="FFFFFF"/>
                </a:highlight>
                <a:ea typeface="+mn-lt"/>
                <a:cs typeface="+mn-lt"/>
              </a:rPr>
              <a:t>Ghadri</a:t>
            </a:r>
            <a:r>
              <a:rPr lang="en-US" sz="1200" dirty="0">
                <a:solidFill>
                  <a:srgbClr val="212121"/>
                </a:solidFill>
                <a:highlight>
                  <a:srgbClr val="FFFFFF"/>
                </a:highlight>
                <a:ea typeface="+mn-lt"/>
                <a:cs typeface="+mn-lt"/>
              </a:rPr>
              <a:t> JR, Templin C, Omerovic E. Pathophysiology of Takotsubo Syndrome: JACC State-of-the-Art Review. J Am Coll </a:t>
            </a:r>
            <a:r>
              <a:rPr lang="en-US" sz="1200" dirty="0" err="1">
                <a:solidFill>
                  <a:srgbClr val="212121"/>
                </a:solidFill>
                <a:highlight>
                  <a:srgbClr val="FFFFFF"/>
                </a:highlight>
                <a:ea typeface="+mn-lt"/>
                <a:cs typeface="+mn-lt"/>
              </a:rPr>
              <a:t>Cardiol</a:t>
            </a:r>
            <a:r>
              <a:rPr lang="en-US" sz="1200" dirty="0">
                <a:solidFill>
                  <a:srgbClr val="212121"/>
                </a:solidFill>
                <a:highlight>
                  <a:srgbClr val="FFFFFF"/>
                </a:highlight>
                <a:ea typeface="+mn-lt"/>
                <a:cs typeface="+mn-lt"/>
              </a:rPr>
              <a:t>. 2021 Feb 23;77(7):902-921. </a:t>
            </a:r>
            <a:r>
              <a:rPr lang="en-US" sz="1200" dirty="0" err="1">
                <a:solidFill>
                  <a:srgbClr val="212121"/>
                </a:solidFill>
                <a:highlight>
                  <a:srgbClr val="FFFFFF"/>
                </a:highlight>
                <a:ea typeface="+mn-lt"/>
                <a:cs typeface="+mn-lt"/>
              </a:rPr>
              <a:t>doi</a:t>
            </a:r>
            <a:r>
              <a:rPr lang="en-US" sz="1200" dirty="0">
                <a:solidFill>
                  <a:srgbClr val="212121"/>
                </a:solidFill>
                <a:highlight>
                  <a:srgbClr val="FFFFFF"/>
                </a:highlight>
                <a:ea typeface="+mn-lt"/>
                <a:cs typeface="+mn-lt"/>
              </a:rPr>
              <a:t>: 10.1016/j.jacc.2020.10.060. PMID: 33602474.</a:t>
            </a:r>
            <a:endParaRPr lang="en-US" dirty="0">
              <a:ea typeface="+mn-lt"/>
              <a:cs typeface="+mn-lt"/>
            </a:endParaRPr>
          </a:p>
          <a:p>
            <a:endParaRPr lang="en-US" sz="1200" dirty="0">
              <a:solidFill>
                <a:srgbClr val="212121"/>
              </a:solidFill>
              <a:highlight>
                <a:srgbClr val="FFFFFF"/>
              </a:highlight>
              <a:ea typeface="+mn-lt"/>
              <a:cs typeface="+mn-lt"/>
            </a:endParaRPr>
          </a:p>
          <a:p>
            <a:r>
              <a:rPr lang="en-US" sz="1200" dirty="0">
                <a:solidFill>
                  <a:srgbClr val="1B1B1B"/>
                </a:solidFill>
                <a:highlight>
                  <a:srgbClr val="FFFFFF"/>
                </a:highlight>
                <a:ea typeface="+mn-lt"/>
                <a:cs typeface="+mn-lt"/>
              </a:rPr>
              <a:t>Sattar Y, Siew KSW, </a:t>
            </a:r>
            <a:r>
              <a:rPr lang="en-US" sz="1200" dirty="0" err="1">
                <a:solidFill>
                  <a:srgbClr val="1B1B1B"/>
                </a:solidFill>
                <a:highlight>
                  <a:srgbClr val="FFFFFF"/>
                </a:highlight>
                <a:ea typeface="+mn-lt"/>
                <a:cs typeface="+mn-lt"/>
              </a:rPr>
              <a:t>Connerney</a:t>
            </a:r>
            <a:r>
              <a:rPr lang="en-US" sz="1200" dirty="0">
                <a:solidFill>
                  <a:srgbClr val="1B1B1B"/>
                </a:solidFill>
                <a:highlight>
                  <a:srgbClr val="FFFFFF"/>
                </a:highlight>
                <a:ea typeface="+mn-lt"/>
                <a:cs typeface="+mn-lt"/>
              </a:rPr>
              <a:t> M, Ullah W, </a:t>
            </a:r>
            <a:r>
              <a:rPr lang="en-US" sz="1200" dirty="0" err="1">
                <a:solidFill>
                  <a:srgbClr val="1B1B1B"/>
                </a:solidFill>
                <a:highlight>
                  <a:srgbClr val="FFFFFF"/>
                </a:highlight>
                <a:ea typeface="+mn-lt"/>
                <a:cs typeface="+mn-lt"/>
              </a:rPr>
              <a:t>Alraies</a:t>
            </a:r>
            <a:r>
              <a:rPr lang="en-US" sz="1200" dirty="0">
                <a:solidFill>
                  <a:srgbClr val="1B1B1B"/>
                </a:solidFill>
                <a:highlight>
                  <a:srgbClr val="FFFFFF"/>
                </a:highlight>
                <a:ea typeface="+mn-lt"/>
                <a:cs typeface="+mn-lt"/>
              </a:rPr>
              <a:t> MC. Management of Takotsubo Syndrome: A Comprehensive Review. Cureus. 2020 Jan 3;12(1):e6556. </a:t>
            </a:r>
            <a:r>
              <a:rPr lang="en-US" sz="1200" dirty="0" err="1">
                <a:solidFill>
                  <a:srgbClr val="1B1B1B"/>
                </a:solidFill>
                <a:highlight>
                  <a:srgbClr val="FFFFFF"/>
                </a:highlight>
                <a:ea typeface="+mn-lt"/>
                <a:cs typeface="+mn-lt"/>
              </a:rPr>
              <a:t>doi</a:t>
            </a:r>
            <a:r>
              <a:rPr lang="en-US" sz="1200" dirty="0">
                <a:solidFill>
                  <a:srgbClr val="1B1B1B"/>
                </a:solidFill>
                <a:highlight>
                  <a:srgbClr val="FFFFFF"/>
                </a:highlight>
                <a:ea typeface="+mn-lt"/>
                <a:cs typeface="+mn-lt"/>
              </a:rPr>
              <a:t>: 10.7759/cureus.6556. PMID: 32042529; PMCID: PMC6996473.</a:t>
            </a:r>
            <a:endParaRPr lang="en-US" dirty="0">
              <a:ea typeface="+mn-lt"/>
              <a:cs typeface="+mn-lt"/>
            </a:endParaRPr>
          </a:p>
          <a:p>
            <a:endParaRPr lang="en-US" sz="1200" dirty="0">
              <a:solidFill>
                <a:srgbClr val="212121"/>
              </a:solidFill>
              <a:highlight>
                <a:srgbClr val="FFFFFF"/>
              </a:highlight>
              <a:ea typeface="+mn-lt"/>
              <a:cs typeface="+mn-lt"/>
            </a:endParaRPr>
          </a:p>
          <a:p>
            <a:r>
              <a:rPr lang="en-US" sz="1200" dirty="0">
                <a:solidFill>
                  <a:srgbClr val="212121"/>
                </a:solidFill>
                <a:highlight>
                  <a:srgbClr val="FFFFFF"/>
                </a:highlight>
                <a:ea typeface="+mn-lt"/>
                <a:cs typeface="+mn-lt"/>
              </a:rPr>
              <a:t>Schweiger V, Cammann VL, Crisci G, Gilhofer T, Schlenker R, </a:t>
            </a:r>
            <a:r>
              <a:rPr lang="en-US" sz="1200" dirty="0" err="1">
                <a:solidFill>
                  <a:srgbClr val="212121"/>
                </a:solidFill>
                <a:highlight>
                  <a:srgbClr val="FFFFFF"/>
                </a:highlight>
                <a:ea typeface="+mn-lt"/>
                <a:cs typeface="+mn-lt"/>
              </a:rPr>
              <a:t>Niederseer</a:t>
            </a:r>
            <a:r>
              <a:rPr lang="en-US" sz="1200" dirty="0">
                <a:solidFill>
                  <a:srgbClr val="212121"/>
                </a:solidFill>
                <a:highlight>
                  <a:srgbClr val="FFFFFF"/>
                </a:highlight>
                <a:ea typeface="+mn-lt"/>
                <a:cs typeface="+mn-lt"/>
              </a:rPr>
              <a:t> D, Chen S, Ebrahimi R, Wenzl F, </a:t>
            </a:r>
            <a:r>
              <a:rPr lang="en-US" sz="1200" dirty="0" err="1">
                <a:solidFill>
                  <a:srgbClr val="212121"/>
                </a:solidFill>
                <a:highlight>
                  <a:srgbClr val="FFFFFF"/>
                </a:highlight>
                <a:ea typeface="+mn-lt"/>
                <a:cs typeface="+mn-lt"/>
              </a:rPr>
              <a:t>Würdinger</a:t>
            </a:r>
            <a:r>
              <a:rPr lang="en-US" sz="1200" dirty="0">
                <a:solidFill>
                  <a:srgbClr val="212121"/>
                </a:solidFill>
                <a:highlight>
                  <a:srgbClr val="FFFFFF"/>
                </a:highlight>
                <a:ea typeface="+mn-lt"/>
                <a:cs typeface="+mn-lt"/>
              </a:rPr>
              <a:t> M, Citro R, Vecchione C, Gili S, Neuhaus M, Franke J, Meder B, </a:t>
            </a:r>
            <a:r>
              <a:rPr lang="en-US" sz="1200" dirty="0" err="1">
                <a:solidFill>
                  <a:srgbClr val="212121"/>
                </a:solidFill>
                <a:highlight>
                  <a:srgbClr val="FFFFFF"/>
                </a:highlight>
                <a:ea typeface="+mn-lt"/>
                <a:cs typeface="+mn-lt"/>
              </a:rPr>
              <a:t>Jaguszewski</a:t>
            </a:r>
            <a:r>
              <a:rPr lang="en-US" sz="1200" dirty="0">
                <a:solidFill>
                  <a:srgbClr val="212121"/>
                </a:solidFill>
                <a:highlight>
                  <a:srgbClr val="FFFFFF"/>
                </a:highlight>
                <a:ea typeface="+mn-lt"/>
                <a:cs typeface="+mn-lt"/>
              </a:rPr>
              <a:t> M, </a:t>
            </a:r>
            <a:r>
              <a:rPr lang="en-US" sz="1200" dirty="0" err="1">
                <a:solidFill>
                  <a:srgbClr val="212121"/>
                </a:solidFill>
                <a:highlight>
                  <a:srgbClr val="FFFFFF"/>
                </a:highlight>
                <a:ea typeface="+mn-lt"/>
                <a:cs typeface="+mn-lt"/>
              </a:rPr>
              <a:t>Noutsias</a:t>
            </a:r>
            <a:r>
              <a:rPr lang="en-US" sz="1200" dirty="0">
                <a:solidFill>
                  <a:srgbClr val="212121"/>
                </a:solidFill>
                <a:highlight>
                  <a:srgbClr val="FFFFFF"/>
                </a:highlight>
                <a:ea typeface="+mn-lt"/>
                <a:cs typeface="+mn-lt"/>
              </a:rPr>
              <a:t> M, Knorr M, Jansen T, D'Ascenzo F, </a:t>
            </a:r>
            <a:r>
              <a:rPr lang="en-US" sz="1200" dirty="0" err="1">
                <a:solidFill>
                  <a:srgbClr val="212121"/>
                </a:solidFill>
                <a:highlight>
                  <a:srgbClr val="FFFFFF"/>
                </a:highlight>
                <a:ea typeface="+mn-lt"/>
                <a:cs typeface="+mn-lt"/>
              </a:rPr>
              <a:t>Dichtl</a:t>
            </a:r>
            <a:r>
              <a:rPr lang="en-US" sz="1200" dirty="0">
                <a:solidFill>
                  <a:srgbClr val="212121"/>
                </a:solidFill>
                <a:highlight>
                  <a:srgbClr val="FFFFFF"/>
                </a:highlight>
                <a:ea typeface="+mn-lt"/>
                <a:cs typeface="+mn-lt"/>
              </a:rPr>
              <a:t> W, von Lewinski D, Burgdorf C, </a:t>
            </a:r>
            <a:r>
              <a:rPr lang="en-US" sz="1200" dirty="0" err="1">
                <a:solidFill>
                  <a:srgbClr val="212121"/>
                </a:solidFill>
                <a:highlight>
                  <a:srgbClr val="FFFFFF"/>
                </a:highlight>
                <a:ea typeface="+mn-lt"/>
                <a:cs typeface="+mn-lt"/>
              </a:rPr>
              <a:t>Kherad</a:t>
            </a:r>
            <a:r>
              <a:rPr lang="en-US" sz="1200" dirty="0">
                <a:solidFill>
                  <a:srgbClr val="212121"/>
                </a:solidFill>
                <a:highlight>
                  <a:srgbClr val="FFFFFF"/>
                </a:highlight>
                <a:ea typeface="+mn-lt"/>
                <a:cs typeface="+mn-lt"/>
              </a:rPr>
              <a:t> B, </a:t>
            </a:r>
            <a:r>
              <a:rPr lang="en-US" sz="1200" dirty="0" err="1">
                <a:solidFill>
                  <a:srgbClr val="212121"/>
                </a:solidFill>
                <a:highlight>
                  <a:srgbClr val="FFFFFF"/>
                </a:highlight>
                <a:ea typeface="+mn-lt"/>
                <a:cs typeface="+mn-lt"/>
              </a:rPr>
              <a:t>Tschöpe</a:t>
            </a:r>
            <a:r>
              <a:rPr lang="en-US" sz="1200" dirty="0">
                <a:solidFill>
                  <a:srgbClr val="212121"/>
                </a:solidFill>
                <a:highlight>
                  <a:srgbClr val="FFFFFF"/>
                </a:highlight>
                <a:ea typeface="+mn-lt"/>
                <a:cs typeface="+mn-lt"/>
              </a:rPr>
              <a:t> C, </a:t>
            </a:r>
            <a:r>
              <a:rPr lang="en-US" sz="1200" dirty="0" err="1">
                <a:solidFill>
                  <a:srgbClr val="212121"/>
                </a:solidFill>
                <a:highlight>
                  <a:srgbClr val="FFFFFF"/>
                </a:highlight>
                <a:ea typeface="+mn-lt"/>
                <a:cs typeface="+mn-lt"/>
              </a:rPr>
              <a:t>Sarcon</a:t>
            </a:r>
            <a:r>
              <a:rPr lang="en-US" sz="1200" dirty="0">
                <a:solidFill>
                  <a:srgbClr val="212121"/>
                </a:solidFill>
                <a:highlight>
                  <a:srgbClr val="FFFFFF"/>
                </a:highlight>
                <a:ea typeface="+mn-lt"/>
                <a:cs typeface="+mn-lt"/>
              </a:rPr>
              <a:t> A, </a:t>
            </a:r>
            <a:r>
              <a:rPr lang="en-US" sz="1200" dirty="0" err="1">
                <a:solidFill>
                  <a:srgbClr val="212121"/>
                </a:solidFill>
                <a:highlight>
                  <a:srgbClr val="FFFFFF"/>
                </a:highlight>
                <a:ea typeface="+mn-lt"/>
                <a:cs typeface="+mn-lt"/>
              </a:rPr>
              <a:t>Shinbane</a:t>
            </a:r>
            <a:r>
              <a:rPr lang="en-US" sz="1200" dirty="0">
                <a:solidFill>
                  <a:srgbClr val="212121"/>
                </a:solidFill>
                <a:highlight>
                  <a:srgbClr val="FFFFFF"/>
                </a:highlight>
                <a:ea typeface="+mn-lt"/>
                <a:cs typeface="+mn-lt"/>
              </a:rPr>
              <a:t> J, Rajan L, Michels G, Pfister R, Cuneo A, </a:t>
            </a:r>
            <a:r>
              <a:rPr lang="en-US" sz="1200" dirty="0" err="1">
                <a:solidFill>
                  <a:srgbClr val="212121"/>
                </a:solidFill>
                <a:highlight>
                  <a:srgbClr val="FFFFFF"/>
                </a:highlight>
                <a:ea typeface="+mn-lt"/>
                <a:cs typeface="+mn-lt"/>
              </a:rPr>
              <a:t>Jacobshagen</a:t>
            </a:r>
            <a:r>
              <a:rPr lang="en-US" sz="1200" dirty="0">
                <a:solidFill>
                  <a:srgbClr val="212121"/>
                </a:solidFill>
                <a:highlight>
                  <a:srgbClr val="FFFFFF"/>
                </a:highlight>
                <a:ea typeface="+mn-lt"/>
                <a:cs typeface="+mn-lt"/>
              </a:rPr>
              <a:t> C, Karakas M, Koenig W, Pott A, Meyer P, Roffi M, Banning A, Wolfrum M, </a:t>
            </a:r>
            <a:r>
              <a:rPr lang="en-US" sz="1200" dirty="0" err="1">
                <a:solidFill>
                  <a:srgbClr val="212121"/>
                </a:solidFill>
                <a:highlight>
                  <a:srgbClr val="FFFFFF"/>
                </a:highlight>
                <a:ea typeface="+mn-lt"/>
                <a:cs typeface="+mn-lt"/>
              </a:rPr>
              <a:t>Cuculi</a:t>
            </a:r>
            <a:r>
              <a:rPr lang="en-US" sz="1200" dirty="0">
                <a:solidFill>
                  <a:srgbClr val="212121"/>
                </a:solidFill>
                <a:highlight>
                  <a:srgbClr val="FFFFFF"/>
                </a:highlight>
                <a:ea typeface="+mn-lt"/>
                <a:cs typeface="+mn-lt"/>
              </a:rPr>
              <a:t> F, Kobza R, Fischer TA, </a:t>
            </a:r>
            <a:r>
              <a:rPr lang="en-US" sz="1200" dirty="0" err="1">
                <a:solidFill>
                  <a:srgbClr val="212121"/>
                </a:solidFill>
                <a:highlight>
                  <a:srgbClr val="FFFFFF"/>
                </a:highlight>
                <a:ea typeface="+mn-lt"/>
                <a:cs typeface="+mn-lt"/>
              </a:rPr>
              <a:t>Vasankari</a:t>
            </a:r>
            <a:r>
              <a:rPr lang="en-US" sz="1200" dirty="0">
                <a:solidFill>
                  <a:srgbClr val="212121"/>
                </a:solidFill>
                <a:highlight>
                  <a:srgbClr val="FFFFFF"/>
                </a:highlight>
                <a:ea typeface="+mn-lt"/>
                <a:cs typeface="+mn-lt"/>
              </a:rPr>
              <a:t> T, Airaksinen KEJ, Napp LC, Dworakowski R, MacCarthy P, Kaiser C, Osswald S, </a:t>
            </a:r>
            <a:r>
              <a:rPr lang="en-US" sz="1200" dirty="0" err="1">
                <a:solidFill>
                  <a:srgbClr val="212121"/>
                </a:solidFill>
                <a:highlight>
                  <a:srgbClr val="FFFFFF"/>
                </a:highlight>
                <a:ea typeface="+mn-lt"/>
                <a:cs typeface="+mn-lt"/>
              </a:rPr>
              <a:t>Galiuto</a:t>
            </a:r>
            <a:r>
              <a:rPr lang="en-US" sz="1200" dirty="0">
                <a:solidFill>
                  <a:srgbClr val="212121"/>
                </a:solidFill>
                <a:highlight>
                  <a:srgbClr val="FFFFFF"/>
                </a:highlight>
                <a:ea typeface="+mn-lt"/>
                <a:cs typeface="+mn-lt"/>
              </a:rPr>
              <a:t> L, Chan C, Bridgman P, </a:t>
            </a:r>
            <a:r>
              <a:rPr lang="en-US" sz="1200" dirty="0" err="1">
                <a:solidFill>
                  <a:srgbClr val="212121"/>
                </a:solidFill>
                <a:highlight>
                  <a:srgbClr val="FFFFFF"/>
                </a:highlight>
                <a:ea typeface="+mn-lt"/>
                <a:cs typeface="+mn-lt"/>
              </a:rPr>
              <a:t>Beug</a:t>
            </a:r>
            <a:r>
              <a:rPr lang="en-US" sz="1200" dirty="0">
                <a:solidFill>
                  <a:srgbClr val="212121"/>
                </a:solidFill>
                <a:highlight>
                  <a:srgbClr val="FFFFFF"/>
                </a:highlight>
                <a:ea typeface="+mn-lt"/>
                <a:cs typeface="+mn-lt"/>
              </a:rPr>
              <a:t> D, Delmas C, </a:t>
            </a:r>
            <a:r>
              <a:rPr lang="en-US" sz="1200" dirty="0" err="1">
                <a:solidFill>
                  <a:srgbClr val="212121"/>
                </a:solidFill>
                <a:highlight>
                  <a:srgbClr val="FFFFFF"/>
                </a:highlight>
                <a:ea typeface="+mn-lt"/>
                <a:cs typeface="+mn-lt"/>
              </a:rPr>
              <a:t>Lairez</a:t>
            </a:r>
            <a:r>
              <a:rPr lang="en-US" sz="1200" dirty="0">
                <a:solidFill>
                  <a:srgbClr val="212121"/>
                </a:solidFill>
                <a:highlight>
                  <a:srgbClr val="FFFFFF"/>
                </a:highlight>
                <a:ea typeface="+mn-lt"/>
                <a:cs typeface="+mn-lt"/>
              </a:rPr>
              <a:t> O, </a:t>
            </a:r>
            <a:r>
              <a:rPr lang="en-US" sz="1200" dirty="0" err="1">
                <a:solidFill>
                  <a:srgbClr val="212121"/>
                </a:solidFill>
                <a:highlight>
                  <a:srgbClr val="FFFFFF"/>
                </a:highlight>
                <a:ea typeface="+mn-lt"/>
                <a:cs typeface="+mn-lt"/>
              </a:rPr>
              <a:t>Gilyarova</a:t>
            </a:r>
            <a:r>
              <a:rPr lang="en-US" sz="1200" dirty="0">
                <a:solidFill>
                  <a:srgbClr val="212121"/>
                </a:solidFill>
                <a:highlight>
                  <a:srgbClr val="FFFFFF"/>
                </a:highlight>
                <a:ea typeface="+mn-lt"/>
                <a:cs typeface="+mn-lt"/>
              </a:rPr>
              <a:t> E, Shilova A, Gilyarov M, El-</a:t>
            </a:r>
            <a:r>
              <a:rPr lang="en-US" sz="1200" dirty="0" err="1">
                <a:solidFill>
                  <a:srgbClr val="212121"/>
                </a:solidFill>
                <a:highlight>
                  <a:srgbClr val="FFFFFF"/>
                </a:highlight>
                <a:ea typeface="+mn-lt"/>
                <a:cs typeface="+mn-lt"/>
              </a:rPr>
              <a:t>Battrawy</a:t>
            </a:r>
            <a:r>
              <a:rPr lang="en-US" sz="1200" dirty="0">
                <a:solidFill>
                  <a:srgbClr val="212121"/>
                </a:solidFill>
                <a:highlight>
                  <a:srgbClr val="FFFFFF"/>
                </a:highlight>
                <a:ea typeface="+mn-lt"/>
                <a:cs typeface="+mn-lt"/>
              </a:rPr>
              <a:t> I, Akin I, </a:t>
            </a:r>
            <a:r>
              <a:rPr lang="en-US" sz="1200" dirty="0" err="1">
                <a:solidFill>
                  <a:srgbClr val="212121"/>
                </a:solidFill>
                <a:highlight>
                  <a:srgbClr val="FFFFFF"/>
                </a:highlight>
                <a:ea typeface="+mn-lt"/>
                <a:cs typeface="+mn-lt"/>
              </a:rPr>
              <a:t>Poledniková</a:t>
            </a:r>
            <a:r>
              <a:rPr lang="en-US" sz="1200" dirty="0">
                <a:solidFill>
                  <a:srgbClr val="212121"/>
                </a:solidFill>
                <a:highlight>
                  <a:srgbClr val="FFFFFF"/>
                </a:highlight>
                <a:ea typeface="+mn-lt"/>
                <a:cs typeface="+mn-lt"/>
              </a:rPr>
              <a:t> K, Toušek P, Winchester DE, </a:t>
            </a:r>
            <a:r>
              <a:rPr lang="en-US" sz="1200" dirty="0" err="1">
                <a:solidFill>
                  <a:srgbClr val="212121"/>
                </a:solidFill>
                <a:highlight>
                  <a:srgbClr val="FFFFFF"/>
                </a:highlight>
                <a:ea typeface="+mn-lt"/>
                <a:cs typeface="+mn-lt"/>
              </a:rPr>
              <a:t>Massoomi</a:t>
            </a:r>
            <a:r>
              <a:rPr lang="en-US" sz="1200" dirty="0">
                <a:solidFill>
                  <a:srgbClr val="212121"/>
                </a:solidFill>
                <a:highlight>
                  <a:srgbClr val="FFFFFF"/>
                </a:highlight>
                <a:ea typeface="+mn-lt"/>
                <a:cs typeface="+mn-lt"/>
              </a:rPr>
              <a:t> M, Galuszka J, Ukena C, </a:t>
            </a:r>
            <a:r>
              <a:rPr lang="en-US" sz="1200" dirty="0" err="1">
                <a:solidFill>
                  <a:srgbClr val="212121"/>
                </a:solidFill>
                <a:highlight>
                  <a:srgbClr val="FFFFFF"/>
                </a:highlight>
                <a:ea typeface="+mn-lt"/>
                <a:cs typeface="+mn-lt"/>
              </a:rPr>
              <a:t>Poglajen</a:t>
            </a:r>
            <a:r>
              <a:rPr lang="en-US" sz="1200" dirty="0">
                <a:solidFill>
                  <a:srgbClr val="212121"/>
                </a:solidFill>
                <a:highlight>
                  <a:srgbClr val="FFFFFF"/>
                </a:highlight>
                <a:ea typeface="+mn-lt"/>
                <a:cs typeface="+mn-lt"/>
              </a:rPr>
              <a:t> G, Carrilho-Ferreira P, Hauck C, Paolini C, </a:t>
            </a:r>
            <a:r>
              <a:rPr lang="en-US" sz="1200" dirty="0" err="1">
                <a:solidFill>
                  <a:srgbClr val="212121"/>
                </a:solidFill>
                <a:highlight>
                  <a:srgbClr val="FFFFFF"/>
                </a:highlight>
                <a:ea typeface="+mn-lt"/>
                <a:cs typeface="+mn-lt"/>
              </a:rPr>
              <a:t>Bilato</a:t>
            </a:r>
            <a:r>
              <a:rPr lang="en-US" sz="1200" dirty="0">
                <a:solidFill>
                  <a:srgbClr val="212121"/>
                </a:solidFill>
                <a:highlight>
                  <a:srgbClr val="FFFFFF"/>
                </a:highlight>
                <a:ea typeface="+mn-lt"/>
                <a:cs typeface="+mn-lt"/>
              </a:rPr>
              <a:t> C, Kobayashi Y, Kato K, Ishibashi I, Himi T, Din J, Al-Shammari A, Prasad A, </a:t>
            </a:r>
            <a:r>
              <a:rPr lang="en-US" sz="1200" dirty="0" err="1">
                <a:solidFill>
                  <a:srgbClr val="212121"/>
                </a:solidFill>
                <a:highlight>
                  <a:srgbClr val="FFFFFF"/>
                </a:highlight>
                <a:ea typeface="+mn-lt"/>
                <a:cs typeface="+mn-lt"/>
              </a:rPr>
              <a:t>Rihal</a:t>
            </a:r>
            <a:r>
              <a:rPr lang="en-US" sz="1200" dirty="0">
                <a:solidFill>
                  <a:srgbClr val="212121"/>
                </a:solidFill>
                <a:highlight>
                  <a:srgbClr val="FFFFFF"/>
                </a:highlight>
                <a:ea typeface="+mn-lt"/>
                <a:cs typeface="+mn-lt"/>
              </a:rPr>
              <a:t> CS, Liu K, Schulze PC, Bianco M, Jörg L, Rickli H, Pestana G, Nguyen TH, Böhm M, Maier LS, Pinto FJ, </a:t>
            </a:r>
            <a:r>
              <a:rPr lang="en-US" sz="1200" dirty="0" err="1">
                <a:solidFill>
                  <a:srgbClr val="212121"/>
                </a:solidFill>
                <a:highlight>
                  <a:srgbClr val="FFFFFF"/>
                </a:highlight>
                <a:ea typeface="+mn-lt"/>
                <a:cs typeface="+mn-lt"/>
              </a:rPr>
              <a:t>Widimský</a:t>
            </a:r>
            <a:r>
              <a:rPr lang="en-US" sz="1200" dirty="0">
                <a:solidFill>
                  <a:srgbClr val="212121"/>
                </a:solidFill>
                <a:highlight>
                  <a:srgbClr val="FFFFFF"/>
                </a:highlight>
                <a:ea typeface="+mn-lt"/>
                <a:cs typeface="+mn-lt"/>
              </a:rPr>
              <a:t> P, Felix SB, Braun-</a:t>
            </a:r>
            <a:r>
              <a:rPr lang="en-US" sz="1200" dirty="0" err="1">
                <a:solidFill>
                  <a:srgbClr val="212121"/>
                </a:solidFill>
                <a:highlight>
                  <a:srgbClr val="FFFFFF"/>
                </a:highlight>
                <a:ea typeface="+mn-lt"/>
                <a:cs typeface="+mn-lt"/>
              </a:rPr>
              <a:t>Dullaeus</a:t>
            </a:r>
            <a:r>
              <a:rPr lang="en-US" sz="1200" dirty="0">
                <a:solidFill>
                  <a:srgbClr val="212121"/>
                </a:solidFill>
                <a:highlight>
                  <a:srgbClr val="FFFFFF"/>
                </a:highlight>
                <a:ea typeface="+mn-lt"/>
                <a:cs typeface="+mn-lt"/>
              </a:rPr>
              <a:t> RC, </a:t>
            </a:r>
            <a:r>
              <a:rPr lang="en-US" sz="1200" dirty="0" err="1">
                <a:solidFill>
                  <a:srgbClr val="212121"/>
                </a:solidFill>
                <a:highlight>
                  <a:srgbClr val="FFFFFF"/>
                </a:highlight>
                <a:ea typeface="+mn-lt"/>
                <a:cs typeface="+mn-lt"/>
              </a:rPr>
              <a:t>Rottbauer</a:t>
            </a:r>
            <a:r>
              <a:rPr lang="en-US" sz="1200" dirty="0">
                <a:solidFill>
                  <a:srgbClr val="212121"/>
                </a:solidFill>
                <a:highlight>
                  <a:srgbClr val="FFFFFF"/>
                </a:highlight>
                <a:ea typeface="+mn-lt"/>
                <a:cs typeface="+mn-lt"/>
              </a:rPr>
              <a:t> W, Hasenfuß G, Pieske BM, </a:t>
            </a:r>
            <a:r>
              <a:rPr lang="en-US" sz="1200" dirty="0" err="1">
                <a:solidFill>
                  <a:srgbClr val="212121"/>
                </a:solidFill>
                <a:highlight>
                  <a:srgbClr val="FFFFFF"/>
                </a:highlight>
                <a:ea typeface="+mn-lt"/>
                <a:cs typeface="+mn-lt"/>
              </a:rPr>
              <a:t>Schunkert</a:t>
            </a:r>
            <a:r>
              <a:rPr lang="en-US" sz="1200" dirty="0">
                <a:solidFill>
                  <a:srgbClr val="212121"/>
                </a:solidFill>
                <a:highlight>
                  <a:srgbClr val="FFFFFF"/>
                </a:highlight>
                <a:ea typeface="+mn-lt"/>
                <a:cs typeface="+mn-lt"/>
              </a:rPr>
              <a:t> H, Budnik M, Opolski G, Thiele H, Bauersachs J, Horowitz JD, Di Mario C, Kong W, Dalakoti M, </a:t>
            </a:r>
            <a:r>
              <a:rPr lang="en-US" sz="1200" dirty="0" err="1">
                <a:solidFill>
                  <a:srgbClr val="212121"/>
                </a:solidFill>
                <a:highlight>
                  <a:srgbClr val="FFFFFF"/>
                </a:highlight>
                <a:ea typeface="+mn-lt"/>
                <a:cs typeface="+mn-lt"/>
              </a:rPr>
              <a:t>Imori</a:t>
            </a:r>
            <a:r>
              <a:rPr lang="en-US" sz="1200" dirty="0">
                <a:solidFill>
                  <a:srgbClr val="212121"/>
                </a:solidFill>
                <a:highlight>
                  <a:srgbClr val="FFFFFF"/>
                </a:highlight>
                <a:ea typeface="+mn-lt"/>
                <a:cs typeface="+mn-lt"/>
              </a:rPr>
              <a:t> Y, </a:t>
            </a:r>
            <a:r>
              <a:rPr lang="en-US" sz="1200" dirty="0" err="1">
                <a:solidFill>
                  <a:srgbClr val="212121"/>
                </a:solidFill>
                <a:highlight>
                  <a:srgbClr val="FFFFFF"/>
                </a:highlight>
                <a:ea typeface="+mn-lt"/>
                <a:cs typeface="+mn-lt"/>
              </a:rPr>
              <a:t>Münzel</a:t>
            </a:r>
            <a:r>
              <a:rPr lang="en-US" sz="1200" dirty="0">
                <a:solidFill>
                  <a:srgbClr val="212121"/>
                </a:solidFill>
                <a:highlight>
                  <a:srgbClr val="FFFFFF"/>
                </a:highlight>
                <a:ea typeface="+mn-lt"/>
                <a:cs typeface="+mn-lt"/>
              </a:rPr>
              <a:t> T, </a:t>
            </a:r>
            <a:r>
              <a:rPr lang="en-US" sz="1200" dirty="0" err="1">
                <a:solidFill>
                  <a:srgbClr val="212121"/>
                </a:solidFill>
                <a:highlight>
                  <a:srgbClr val="FFFFFF"/>
                </a:highlight>
                <a:ea typeface="+mn-lt"/>
                <a:cs typeface="+mn-lt"/>
              </a:rPr>
              <a:t>Liberale</a:t>
            </a:r>
            <a:r>
              <a:rPr lang="en-US" sz="1200" dirty="0">
                <a:solidFill>
                  <a:srgbClr val="212121"/>
                </a:solidFill>
                <a:highlight>
                  <a:srgbClr val="FFFFFF"/>
                </a:highlight>
                <a:ea typeface="+mn-lt"/>
                <a:cs typeface="+mn-lt"/>
              </a:rPr>
              <a:t> L, </a:t>
            </a:r>
            <a:r>
              <a:rPr lang="en-US" sz="1200" dirty="0" err="1">
                <a:solidFill>
                  <a:srgbClr val="212121"/>
                </a:solidFill>
                <a:highlight>
                  <a:srgbClr val="FFFFFF"/>
                </a:highlight>
                <a:ea typeface="+mn-lt"/>
                <a:cs typeface="+mn-lt"/>
              </a:rPr>
              <a:t>Montecucco</a:t>
            </a:r>
            <a:r>
              <a:rPr lang="en-US" sz="1200" dirty="0">
                <a:solidFill>
                  <a:srgbClr val="212121"/>
                </a:solidFill>
                <a:highlight>
                  <a:srgbClr val="FFFFFF"/>
                </a:highlight>
                <a:ea typeface="+mn-lt"/>
                <a:cs typeface="+mn-lt"/>
              </a:rPr>
              <a:t> F, Bax JJ, Crea F, Ruschitzka F, </a:t>
            </a:r>
            <a:r>
              <a:rPr lang="en-US" sz="1200" dirty="0" err="1">
                <a:solidFill>
                  <a:srgbClr val="212121"/>
                </a:solidFill>
                <a:highlight>
                  <a:srgbClr val="FFFFFF"/>
                </a:highlight>
                <a:ea typeface="+mn-lt"/>
                <a:cs typeface="+mn-lt"/>
              </a:rPr>
              <a:t>Lüscher</a:t>
            </a:r>
            <a:r>
              <a:rPr lang="en-US" sz="1200" dirty="0">
                <a:solidFill>
                  <a:srgbClr val="212121"/>
                </a:solidFill>
                <a:highlight>
                  <a:srgbClr val="FFFFFF"/>
                </a:highlight>
                <a:ea typeface="+mn-lt"/>
                <a:cs typeface="+mn-lt"/>
              </a:rPr>
              <a:t> TF, </a:t>
            </a:r>
            <a:r>
              <a:rPr lang="en-US" sz="1200" dirty="0" err="1">
                <a:solidFill>
                  <a:srgbClr val="212121"/>
                </a:solidFill>
                <a:highlight>
                  <a:srgbClr val="FFFFFF"/>
                </a:highlight>
                <a:ea typeface="+mn-lt"/>
                <a:cs typeface="+mn-lt"/>
              </a:rPr>
              <a:t>Ghadri</a:t>
            </a:r>
            <a:r>
              <a:rPr lang="en-US" sz="1200" dirty="0">
                <a:solidFill>
                  <a:srgbClr val="212121"/>
                </a:solidFill>
                <a:highlight>
                  <a:srgbClr val="FFFFFF"/>
                </a:highlight>
                <a:ea typeface="+mn-lt"/>
                <a:cs typeface="+mn-lt"/>
              </a:rPr>
              <a:t> JR, Bossone E, Templin C, Di Vece D. Temporal Trends in Takotsubo Syndrome: Results From the International Takotsubo Registry. J Am Coll </a:t>
            </a:r>
            <a:r>
              <a:rPr lang="en-US" sz="1200" dirty="0" err="1">
                <a:solidFill>
                  <a:srgbClr val="212121"/>
                </a:solidFill>
                <a:highlight>
                  <a:srgbClr val="FFFFFF"/>
                </a:highlight>
                <a:ea typeface="+mn-lt"/>
                <a:cs typeface="+mn-lt"/>
              </a:rPr>
              <a:t>Cardiol</a:t>
            </a:r>
            <a:r>
              <a:rPr lang="en-US" sz="1200" dirty="0">
                <a:solidFill>
                  <a:srgbClr val="212121"/>
                </a:solidFill>
                <a:highlight>
                  <a:srgbClr val="FFFFFF"/>
                </a:highlight>
                <a:ea typeface="+mn-lt"/>
                <a:cs typeface="+mn-lt"/>
              </a:rPr>
              <a:t>. 2024 Sep 24;84(13):1178-1189. </a:t>
            </a:r>
            <a:r>
              <a:rPr lang="en-US" sz="1200" dirty="0" err="1">
                <a:solidFill>
                  <a:srgbClr val="212121"/>
                </a:solidFill>
                <a:highlight>
                  <a:srgbClr val="FFFFFF"/>
                </a:highlight>
                <a:ea typeface="+mn-lt"/>
                <a:cs typeface="+mn-lt"/>
              </a:rPr>
              <a:t>doi</a:t>
            </a:r>
            <a:r>
              <a:rPr lang="en-US" sz="1200" dirty="0">
                <a:solidFill>
                  <a:srgbClr val="212121"/>
                </a:solidFill>
                <a:highlight>
                  <a:srgbClr val="FFFFFF"/>
                </a:highlight>
                <a:ea typeface="+mn-lt"/>
                <a:cs typeface="+mn-lt"/>
              </a:rPr>
              <a:t>: 10.1016/j.jacc.2024.05.076. </a:t>
            </a:r>
            <a:r>
              <a:rPr lang="en-US" sz="1200" dirty="0" err="1">
                <a:solidFill>
                  <a:srgbClr val="212121"/>
                </a:solidFill>
                <a:highlight>
                  <a:srgbClr val="FFFFFF"/>
                </a:highlight>
                <a:ea typeface="+mn-lt"/>
                <a:cs typeface="+mn-lt"/>
              </a:rPr>
              <a:t>Epub</a:t>
            </a:r>
            <a:r>
              <a:rPr lang="en-US" sz="1200" dirty="0">
                <a:solidFill>
                  <a:srgbClr val="212121"/>
                </a:solidFill>
                <a:highlight>
                  <a:srgbClr val="FFFFFF"/>
                </a:highlight>
                <a:ea typeface="+mn-lt"/>
                <a:cs typeface="+mn-lt"/>
              </a:rPr>
              <a:t> 2024 Sep 1. PMID: 39217551.</a:t>
            </a:r>
            <a:endParaRPr lang="en-US">
              <a:ea typeface="+mn-lt"/>
              <a:cs typeface="+mn-lt"/>
            </a:endParaRPr>
          </a:p>
          <a:p>
            <a:endParaRPr lang="en-US" sz="1200" dirty="0">
              <a:solidFill>
                <a:srgbClr val="212121"/>
              </a:solidFill>
              <a:highlight>
                <a:srgbClr val="FFFFFF"/>
              </a:highlight>
              <a:ea typeface="+mn-lt"/>
              <a:cs typeface="+mn-lt"/>
            </a:endParaRPr>
          </a:p>
          <a:p>
            <a:r>
              <a:rPr lang="en-US" sz="1200" dirty="0">
                <a:solidFill>
                  <a:srgbClr val="212121"/>
                </a:solidFill>
                <a:highlight>
                  <a:srgbClr val="FFFFFF"/>
                </a:highlight>
                <a:ea typeface="+mn-lt"/>
                <a:cs typeface="+mn-lt"/>
              </a:rPr>
              <a:t>Singh T, Khan H, Gamble DT, Scally C, Newby DE, Dawson D. Takotsubo Syndrome: Pathophysiology, Emerging Concepts, and Clinical Implications. Circulation. 2022 Mar 29;145(13):1002-1019. </a:t>
            </a:r>
            <a:r>
              <a:rPr lang="en-US" sz="1200" dirty="0" err="1">
                <a:solidFill>
                  <a:srgbClr val="212121"/>
                </a:solidFill>
                <a:highlight>
                  <a:srgbClr val="FFFFFF"/>
                </a:highlight>
                <a:ea typeface="+mn-lt"/>
                <a:cs typeface="+mn-lt"/>
              </a:rPr>
              <a:t>doi</a:t>
            </a:r>
            <a:r>
              <a:rPr lang="en-US" sz="1200" dirty="0">
                <a:solidFill>
                  <a:srgbClr val="212121"/>
                </a:solidFill>
                <a:highlight>
                  <a:srgbClr val="FFFFFF"/>
                </a:highlight>
                <a:ea typeface="+mn-lt"/>
                <a:cs typeface="+mn-lt"/>
              </a:rPr>
              <a:t>: 10.1161/CIRCULATIONAHA.121.055854. </a:t>
            </a:r>
            <a:r>
              <a:rPr lang="en-US" sz="1200" dirty="0" err="1">
                <a:solidFill>
                  <a:srgbClr val="212121"/>
                </a:solidFill>
                <a:highlight>
                  <a:srgbClr val="FFFFFF"/>
                </a:highlight>
                <a:ea typeface="+mn-lt"/>
                <a:cs typeface="+mn-lt"/>
              </a:rPr>
              <a:t>Epub</a:t>
            </a:r>
            <a:r>
              <a:rPr lang="en-US" sz="1200" dirty="0">
                <a:solidFill>
                  <a:srgbClr val="212121"/>
                </a:solidFill>
                <a:highlight>
                  <a:srgbClr val="FFFFFF"/>
                </a:highlight>
                <a:ea typeface="+mn-lt"/>
                <a:cs typeface="+mn-lt"/>
              </a:rPr>
              <a:t> 2022 Mar 28. Erratum in: Circulation. 2022 May 17;145(20):e1053. </a:t>
            </a:r>
            <a:r>
              <a:rPr lang="en-US" sz="1200" dirty="0" err="1">
                <a:solidFill>
                  <a:srgbClr val="212121"/>
                </a:solidFill>
                <a:highlight>
                  <a:srgbClr val="FFFFFF"/>
                </a:highlight>
                <a:ea typeface="+mn-lt"/>
                <a:cs typeface="+mn-lt"/>
              </a:rPr>
              <a:t>doi</a:t>
            </a:r>
            <a:r>
              <a:rPr lang="en-US" sz="1200" dirty="0">
                <a:solidFill>
                  <a:srgbClr val="212121"/>
                </a:solidFill>
                <a:highlight>
                  <a:srgbClr val="FFFFFF"/>
                </a:highlight>
                <a:ea typeface="+mn-lt"/>
                <a:cs typeface="+mn-lt"/>
              </a:rPr>
              <a:t>: 10.1161/CIR.0000000000001075. PMID: 35344411; PMCID: PMC7612566.</a:t>
            </a:r>
            <a:endParaRPr lang="en-US">
              <a:ea typeface="Calibri"/>
              <a:cs typeface="Calibri"/>
            </a:endParaRPr>
          </a:p>
        </p:txBody>
      </p:sp>
      <p:sp>
        <p:nvSpPr>
          <p:cNvPr id="4" name="Text 0">
            <a:extLst>
              <a:ext uri="{FF2B5EF4-FFF2-40B4-BE49-F238E27FC236}">
                <a16:creationId xmlns:a16="http://schemas.microsoft.com/office/drawing/2014/main" id="{E2146C05-83B7-3528-8B14-91F59DB3CEBB}"/>
              </a:ext>
            </a:extLst>
          </p:cNvPr>
          <p:cNvSpPr/>
          <p:nvPr/>
        </p:nvSpPr>
        <p:spPr>
          <a:xfrm>
            <a:off x="246106" y="340318"/>
            <a:ext cx="10972800" cy="457200"/>
          </a:xfrm>
          <a:prstGeom prst="rect">
            <a:avLst/>
          </a:prstGeom>
          <a:noFill/>
          <a:ln/>
        </p:spPr>
        <p:txBody>
          <a:bodyPr wrap="square" lIns="91440" tIns="45720" rIns="91440" bIns="45720" rtlCol="0" anchor="ctr"/>
          <a:lstStyle/>
          <a:p>
            <a:pPr marL="0" indent="0">
              <a:buNone/>
            </a:pPr>
            <a:r>
              <a:rPr lang="en-US" sz="2800" b="1">
                <a:solidFill>
                  <a:srgbClr val="587A68"/>
                </a:solidFill>
                <a:latin typeface="Cooper Black"/>
              </a:rPr>
              <a:t>References</a:t>
            </a:r>
            <a:endParaRPr lang="en-US"/>
          </a:p>
        </p:txBody>
      </p:sp>
    </p:spTree>
    <p:extLst>
      <p:ext uri="{BB962C8B-B14F-4D97-AF65-F5344CB8AC3E}">
        <p14:creationId xmlns:p14="http://schemas.microsoft.com/office/powerpoint/2010/main" val="9152530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a:extLst>
              <a:ext uri="{FF2B5EF4-FFF2-40B4-BE49-F238E27FC236}">
                <a16:creationId xmlns:a16="http://schemas.microsoft.com/office/drawing/2014/main" id="{6A73BF68-3B35-0CAB-612B-CA39EADB3C9A}"/>
              </a:ext>
            </a:extLst>
          </p:cNvPr>
          <p:cNvSpPr/>
          <p:nvPr/>
        </p:nvSpPr>
        <p:spPr>
          <a:xfrm>
            <a:off x="4975544" y="3199392"/>
            <a:ext cx="10972800" cy="457200"/>
          </a:xfrm>
          <a:prstGeom prst="rect">
            <a:avLst/>
          </a:prstGeom>
          <a:noFill/>
          <a:ln/>
        </p:spPr>
        <p:txBody>
          <a:bodyPr wrap="square" lIns="91440" tIns="45720" rIns="91440" bIns="45720" rtlCol="0" anchor="ctr"/>
          <a:lstStyle/>
          <a:p>
            <a:pPr marL="0" indent="0">
              <a:buNone/>
            </a:pPr>
            <a:r>
              <a:rPr lang="en-US" sz="2800" b="1">
                <a:solidFill>
                  <a:srgbClr val="587A68"/>
                </a:solidFill>
                <a:latin typeface="Cooper Black"/>
              </a:rPr>
              <a:t>Thank-you!</a:t>
            </a:r>
            <a:endParaRPr lang="en-US"/>
          </a:p>
        </p:txBody>
      </p:sp>
    </p:spTree>
    <p:extLst>
      <p:ext uri="{BB962C8B-B14F-4D97-AF65-F5344CB8AC3E}">
        <p14:creationId xmlns:p14="http://schemas.microsoft.com/office/powerpoint/2010/main" val="6455657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85991B-9323-FF4E-C94A-E04D7376EAD5}"/>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D1ED89CC-2E57-EDAD-A0B8-47E7B6EBFA56}"/>
              </a:ext>
            </a:extLst>
          </p:cNvPr>
          <p:cNvSpPr/>
          <p:nvPr/>
        </p:nvSpPr>
        <p:spPr>
          <a:xfrm>
            <a:off x="365760" y="182880"/>
            <a:ext cx="10972800" cy="457200"/>
          </a:xfrm>
          <a:prstGeom prst="rect">
            <a:avLst/>
          </a:prstGeom>
          <a:noFill/>
          <a:ln/>
        </p:spPr>
        <p:txBody>
          <a:bodyPr wrap="square" lIns="91440" tIns="45720" rIns="91440" bIns="45720" rtlCol="0" anchor="ctr"/>
          <a:lstStyle/>
          <a:p>
            <a:pPr marL="0" indent="0">
              <a:buNone/>
            </a:pPr>
            <a:r>
              <a:rPr lang="en-US" sz="2800" b="1" dirty="0">
                <a:solidFill>
                  <a:srgbClr val="587A68"/>
                </a:solidFill>
                <a:latin typeface="Cooper Black"/>
              </a:rPr>
              <a:t>Pathophysiology</a:t>
            </a:r>
            <a:endParaRPr lang="en-US" sz="2800">
              <a:solidFill>
                <a:srgbClr val="587A68"/>
              </a:solidFill>
              <a:latin typeface="Cooper Black"/>
              <a:ea typeface="Calibri"/>
              <a:cs typeface="Calibri"/>
            </a:endParaRPr>
          </a:p>
        </p:txBody>
      </p:sp>
      <p:sp>
        <p:nvSpPr>
          <p:cNvPr id="3" name="Text 1">
            <a:extLst>
              <a:ext uri="{FF2B5EF4-FFF2-40B4-BE49-F238E27FC236}">
                <a16:creationId xmlns:a16="http://schemas.microsoft.com/office/drawing/2014/main" id="{C1E42773-C9BB-8DD1-D394-98B085DACE69}"/>
              </a:ext>
            </a:extLst>
          </p:cNvPr>
          <p:cNvSpPr/>
          <p:nvPr/>
        </p:nvSpPr>
        <p:spPr>
          <a:xfrm>
            <a:off x="590393" y="1013773"/>
            <a:ext cx="10515600" cy="2743200"/>
          </a:xfrm>
          <a:prstGeom prst="rect">
            <a:avLst/>
          </a:prstGeom>
          <a:noFill/>
          <a:ln/>
        </p:spPr>
        <p:txBody>
          <a:bodyPr wrap="square" lIns="91440" tIns="45720" rIns="91440" bIns="45720" rtlCol="0" anchor="ctr"/>
          <a:lstStyle/>
          <a:p>
            <a:r>
              <a:rPr lang="en-US" sz="1200">
                <a:solidFill>
                  <a:srgbClr val="1F1F1F"/>
                </a:solidFill>
                <a:highlight>
                  <a:srgbClr val="F5F5F5"/>
                </a:highlight>
                <a:ea typeface="+mn-lt"/>
                <a:cs typeface="+mn-lt"/>
              </a:rPr>
              <a:t>The pathophysiology of the Takotsubo form of acute heart failure is incompletely understood.</a:t>
            </a:r>
            <a:endParaRPr lang="en-US">
              <a:ea typeface="Calibri" panose="020F0502020204030204"/>
              <a:cs typeface="Calibri" panose="020F0502020204030204"/>
            </a:endParaRPr>
          </a:p>
          <a:p>
            <a:pPr algn="r">
              <a:buFont typeface="Arial"/>
              <a:buChar char="•"/>
            </a:pPr>
            <a:r>
              <a:rPr lang="en-US" sz="1200">
                <a:solidFill>
                  <a:srgbClr val="1F1F1F"/>
                </a:solidFill>
                <a:highlight>
                  <a:srgbClr val="F5F5F5"/>
                </a:highlight>
                <a:ea typeface="+mn-lt"/>
                <a:cs typeface="+mn-lt"/>
              </a:rPr>
              <a:t>•</a:t>
            </a:r>
            <a:endParaRPr lang="en-US"/>
          </a:p>
          <a:p>
            <a:pPr>
              <a:buFont typeface="Arial"/>
              <a:buChar char="•"/>
            </a:pPr>
            <a:r>
              <a:rPr lang="en-US" sz="1200">
                <a:solidFill>
                  <a:srgbClr val="1F1F1F"/>
                </a:solidFill>
                <a:highlight>
                  <a:srgbClr val="F5F5F5"/>
                </a:highlight>
                <a:ea typeface="+mn-lt"/>
                <a:cs typeface="+mn-lt"/>
              </a:rPr>
              <a:t>Excessive release of cardiac neuronal and systemic catecholamines contributes to acute myocardial dysfunction in patients with </a:t>
            </a:r>
            <a:r>
              <a:rPr lang="en-US" sz="1200" u="sng" dirty="0">
                <a:solidFill>
                  <a:srgbClr val="1F1F1F"/>
                </a:solidFill>
                <a:highlight>
                  <a:srgbClr val="F5F5F5"/>
                </a:highlight>
                <a:ea typeface="+mn-lt"/>
                <a:cs typeface="+mn-lt"/>
                <a:hlinkClick r:id="rId3"/>
              </a:rPr>
              <a:t>Takotsubo syndrome</a:t>
            </a:r>
            <a:r>
              <a:rPr lang="en-US" sz="1200">
                <a:solidFill>
                  <a:srgbClr val="1F1F1F"/>
                </a:solidFill>
                <a:highlight>
                  <a:srgbClr val="F5F5F5"/>
                </a:highlight>
                <a:ea typeface="+mn-lt"/>
                <a:cs typeface="+mn-lt"/>
              </a:rPr>
              <a:t>, but impaired microvascular perfusion, myocardial inflammation, and electrophysiological derangements contribute to its clinical manifestations.</a:t>
            </a:r>
            <a:endParaRPr lang="en-US"/>
          </a:p>
          <a:p>
            <a:pPr algn="r">
              <a:buFont typeface="Arial"/>
              <a:buChar char="•"/>
            </a:pPr>
            <a:r>
              <a:rPr lang="en-US" sz="1200">
                <a:solidFill>
                  <a:srgbClr val="1F1F1F"/>
                </a:solidFill>
                <a:highlight>
                  <a:srgbClr val="F5F5F5"/>
                </a:highlight>
                <a:ea typeface="+mn-lt"/>
                <a:cs typeface="+mn-lt"/>
              </a:rPr>
              <a:t>•</a:t>
            </a:r>
            <a:endParaRPr lang="en-US"/>
          </a:p>
          <a:p>
            <a:pPr>
              <a:buFont typeface="Arial"/>
              <a:buChar char="•"/>
            </a:pPr>
            <a:r>
              <a:rPr lang="en-US" sz="1200">
                <a:solidFill>
                  <a:srgbClr val="1F1F1F"/>
                </a:solidFill>
                <a:highlight>
                  <a:srgbClr val="F5F5F5"/>
                </a:highlight>
                <a:ea typeface="+mn-lt"/>
                <a:cs typeface="+mn-lt"/>
              </a:rPr>
              <a:t>Takotsubo stunning, which involves both catecholaminergic and ischemic mechanisms, is the pathophysiological framework underlying this syndrome, which is critical to the development of effective diagnostic and therapeutic strategies.</a:t>
            </a:r>
          </a:p>
          <a:p>
            <a:pPr marL="342900" indent="-342900">
              <a:buFont typeface="Arial"/>
              <a:buChar char="•"/>
            </a:pPr>
            <a:endParaRPr lang="en-US" sz="2200" dirty="0">
              <a:highlight>
                <a:srgbClr val="FFFFFF"/>
              </a:highlight>
              <a:latin typeface="Calibri"/>
              <a:ea typeface="Calibri"/>
              <a:cs typeface="Calibri"/>
            </a:endParaRPr>
          </a:p>
        </p:txBody>
      </p:sp>
    </p:spTree>
    <p:extLst>
      <p:ext uri="{BB962C8B-B14F-4D97-AF65-F5344CB8AC3E}">
        <p14:creationId xmlns:p14="http://schemas.microsoft.com/office/powerpoint/2010/main" val="27593195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Widescreen</PresentationFormat>
  <Paragraphs>0</Paragraphs>
  <Slides>14</Slides>
  <Notes>11</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CADIZ, Suzane (MEDWAY NHS FOUNDATION TRUST)</dc:creator>
  <cp:lastModifiedBy>CADIZ, Suzane (MEDWAY NHS FOUNDATION TRUST)</cp:lastModifiedBy>
  <cp:revision>739</cp:revision>
  <dcterms:created xsi:type="dcterms:W3CDTF">2026-08-18T18:25:35Z</dcterms:created>
  <dcterms:modified xsi:type="dcterms:W3CDTF">2026-09-14T12:56:42Z</dcterms:modified>
</cp:coreProperties>
</file>