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2" r:id="rId13"/>
    <p:sldId id="291" r:id="rId14"/>
    <p:sldId id="296" r:id="rId15"/>
    <p:sldId id="293" r:id="rId16"/>
    <p:sldId id="294" r:id="rId17"/>
    <p:sldId id="295" r:id="rId18"/>
    <p:sldId id="297" r:id="rId19"/>
    <p:sldId id="298" r:id="rId20"/>
    <p:sldId id="299" r:id="rId21"/>
    <p:sldId id="300" r:id="rId22"/>
    <p:sldId id="301" r:id="rId23"/>
    <p:sldId id="303" r:id="rId24"/>
    <p:sldId id="30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A81FA-E776-4C9E-9ECB-F08877AF24F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C3423-F22A-428E-9744-DC9B688BE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1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9557886" cy="1210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rPr dirty="0"/>
              <a:t>Spontaneous Coronary Artery Dissection</a:t>
            </a:r>
          </a:p>
          <a:p>
            <a:pPr algn="ctr">
              <a:spcBef>
                <a:spcPts val="1400"/>
              </a:spcBef>
              <a:defRPr sz="2300">
                <a:solidFill>
                  <a:srgbClr val="D2E1F0"/>
                </a:solidFill>
              </a:defRPr>
            </a:pPr>
            <a:r>
              <a:rPr lang="en-GB" dirty="0"/>
              <a:t>Dr Shankar Iyer ST5 Cardiology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D0A9-230C-4066-B5A0-2CB83FFB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939F2-5FC2-4B02-8D66-03C0F5C6A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10852484" cy="4708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Epicardial coronary artery dissection that is not associated with atherosclerosis or trauma and not iatrogenic. 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Intramural hematoma or intimal disruption rather than atherosclerotic plaque rupture or intraluminal thrombus.</a:t>
            </a:r>
          </a:p>
          <a:p>
            <a:r>
              <a:rPr lang="en-GB" sz="2400" dirty="0">
                <a:solidFill>
                  <a:srgbClr val="333333"/>
                </a:solidFill>
                <a:latin typeface="Inter"/>
              </a:rPr>
              <a:t>First described in 1931. 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Associations: Female sex, pregnancy, physical and emotional stress triggers; concurrent systemic arteriopathies, particularly fibromuscular dysplasia</a:t>
            </a:r>
            <a:endParaRPr lang="en-GB" sz="2400" b="0" i="0" dirty="0">
              <a:solidFill>
                <a:schemeClr val="tx1"/>
              </a:solidFill>
              <a:effectLst/>
              <a:latin typeface="Inter"/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High rates of recurrence</a:t>
            </a:r>
          </a:p>
          <a:p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0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634A-1A56-40F0-8CC3-36B19FFC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8D5ED-1B66-4852-8E0F-4193D5FE8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575758" cy="452596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333333"/>
                </a:solidFill>
                <a:latin typeface="Inter"/>
              </a:rPr>
              <a:t>Can be m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isdiagnosed, underdiagnosed and managed as atherosclerotic ACS, which may harm patients with SCAD.</a:t>
            </a:r>
          </a:p>
          <a:p>
            <a:endParaRPr lang="en-GB" sz="2400" dirty="0">
              <a:solidFill>
                <a:srgbClr val="333333"/>
              </a:solidFill>
              <a:latin typeface="Inter"/>
            </a:endParaRP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 PCI associated with lower technical success and higher complications.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20396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2D37-AF9A-48A3-B8EE-2AE04AE4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16F12-359C-448F-B3A2-D04AB5BF6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49CC6-C516-4383-8277-76166EB72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36" y="1700703"/>
            <a:ext cx="1192696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9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59A6-1045-4C16-8F27-AD3CBD01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4617C-FF2F-4F51-A9DC-3938FCEF4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15" y="-1"/>
            <a:ext cx="11536385" cy="64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6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E9695-484B-4EC1-AC3F-91881696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Arteries affected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6E22-6DEF-4158-A26A-842DCC672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1189368" cy="4525963"/>
          </a:xfrm>
        </p:spPr>
        <p:txBody>
          <a:bodyPr>
            <a:norm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LAD most commonly affected - 32%–46% of cases.</a:t>
            </a:r>
            <a:r>
              <a:rPr lang="en-GB" b="0" i="0" u="none" strike="noStrike" baseline="30000" dirty="0">
                <a:solidFill>
                  <a:srgbClr val="333333"/>
                </a:solidFill>
                <a:effectLst/>
                <a:latin typeface="Inter"/>
              </a:rPr>
              <a:t>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Circumflex /ramus /OM in 15% to 45%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Right coronary artery 10% to 39%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LM in up to 4% of cases.</a:t>
            </a:r>
            <a:r>
              <a:rPr lang="en-GB" b="0" i="0" u="none" strike="noStrike" baseline="30000" dirty="0">
                <a:solidFill>
                  <a:srgbClr val="333333"/>
                </a:solidFill>
                <a:effectLst/>
                <a:latin typeface="Inter"/>
              </a:rPr>
              <a:t>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Mid to distal segments mostly affected; proximal only &lt;10% of cases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Multivessel SCAD occurs in 9% to 23% of cases.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561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C387D9-4536-4BAA-AA4E-92A174F21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57" y="1513122"/>
            <a:ext cx="8354591" cy="5010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8060BB-1923-4C95-9D83-2112AE571581}"/>
              </a:ext>
            </a:extLst>
          </p:cNvPr>
          <p:cNvSpPr txBox="1"/>
          <p:nvPr/>
        </p:nvSpPr>
        <p:spPr>
          <a:xfrm>
            <a:off x="2731168" y="409074"/>
            <a:ext cx="607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Histopathology</a:t>
            </a:r>
          </a:p>
        </p:txBody>
      </p:sp>
    </p:spTree>
    <p:extLst>
      <p:ext uri="{BB962C8B-B14F-4D97-AF65-F5344CB8AC3E}">
        <p14:creationId xmlns:p14="http://schemas.microsoft.com/office/powerpoint/2010/main" val="2284647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E44A4-68C5-4467-A5B3-BD83A478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Mechanisms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30F3E-4EA3-4AD0-B6CE-0AB5AA09D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150218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1) 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Intimal tear which allows blood from the true lumen to enter and generate a false lumen. </a:t>
            </a:r>
          </a:p>
          <a:p>
            <a:endParaRPr lang="en-GB" sz="2400" dirty="0">
              <a:solidFill>
                <a:srgbClr val="333333"/>
              </a:solidFill>
              <a:latin typeface="Inter"/>
            </a:endParaRPr>
          </a:p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2) Primary event is a spontaneous </a:t>
            </a:r>
            <a:r>
              <a:rPr lang="en-GB" sz="2400" b="0" i="0" dirty="0" err="1">
                <a:solidFill>
                  <a:srgbClr val="333333"/>
                </a:solidFill>
                <a:effectLst/>
                <a:latin typeface="Inter"/>
              </a:rPr>
              <a:t>hemorrhage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 arising from the vasa vasorum within the vessel wall causing hematoma and then causing intima tear due to pressure.</a:t>
            </a:r>
          </a:p>
          <a:p>
            <a:pPr marL="0" indent="0">
              <a:buNone/>
            </a:pPr>
            <a:endParaRPr lang="en-GB" sz="2400" b="0" i="0" dirty="0">
              <a:solidFill>
                <a:srgbClr val="333333"/>
              </a:solidFill>
              <a:effectLst/>
              <a:latin typeface="Inter"/>
            </a:endParaRPr>
          </a:p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3) In PA SCAD due to hormonal changes affecting vessel wall.</a:t>
            </a:r>
          </a:p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 Associations -  black race, chronic hypertension, lipid abnormalities, chronic depression, migraines, advanced maternal age, and treatment for infertility. Poorer prognosis than non PA SCAD. 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17533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2DE7-68D8-441F-898E-02AF32A3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FMD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533F5-1E8F-474C-9F4E-9A10BCAC5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756232" cy="4525963"/>
          </a:xfrm>
        </p:spPr>
        <p:txBody>
          <a:bodyPr>
            <a:normAutofit/>
          </a:bodyPr>
          <a:lstStyle/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 FMD is a nonatherosclerotic, noninflammatory vascular disease that can affect any arterial bed and can manifest as arterial stenosis, aneurysm, tortuosity, or dissection.</a:t>
            </a:r>
            <a:r>
              <a:rPr lang="en-GB" sz="2400" b="0" i="0" u="none" strike="noStrike" baseline="30000" dirty="0">
                <a:solidFill>
                  <a:srgbClr val="333333"/>
                </a:solidFill>
                <a:effectLst/>
                <a:latin typeface="Inter"/>
              </a:rPr>
              <a:t> 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Multifocal FMD - alternating stenosis and dilatation resulting in a string-of-beads pattern 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Inter"/>
              </a:rPr>
              <a:t>Focal FMD appears angiographically as a single concentric or tubular narrowing; &lt;10% of cases of FMD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302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E9133-C71F-4B87-B132-F8E5DE7F2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81DBF-4791-4BC2-AF9D-D122A1B92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804358" cy="4525963"/>
          </a:xfrm>
        </p:spPr>
        <p:txBody>
          <a:bodyPr/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ACS and increased levels of cardiac enzymes.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2-5% Cardiogenic shock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26% to 87% of patients with SCAD present with STEMI, and 13% to 69% present with NSTEMI.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Ventricular arrhythmias or sudden cardiac death account for SCAD presentation in 3% to 11% of reported series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989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4EF2-D571-41B6-BF5B-9342E03D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D4A8C-4B59-47D7-A13E-E9033B702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1734800" cy="4525963"/>
          </a:xfrm>
        </p:spPr>
        <p:txBody>
          <a:bodyPr/>
          <a:lstStyle/>
          <a:p>
            <a:r>
              <a:rPr lang="en-GB" dirty="0"/>
              <a:t>High rates of misdiagnosis due to demographics, absence of risk factors. </a:t>
            </a:r>
          </a:p>
          <a:p>
            <a:r>
              <a:rPr lang="en-GB" dirty="0"/>
              <a:t>Angiogram first line diagnostic imaging. </a:t>
            </a:r>
          </a:p>
          <a:p>
            <a:r>
              <a:rPr lang="en-GB" dirty="0"/>
              <a:t>Limitation - 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2-dimensional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lumenography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and does not specifically image the arterial wall.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IVUS and OCT – aid diagnosis but additional risks, costs and availability issues.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839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604B3-F938-461B-BAB0-8EF4C8DD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Coronary angiography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74EDB-CCCA-4663-9285-F1365AB5C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0888579" cy="4525963"/>
          </a:xfrm>
        </p:spPr>
        <p:txBody>
          <a:bodyPr>
            <a:normAutofit fontScale="77500" lnSpcReduction="20000"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Pattern recognition on coronary angiography essential. </a:t>
            </a:r>
            <a:endParaRPr lang="en-GB" dirty="0">
              <a:solidFill>
                <a:srgbClr val="333333"/>
              </a:solidFill>
              <a:latin typeface="Inter"/>
            </a:endParaRP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M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ultiple radiolucent lumens and extraluminal contrast staining – only small subset of pts.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SAW angiographic classification: 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Type 1 - classic appearance of multiple radiolucent lumens or arterial wall contrast staining of dissected arteries, followed by type 1 in 29.1%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Type 2 - Diffuse stenosis varying severity and length (usually &gt;20 mm) 67.5% </a:t>
            </a:r>
            <a:br>
              <a:rPr lang="en-GB" b="0" i="0" dirty="0">
                <a:solidFill>
                  <a:srgbClr val="333333"/>
                </a:solidFill>
                <a:effectLst/>
                <a:latin typeface="Inter"/>
              </a:rPr>
            </a:b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- Variant 2A diffuse arterial narrowing bordered by normal segments proximal and distal to the IMH.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- Variant 2B diffuse narrowing that extends to the distal tip of the artery.</a:t>
            </a:r>
            <a:r>
              <a:rPr lang="en-GB" b="0" i="0" u="none" strike="noStrike" baseline="30000" dirty="0">
                <a:solidFill>
                  <a:srgbClr val="333333"/>
                </a:solidFill>
                <a:effectLst/>
                <a:latin typeface="Inter"/>
              </a:rPr>
              <a:t>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Type 3 is focal or tubular stenosis, usually &lt;20 mm in length, that mimics atherosclerosis. 3.4%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541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CBF0B5-3A04-4227-9A4E-C3555DEEA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442" y="974558"/>
            <a:ext cx="8349916" cy="5739063"/>
          </a:xfrm>
        </p:spPr>
      </p:pic>
    </p:spTree>
    <p:extLst>
      <p:ext uri="{BB962C8B-B14F-4D97-AF65-F5344CB8AC3E}">
        <p14:creationId xmlns:p14="http://schemas.microsoft.com/office/powerpoint/2010/main" val="798799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106A-BF34-41A1-BE78-9D364935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Intracoronary 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2891-E7E3-43F4-8B95-33ED66661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1141242" cy="4525963"/>
          </a:xfrm>
        </p:spPr>
        <p:txBody>
          <a:bodyPr/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IVUS can detect intimal tear, false lumen, IMH, and intraluminal thrombi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A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lthough its resolution may not be adequate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OCT uses light waves to image the arterial wall.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Superior to IVUS for delineating the lumen-intimal interface and is better for visualizing intimal tears, false lumen, IMH, and intraluminal thrombi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846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106A-BF34-41A1-BE78-9D364935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Risks of 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2891-E7E3-43F4-8B95-33ED66661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1165305" cy="4525963"/>
          </a:xfrm>
        </p:spPr>
        <p:txBody>
          <a:bodyPr>
            <a:normAutofit fontScale="92500" lnSpcReduction="10000"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Extending the coronary dissection with wire or imaging catheter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G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uide-catheter iatrogenic dissection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C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atheter-induced occlusion of true lumen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H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ydraulic extension with contrast injection for OCT.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 Should be pursued only when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angio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diagnosis is uncertain (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eg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, type 3 or unclear lesions) and when the vessel diameter is large enough for intracoronary imaging.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L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imit to the proximal segment of dissection only, no need to image the entire dissection.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416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106A-BF34-41A1-BE78-9D364935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CCTA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2891-E7E3-43F4-8B95-33ED66661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0539663" cy="4525963"/>
          </a:xfrm>
        </p:spPr>
        <p:txBody>
          <a:bodyPr/>
          <a:lstStyle/>
          <a:p>
            <a:r>
              <a:rPr lang="en-GB" dirty="0"/>
              <a:t>No studies done in acute SCAD as patients present acutely as ACS. 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U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seful for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noninvasive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follow-up of patients with SCAD, particularly dissections in proximal or large-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caliber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coronary arteries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909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106A-BF34-41A1-BE78-9D364935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2891-E7E3-43F4-8B95-33ED66661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1249526" cy="4525963"/>
          </a:xfrm>
        </p:spPr>
        <p:txBody>
          <a:bodyPr/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Conservative management - Angiographic “healing” of SCAD lesions in the majority of patients (70%–97%) in weeks to months after a conservatively managed index episode.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25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3DCE-8BD8-4445-AE11-789335440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5413FE-7905-4978-A81D-66A8F4514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0066" y="1600200"/>
            <a:ext cx="8582240" cy="4525963"/>
          </a:xfrm>
        </p:spPr>
      </p:pic>
    </p:spTree>
    <p:extLst>
      <p:ext uri="{BB962C8B-B14F-4D97-AF65-F5344CB8AC3E}">
        <p14:creationId xmlns:p14="http://schemas.microsoft.com/office/powerpoint/2010/main" val="1610708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B4F65-936A-4D02-AF47-62FB58631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A9322-D608-4DA9-96A1-7355F850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635916" cy="4525963"/>
          </a:xfrm>
        </p:spPr>
        <p:txBody>
          <a:bodyPr/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increased risk of complications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Susceptible to iatrogenic dissections and extension of dissections with PCI.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Guidewire entering false lumen. 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SCAD affects distal segments, which may be too small or too distal for stent implantation.</a:t>
            </a:r>
            <a:endParaRPr lang="en-GB" dirty="0">
              <a:solidFill>
                <a:srgbClr val="333333"/>
              </a:solidFill>
              <a:latin typeface="Inter"/>
            </a:endParaRP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Mayo Clinic series of 189 patients showed PCI technical failure in 53% of the patients initially managed with PCI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745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59B1D-DEA0-43F8-A5D9-B484342DD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PCI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31903-7075-4361-8B2A-7243B2C4A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1008895" cy="4525963"/>
          </a:xfrm>
        </p:spPr>
        <p:txBody>
          <a:bodyPr>
            <a:normAutofit fontScale="85000" lnSpcReduction="20000"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Long drug-eluting stents covering in excess of 5 to 10 mm on both proximal and distal edges of the IMH 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D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irect stenting without balloon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predilation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to avoid additional risks of extension of the IMH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Balloon angioplasty alone to restore coronary flow without stenting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C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utting balloon fenestration of the IMH to allow decompression of the false lumen blood pool into the true lumen (undersized balloon) </a:t>
            </a:r>
          </a:p>
          <a:p>
            <a:r>
              <a:rPr lang="en-GB" dirty="0" err="1">
                <a:solidFill>
                  <a:srgbClr val="333333"/>
                </a:solidFill>
                <a:latin typeface="Inter"/>
              </a:rPr>
              <a:t>M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Inter"/>
              </a:rPr>
              <a:t>ultistent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 approach by sealing distal and proximal ends first with stents, before stenting the middle, to minimize IMH propagation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Use of bioresorbable stents to provide a temporary scaffold because complete resorption of struts occurs within 2 years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334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5B79-5EB0-4829-BB3B-3A82C19CD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CABG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BF53D-ACDF-4D97-A99F-85A39DCBE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0479505" cy="4525963"/>
          </a:xfrm>
        </p:spPr>
        <p:txBody>
          <a:bodyPr/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CABG treatment strategy for SCAD in patients with left main stem or proximal dissections, </a:t>
            </a:r>
          </a:p>
          <a:p>
            <a:r>
              <a:rPr lang="en-GB" dirty="0">
                <a:solidFill>
                  <a:srgbClr val="333333"/>
                </a:solidFill>
                <a:latin typeface="Inter"/>
              </a:rPr>
              <a:t>A</a:t>
            </a:r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fter technical failure of attempted PCI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complication of attempted PCI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Inter"/>
              </a:rPr>
              <a:t>ischemia is refractory despite attempted conservative therapy.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568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A6D2-EB4D-4DA8-9962-806CF270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Medical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69E76-BDCD-49B0-AE02-CB9FC1944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1153274" cy="4525963"/>
          </a:xfrm>
        </p:spPr>
        <p:txBody>
          <a:bodyPr>
            <a:noAutofit/>
          </a:bodyPr>
          <a:lstStyle/>
          <a:p>
            <a:r>
              <a:rPr lang="en-GB" sz="2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DIssezioni</a:t>
            </a:r>
            <a:r>
              <a:rPr lang="en-GB" sz="2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Spontanee</a:t>
            </a:r>
            <a:r>
              <a:rPr lang="en-GB" sz="2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COronariche</a:t>
            </a:r>
            <a:r>
              <a:rPr lang="en-GB" sz="2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(DISCO) multicentre international registry</a:t>
            </a:r>
          </a:p>
          <a:p>
            <a:endParaRPr lang="en-GB" sz="2400" b="1" dirty="0">
              <a:solidFill>
                <a:srgbClr val="2121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0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this European registry, most patients with SCAD undergoing initial conservative management received DAPT. 1-year follow-up, DAPT, as compared with SAPT, was independently associated with a higher rate of adverse cardiovascular events </a:t>
            </a:r>
          </a:p>
          <a:p>
            <a:endParaRPr lang="en-GB" sz="2400" dirty="0">
              <a:solidFill>
                <a:srgbClr val="2121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Most experts recommend aspirin use for at least 1 year who receive medical treatment, in the absence of contraindications.</a:t>
            </a:r>
            <a:r>
              <a:rPr lang="en-GB" sz="2400" b="0" i="0" u="none" strike="noStrike" baseline="300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β-Blockers and </a:t>
            </a:r>
            <a:r>
              <a:rPr lang="en-GB" sz="24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ACEi</a:t>
            </a:r>
            <a:r>
              <a:rPr lang="en-GB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/ARB in LV dysfunction or arrhythmias and for management of hypertension.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099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1268-0249-49BF-BA2B-7574FAC3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13B3B-28BA-45F0-A572-030F47514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0022305" cy="4525963"/>
          </a:xfrm>
        </p:spPr>
        <p:txBody>
          <a:bodyPr/>
          <a:lstStyle/>
          <a:p>
            <a:r>
              <a:rPr lang="en-GB" i="0" dirty="0">
                <a:solidFill>
                  <a:srgbClr val="000000"/>
                </a:solidFill>
                <a:effectLst/>
                <a:latin typeface="Inter"/>
              </a:rPr>
              <a:t>Spontaneous Coronary Artery Dissection: Current State of the Science: A Scientific Statement From the American Heart Association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304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A13CC-66E3-4178-A3B4-3ED4DBE73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0539663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398244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1060</Words>
  <Application>Microsoft Office PowerPoint</Application>
  <PresentationFormat>Widescreen</PresentationFormat>
  <Paragraphs>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Inter</vt:lpstr>
      <vt:lpstr>Times New Roman</vt:lpstr>
      <vt:lpstr>Office Theme</vt:lpstr>
      <vt:lpstr>PowerPoint Presentation</vt:lpstr>
      <vt:lpstr>SCAD</vt:lpstr>
      <vt:lpstr>PowerPoint Presentation</vt:lpstr>
      <vt:lpstr>PowerPoint Presentation</vt:lpstr>
      <vt:lpstr>PowerPoint Presentation</vt:lpstr>
      <vt:lpstr>Arteries affected</vt:lpstr>
      <vt:lpstr>PowerPoint Presentation</vt:lpstr>
      <vt:lpstr>Mechanisms </vt:lpstr>
      <vt:lpstr>FMD</vt:lpstr>
      <vt:lpstr>Clinical presentation</vt:lpstr>
      <vt:lpstr>Diagnosis</vt:lpstr>
      <vt:lpstr>Coronary angiography </vt:lpstr>
      <vt:lpstr>PowerPoint Presentation</vt:lpstr>
      <vt:lpstr>Intracoronary imaging</vt:lpstr>
      <vt:lpstr>Risks of imaging</vt:lpstr>
      <vt:lpstr>CCTA</vt:lpstr>
      <vt:lpstr>Management</vt:lpstr>
      <vt:lpstr>Management</vt:lpstr>
      <vt:lpstr>PCI</vt:lpstr>
      <vt:lpstr>PCI strategies</vt:lpstr>
      <vt:lpstr>CABG </vt:lpstr>
      <vt:lpstr>Medical therapy</vt:lpstr>
      <vt:lpstr>References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Work</dc:creator>
  <cp:keywords/>
  <dc:description>generated using python-pptx</dc:description>
  <cp:lastModifiedBy>Shankar Iyer</cp:lastModifiedBy>
  <cp:revision>10</cp:revision>
  <dcterms:created xsi:type="dcterms:W3CDTF">2013-01-27T09:14:16Z</dcterms:created>
  <dcterms:modified xsi:type="dcterms:W3CDTF">2026-09-16T09:22:18Z</dcterms:modified>
  <cp:category/>
</cp:coreProperties>
</file>