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57" r:id="rId6"/>
    <p:sldId id="259" r:id="rId7"/>
    <p:sldId id="266" r:id="rId8"/>
    <p:sldId id="267" r:id="rId9"/>
    <p:sldId id="260" r:id="rId10"/>
    <p:sldId id="261" r:id="rId11"/>
    <p:sldId id="262" r:id="rId12"/>
    <p:sldId id="263" r:id="rId13"/>
    <p:sldId id="264" r:id="rId14"/>
    <p:sldId id="265" r:id="rId15"/>
    <p:sldId id="268" r:id="rId16"/>
    <p:sldId id="269"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7" autoAdjust="0"/>
    <p:restoredTop sz="81936" autoAdjust="0"/>
  </p:normalViewPr>
  <p:slideViewPr>
    <p:cSldViewPr snapToGrid="0">
      <p:cViewPr varScale="1">
        <p:scale>
          <a:sx n="62" d="100"/>
          <a:sy n="62" d="100"/>
        </p:scale>
        <p:origin x="2286" y="7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535A06-664B-4AEB-A47E-31B82EF7D6CD}" type="datetimeFigureOut">
              <a:rPr lang="en-GB" smtClean="0"/>
              <a:t>04/09/2025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D1E5B7-C3E3-487A-9052-298412FE9D99}" type="slidenum">
              <a:rPr lang="en-GB" smtClean="0"/>
              <a:t>‹#›</a:t>
            </a:fld>
            <a:endParaRPr lang="en-GB"/>
          </a:p>
        </p:txBody>
      </p:sp>
    </p:spTree>
    <p:extLst>
      <p:ext uri="{BB962C8B-B14F-4D97-AF65-F5344CB8AC3E}">
        <p14:creationId xmlns:p14="http://schemas.microsoft.com/office/powerpoint/2010/main" val="3464536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uptodate.com/contents/paclitaxel-conventional-drug-information?topicRef=1587&amp;source=see_link"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s://www.uptodate.com/contents/intracoronary-stent-restenosis/abstract/77" TargetMode="Externa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uptodate.com/contents/intracoronary-stent-restenosis/abstract/3"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uptodate.com/contents/intracoronary-stent-restenosis/abstract/4"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8" Type="http://schemas.openxmlformats.org/officeDocument/2006/relationships/hyperlink" Target="https://pubmed.ncbi.nlm.nih.gov/38742581/?utm_source=chatgpt.com" TargetMode="External"/><Relationship Id="rId3" Type="http://schemas.openxmlformats.org/officeDocument/2006/relationships/hyperlink" Target="https://www.ema.europa.eu/en/documents/scientific-guideline/ich-e-10-choice-control-group-clinical-trials-step-5_en.pdf?utm_source=chatgpt.com" TargetMode="External"/><Relationship Id="rId7" Type="http://schemas.openxmlformats.org/officeDocument/2006/relationships/hyperlink" Target="https://pubmed.ncbi.nlm.nih.gov/36163312/?utm_source=chatgpt.com"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pubmed.ncbi.nlm.nih.gov/26476609/?utm_source=chatgpt.com" TargetMode="External"/><Relationship Id="rId5" Type="http://schemas.openxmlformats.org/officeDocument/2006/relationships/hyperlink" Target="https://www.jacc.org/doi/10.1016/j.jcin.2013.08.011?utm_source=chatgpt.com" TargetMode="External"/><Relationship Id="rId4" Type="http://schemas.openxmlformats.org/officeDocument/2006/relationships/hyperlink" Target="https://academic.oup.com/cid/article/78/2/324/7280487?utm_source=chatgpt.com" TargetMode="External"/><Relationship Id="rId9" Type="http://schemas.openxmlformats.org/officeDocument/2006/relationships/hyperlink" Target="https://eurointervention.pcronline.com/article/biolimus-coated-versus-paclitaxel-coated-balloons-for-coronary-in-stent-restenosis-bio-ascend-isr-a-randomised-non-inferiority-trial?utm_source=chatgpt.com"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Sirolimus inhibits T-lymphocyte activation and proliferation in response to antigenic and cytokine stimulation and inhibits antibody production. Its mechanism differs from other immunosuppressants. Sirolimus binds to FKBP-12, an intracellular protein, to form an immunosuppressive complex which inhibits the regulatory kinase, mTOR (mechanistic target of rapamycin). This inhibition suppresses cytokine mediated T-cell proliferation, halting progression from the G1 to the S phase of the cell cycle. It inhibits acute rejection of allografts and prolongs graft survival.</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The 2024 ESC Guidelines for the management of chronic coronary syndromes </a:t>
            </a:r>
            <a:r>
              <a:rPr lang="en-GB" sz="1200" b="0" i="0" kern="1200" dirty="0" err="1">
                <a:solidFill>
                  <a:schemeClr val="tx1"/>
                </a:solidFill>
                <a:effectLst/>
                <a:latin typeface="+mn-lt"/>
                <a:ea typeface="+mn-ea"/>
                <a:cs typeface="+mn-cs"/>
              </a:rPr>
              <a:t>favor</a:t>
            </a:r>
            <a:r>
              <a:rPr lang="en-GB" sz="1200" b="0" i="0" kern="1200" dirty="0">
                <a:solidFill>
                  <a:schemeClr val="tx1"/>
                </a:solidFill>
                <a:effectLst/>
                <a:latin typeface="+mn-lt"/>
                <a:ea typeface="+mn-ea"/>
                <a:cs typeface="+mn-cs"/>
              </a:rPr>
              <a:t> </a:t>
            </a:r>
            <a:r>
              <a:rPr lang="en-GB" sz="1200" b="0" i="0" u="none" strike="noStrike" kern="1200" dirty="0">
                <a:solidFill>
                  <a:schemeClr val="tx1"/>
                </a:solidFill>
                <a:effectLst/>
                <a:latin typeface="+mn-lt"/>
                <a:ea typeface="+mn-ea"/>
                <a:cs typeface="+mn-cs"/>
                <a:hlinkClick r:id="rId3"/>
              </a:rPr>
              <a:t>paclitaxel</a:t>
            </a:r>
            <a:r>
              <a:rPr lang="en-GB" sz="1200" b="0" i="0" kern="1200" dirty="0">
                <a:solidFill>
                  <a:schemeClr val="tx1"/>
                </a:solidFill>
                <a:effectLst/>
                <a:latin typeface="+mn-lt"/>
                <a:ea typeface="+mn-ea"/>
                <a:cs typeface="+mn-cs"/>
              </a:rPr>
              <a:t> DES implantation over DCB angioplasty for in-stent restenosis but acknowledge that there is no difference in clinical endpoints at 10-year follow-up between the two methods [</a:t>
            </a:r>
            <a:r>
              <a:rPr lang="en-GB" sz="1200" b="0" i="0" u="none" strike="noStrike" kern="1200" dirty="0">
                <a:solidFill>
                  <a:schemeClr val="tx1"/>
                </a:solidFill>
                <a:effectLst/>
                <a:latin typeface="+mn-lt"/>
                <a:ea typeface="+mn-ea"/>
                <a:cs typeface="+mn-cs"/>
                <a:hlinkClick r:id="rId4"/>
              </a:rPr>
              <a:t>77</a:t>
            </a:r>
            <a:r>
              <a:rPr lang="en-GB" sz="1200" b="0" i="0" kern="1200" dirty="0">
                <a:solidFill>
                  <a:schemeClr val="tx1"/>
                </a:solidFill>
                <a:effectLst/>
                <a:latin typeface="+mn-lt"/>
                <a:ea typeface="+mn-ea"/>
                <a:cs typeface="+mn-cs"/>
              </a:rPr>
              <a:t>].</a:t>
            </a:r>
            <a:endParaRPr lang="en-GB" dirty="0"/>
          </a:p>
        </p:txBody>
      </p:sp>
      <p:sp>
        <p:nvSpPr>
          <p:cNvPr id="4" name="Slide Number Placeholder 3"/>
          <p:cNvSpPr>
            <a:spLocks noGrp="1"/>
          </p:cNvSpPr>
          <p:nvPr>
            <p:ph type="sldNum" sz="quarter" idx="5"/>
          </p:nvPr>
        </p:nvSpPr>
        <p:spPr/>
        <p:txBody>
          <a:bodyPr/>
          <a:lstStyle/>
          <a:p>
            <a:fld id="{04D1E5B7-C3E3-487A-9052-298412FE9D99}" type="slidenum">
              <a:rPr lang="en-GB" smtClean="0"/>
              <a:t>2</a:t>
            </a:fld>
            <a:endParaRPr lang="en-GB"/>
          </a:p>
        </p:txBody>
      </p:sp>
    </p:spTree>
    <p:extLst>
      <p:ext uri="{BB962C8B-B14F-4D97-AF65-F5344CB8AC3E}">
        <p14:creationId xmlns:p14="http://schemas.microsoft.com/office/powerpoint/2010/main" val="41444631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Should SCBs replace PCBs in ISR management if efficacy is similar but safety profile of sirolimus is potentially more </a:t>
            </a:r>
            <a:r>
              <a:rPr lang="en-GB" dirty="0" err="1"/>
              <a:t>favoruable</a:t>
            </a:r>
            <a:r>
              <a:rPr lang="en-GB" dirty="0"/>
              <a:t>?</a:t>
            </a:r>
          </a:p>
          <a:p>
            <a:pPr marL="171450" indent="-171450">
              <a:buFont typeface="Arial" panose="020B0604020202020204" pitchFamily="34" charset="0"/>
              <a:buChar char="•"/>
            </a:pPr>
            <a:r>
              <a:rPr lang="en-GB" dirty="0"/>
              <a:t>How much weight should we give angiographic endpoints (LLL) versus hard clinical endpoints?</a:t>
            </a:r>
          </a:p>
          <a:p>
            <a:pPr marL="171450" indent="-171450">
              <a:buFont typeface="Arial" panose="020B0604020202020204" pitchFamily="34" charset="0"/>
              <a:buChar char="•"/>
            </a:pPr>
            <a:r>
              <a:rPr lang="en-GB" dirty="0"/>
              <a:t>What about longer-term outcomes (&gt;12 months)?</a:t>
            </a:r>
          </a:p>
          <a:p>
            <a:pPr marL="171450" indent="-171450">
              <a:buFont typeface="Arial" panose="020B0604020202020204" pitchFamily="34" charset="0"/>
              <a:buChar char="•"/>
            </a:pPr>
            <a:r>
              <a:rPr lang="en-GB" dirty="0"/>
              <a:t>Would the results be the same in more complex ISR (Mehran III/IV, left main, multivessel)?</a:t>
            </a:r>
          </a:p>
          <a:p>
            <a:pPr marL="171450" indent="-171450">
              <a:buFont typeface="Arial" panose="020B0604020202020204" pitchFamily="34" charset="0"/>
              <a:buChar char="•"/>
            </a:pPr>
            <a:r>
              <a:rPr lang="en-GB" dirty="0"/>
              <a:t>How might this influence practice in the UK, where PCBs are more widely used and SCBs are just emerging?</a:t>
            </a:r>
          </a:p>
          <a:p>
            <a:pPr marL="171450" indent="-171450">
              <a:buFont typeface="Arial" panose="020B0604020202020204" pitchFamily="34" charset="0"/>
              <a:buChar char="•"/>
            </a:pPr>
            <a:r>
              <a:rPr lang="en-GB" dirty="0"/>
              <a:t>Do we need larger multinational RCTs, or is this evidence enough to shift guidelines?</a:t>
            </a:r>
          </a:p>
          <a:p>
            <a:endParaRPr lang="en-GB" dirty="0"/>
          </a:p>
        </p:txBody>
      </p:sp>
      <p:sp>
        <p:nvSpPr>
          <p:cNvPr id="4" name="Slide Number Placeholder 3"/>
          <p:cNvSpPr>
            <a:spLocks noGrp="1"/>
          </p:cNvSpPr>
          <p:nvPr>
            <p:ph type="sldNum" sz="quarter" idx="5"/>
          </p:nvPr>
        </p:nvSpPr>
        <p:spPr/>
        <p:txBody>
          <a:bodyPr/>
          <a:lstStyle/>
          <a:p>
            <a:fld id="{04D1E5B7-C3E3-487A-9052-298412FE9D99}" type="slidenum">
              <a:rPr lang="en-GB" smtClean="0"/>
              <a:t>13</a:t>
            </a:fld>
            <a:endParaRPr lang="en-GB"/>
          </a:p>
        </p:txBody>
      </p:sp>
    </p:spTree>
    <p:extLst>
      <p:ext uri="{BB962C8B-B14F-4D97-AF65-F5344CB8AC3E}">
        <p14:creationId xmlns:p14="http://schemas.microsoft.com/office/powerpoint/2010/main" val="3942227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Sirolimus-coated balloons (SCBs) </a:t>
            </a:r>
            <a:r>
              <a:rPr lang="en-GB" dirty="0"/>
              <a:t>are newer and thought to have better anti-ISR properties</a:t>
            </a:r>
            <a:endParaRPr lang="en-GB" b="1" dirty="0"/>
          </a:p>
          <a:p>
            <a:endParaRPr lang="en-GB" b="1" dirty="0"/>
          </a:p>
          <a:p>
            <a:r>
              <a:rPr lang="en-GB" b="1" dirty="0"/>
              <a:t>Study aim: </a:t>
            </a:r>
            <a:r>
              <a:rPr lang="en-GB" dirty="0"/>
              <a:t>To test whether a novel SCB is </a:t>
            </a:r>
            <a:r>
              <a:rPr lang="en-GB" b="1" dirty="0"/>
              <a:t>noninferior</a:t>
            </a:r>
            <a:r>
              <a:rPr lang="en-GB" dirty="0"/>
              <a:t> to an established PCB for the treatment of ISR.</a:t>
            </a:r>
          </a:p>
        </p:txBody>
      </p:sp>
      <p:sp>
        <p:nvSpPr>
          <p:cNvPr id="4" name="Slide Number Placeholder 3"/>
          <p:cNvSpPr>
            <a:spLocks noGrp="1"/>
          </p:cNvSpPr>
          <p:nvPr>
            <p:ph type="sldNum" sz="quarter" idx="5"/>
          </p:nvPr>
        </p:nvSpPr>
        <p:spPr/>
        <p:txBody>
          <a:bodyPr/>
          <a:lstStyle/>
          <a:p>
            <a:fld id="{04D1E5B7-C3E3-487A-9052-298412FE9D99}" type="slidenum">
              <a:rPr lang="en-GB" smtClean="0"/>
              <a:t>3</a:t>
            </a:fld>
            <a:endParaRPr lang="en-GB"/>
          </a:p>
        </p:txBody>
      </p:sp>
    </p:spTree>
    <p:extLst>
      <p:ext uri="{BB962C8B-B14F-4D97-AF65-F5344CB8AC3E}">
        <p14:creationId xmlns:p14="http://schemas.microsoft.com/office/powerpoint/2010/main" val="3023001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Pooled analysis of 6186 patients from six major clinical trials assessed frequency and predictors of restenosis among BMS. The frequency of clinical restenosis was defined as target lesion or target vessel revascularization (TVR) beyond 30 days, death, or myocardial infarction in the target vessel territory [</a:t>
            </a:r>
            <a:r>
              <a:rPr lang="en-GB" sz="1200" b="0" i="0" u="none" strike="noStrike" kern="1200" dirty="0">
                <a:solidFill>
                  <a:schemeClr val="tx1"/>
                </a:solidFill>
                <a:effectLst/>
                <a:latin typeface="+mn-lt"/>
                <a:ea typeface="+mn-ea"/>
                <a:cs typeface="+mn-cs"/>
                <a:hlinkClick r:id="rId3"/>
              </a:rPr>
              <a:t>3</a:t>
            </a:r>
            <a:r>
              <a:rPr lang="en-GB" sz="1200" b="0" i="0" kern="1200" dirty="0">
                <a:solidFill>
                  <a:schemeClr val="tx1"/>
                </a:solidFill>
                <a:effectLst/>
                <a:latin typeface="+mn-lt"/>
                <a:ea typeface="+mn-ea"/>
                <a:cs typeface="+mn-cs"/>
              </a:rPr>
              <a:t>]. At one year, target lesion revascularization (TLR) was performed in 12 percent and TVR in 14.1 percent. These values were more than two-thirds higher than those at six months (6.9 and 8 percent). </a:t>
            </a:r>
            <a:r>
              <a:rPr lang="en-GB" sz="1200" b="1" i="0" kern="1200" dirty="0">
                <a:solidFill>
                  <a:schemeClr val="tx1"/>
                </a:solidFill>
                <a:effectLst/>
                <a:latin typeface="+mn-lt"/>
                <a:ea typeface="+mn-ea"/>
                <a:cs typeface="+mn-cs"/>
              </a:rPr>
              <a:t>Clinically relevant restenosis occurred in only about one-half of patients with angiographic restenosis (defined as ≥50 percent diameter stenosis). </a:t>
            </a:r>
            <a:r>
              <a:rPr lang="en-GB" sz="1200" b="0" i="0" kern="1200" dirty="0">
                <a:solidFill>
                  <a:schemeClr val="tx1"/>
                </a:solidFill>
                <a:effectLst/>
                <a:latin typeface="+mn-lt"/>
                <a:ea typeface="+mn-ea"/>
                <a:cs typeface="+mn-cs"/>
              </a:rPr>
              <a:t>This was mostly a matter of degree, </a:t>
            </a:r>
            <a:r>
              <a:rPr lang="en-GB" sz="1200" b="1" i="0" kern="1200" dirty="0">
                <a:solidFill>
                  <a:schemeClr val="tx1"/>
                </a:solidFill>
                <a:effectLst/>
                <a:latin typeface="+mn-lt"/>
                <a:ea typeface="+mn-ea"/>
                <a:cs typeface="+mn-cs"/>
              </a:rPr>
              <a:t>since 50 to 70 percent angiographic stenosis is unlikely to cause symptoms</a:t>
            </a:r>
            <a:r>
              <a:rPr lang="en-GB" sz="1200" b="0" i="0" kern="1200" dirty="0">
                <a:solidFill>
                  <a:schemeClr val="tx1"/>
                </a:solidFill>
                <a:effectLst/>
                <a:latin typeface="+mn-lt"/>
                <a:ea typeface="+mn-ea"/>
                <a:cs typeface="+mn-cs"/>
              </a:rPr>
              <a:t>. The incidence of TLR was much higher with more than 70 percent diameter stenosis (73 versus 26 percent for less than 60 percent diameter stenosis).</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Clinical restenosis with BMS is a relatively early event, most often becoming clinically evident within the first 6 to 12 months after the procedure [</a:t>
            </a:r>
            <a:r>
              <a:rPr lang="en-GB" sz="1200" b="0" i="0" u="none" strike="noStrike" kern="1200" dirty="0">
                <a:solidFill>
                  <a:schemeClr val="tx1"/>
                </a:solidFill>
                <a:effectLst/>
                <a:latin typeface="+mn-lt"/>
                <a:ea typeface="+mn-ea"/>
                <a:cs typeface="+mn-cs"/>
                <a:hlinkClick r:id="rId4"/>
              </a:rPr>
              <a:t>4</a:t>
            </a:r>
            <a:r>
              <a:rPr lang="en-GB" sz="1200" b="0" i="0" kern="1200" dirty="0">
                <a:solidFill>
                  <a:schemeClr val="tx1"/>
                </a:solidFill>
                <a:effectLst/>
                <a:latin typeface="+mn-lt"/>
                <a:ea typeface="+mn-ea"/>
                <a:cs typeface="+mn-cs"/>
              </a:rPr>
              <a:t>]. After one year, recurrent ischemia is more likely to be due to new or progressive disease at another site rather than restenosis.</a:t>
            </a:r>
            <a:endParaRPr lang="en-GB" dirty="0"/>
          </a:p>
        </p:txBody>
      </p:sp>
      <p:sp>
        <p:nvSpPr>
          <p:cNvPr id="4" name="Slide Number Placeholder 3"/>
          <p:cNvSpPr>
            <a:spLocks noGrp="1"/>
          </p:cNvSpPr>
          <p:nvPr>
            <p:ph type="sldNum" sz="quarter" idx="5"/>
          </p:nvPr>
        </p:nvSpPr>
        <p:spPr/>
        <p:txBody>
          <a:bodyPr/>
          <a:lstStyle/>
          <a:p>
            <a:fld id="{04D1E5B7-C3E3-487A-9052-298412FE9D99}" type="slidenum">
              <a:rPr lang="en-GB" smtClean="0"/>
              <a:t>4</a:t>
            </a:fld>
            <a:endParaRPr lang="en-GB"/>
          </a:p>
        </p:txBody>
      </p:sp>
    </p:spTree>
    <p:extLst>
      <p:ext uri="{BB962C8B-B14F-4D97-AF65-F5344CB8AC3E}">
        <p14:creationId xmlns:p14="http://schemas.microsoft.com/office/powerpoint/2010/main" val="901211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err="1"/>
              <a:t>Rvd</a:t>
            </a:r>
            <a:r>
              <a:rPr lang="en-GB" dirty="0"/>
              <a:t> – reference vessel diameter</a:t>
            </a:r>
          </a:p>
        </p:txBody>
      </p:sp>
      <p:sp>
        <p:nvSpPr>
          <p:cNvPr id="4" name="Slide Number Placeholder 3"/>
          <p:cNvSpPr>
            <a:spLocks noGrp="1"/>
          </p:cNvSpPr>
          <p:nvPr>
            <p:ph type="sldNum" sz="quarter" idx="5"/>
          </p:nvPr>
        </p:nvSpPr>
        <p:spPr/>
        <p:txBody>
          <a:bodyPr/>
          <a:lstStyle/>
          <a:p>
            <a:fld id="{04D1E5B7-C3E3-487A-9052-298412FE9D99}" type="slidenum">
              <a:rPr lang="en-GB" smtClean="0"/>
              <a:t>5</a:t>
            </a:fld>
            <a:endParaRPr lang="en-GB"/>
          </a:p>
        </p:txBody>
      </p:sp>
    </p:spTree>
    <p:extLst>
      <p:ext uri="{BB962C8B-B14F-4D97-AF65-F5344CB8AC3E}">
        <p14:creationId xmlns:p14="http://schemas.microsoft.com/office/powerpoint/2010/main" val="272714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 Pattern I describes a focal (&lt;10 mm in length) lesion and was found in 42 percent of patients. Subsequent target lesion revascularization (TLR) was performed in 19 percent of patients.</a:t>
            </a:r>
          </a:p>
          <a:p>
            <a:r>
              <a:rPr lang="en-GB" sz="1200" b="0" i="0" kern="1200" dirty="0">
                <a:solidFill>
                  <a:schemeClr val="tx1"/>
                </a:solidFill>
                <a:effectLst/>
                <a:latin typeface="+mn-lt"/>
                <a:ea typeface="+mn-ea"/>
                <a:cs typeface="+mn-cs"/>
              </a:rPr>
              <a:t>- Pattern II describes ISR &gt;10 mm within the stent and was present in 21 percent of patients; 35 percent required TLR.</a:t>
            </a:r>
          </a:p>
          <a:p>
            <a:r>
              <a:rPr lang="en-GB" sz="1200" b="0" i="0" kern="1200" dirty="0">
                <a:solidFill>
                  <a:schemeClr val="tx1"/>
                </a:solidFill>
                <a:effectLst/>
                <a:latin typeface="+mn-lt"/>
                <a:ea typeface="+mn-ea"/>
                <a:cs typeface="+mn-cs"/>
              </a:rPr>
              <a:t>- Pattern III describes ISR &gt;10 mm extending outside the stent; TLR performed in 50 percent of patients.</a:t>
            </a:r>
          </a:p>
          <a:p>
            <a:r>
              <a:rPr lang="en-GB" sz="1200" b="0" i="0" kern="1200" dirty="0">
                <a:solidFill>
                  <a:schemeClr val="tx1"/>
                </a:solidFill>
                <a:effectLst/>
                <a:latin typeface="+mn-lt"/>
                <a:ea typeface="+mn-ea"/>
                <a:cs typeface="+mn-cs"/>
              </a:rPr>
              <a:t>- Pattern IV describes a totally occluded stent, which was found in 7 percent of patients; 83 percent underwent TLR.</a:t>
            </a:r>
          </a:p>
          <a:p>
            <a:endParaRPr lang="en-GB" dirty="0"/>
          </a:p>
        </p:txBody>
      </p:sp>
      <p:sp>
        <p:nvSpPr>
          <p:cNvPr id="4" name="Slide Number Placeholder 3"/>
          <p:cNvSpPr>
            <a:spLocks noGrp="1"/>
          </p:cNvSpPr>
          <p:nvPr>
            <p:ph type="sldNum" sz="quarter" idx="5"/>
          </p:nvPr>
        </p:nvSpPr>
        <p:spPr/>
        <p:txBody>
          <a:bodyPr/>
          <a:lstStyle/>
          <a:p>
            <a:fld id="{04D1E5B7-C3E3-487A-9052-298412FE9D99}" type="slidenum">
              <a:rPr lang="en-GB" smtClean="0"/>
              <a:t>8</a:t>
            </a:fld>
            <a:endParaRPr lang="en-GB"/>
          </a:p>
        </p:txBody>
      </p:sp>
    </p:spTree>
    <p:extLst>
      <p:ext uri="{BB962C8B-B14F-4D97-AF65-F5344CB8AC3E}">
        <p14:creationId xmlns:p14="http://schemas.microsoft.com/office/powerpoint/2010/main" val="1099020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Restenosis develops gradually, so flow is often preserved at rest despite severe stenosis. These lesions are still functionally significant under stress and need treatment</a:t>
            </a:r>
          </a:p>
        </p:txBody>
      </p:sp>
      <p:sp>
        <p:nvSpPr>
          <p:cNvPr id="4" name="Slide Number Placeholder 3"/>
          <p:cNvSpPr>
            <a:spLocks noGrp="1"/>
          </p:cNvSpPr>
          <p:nvPr>
            <p:ph type="sldNum" sz="quarter" idx="5"/>
          </p:nvPr>
        </p:nvSpPr>
        <p:spPr/>
        <p:txBody>
          <a:bodyPr/>
          <a:lstStyle/>
          <a:p>
            <a:fld id="{04D1E5B7-C3E3-487A-9052-298412FE9D99}" type="slidenum">
              <a:rPr lang="en-GB" smtClean="0"/>
              <a:t>9</a:t>
            </a:fld>
            <a:endParaRPr lang="en-GB"/>
          </a:p>
        </p:txBody>
      </p:sp>
    </p:spTree>
    <p:extLst>
      <p:ext uri="{BB962C8B-B14F-4D97-AF65-F5344CB8AC3E}">
        <p14:creationId xmlns:p14="http://schemas.microsoft.com/office/powerpoint/2010/main" val="35236239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Was the margin clinically justified?</a:t>
            </a:r>
            <a:endParaRPr lang="en-GB" dirty="0"/>
          </a:p>
          <a:p>
            <a:r>
              <a:rPr lang="en-GB" dirty="0"/>
              <a:t>The authors anchored their sample size to historical paclitaxel-DCB LLL (~0.46 ± 0.51 mm at 9 months) and then chose an absolute NI margin of </a:t>
            </a:r>
            <a:r>
              <a:rPr lang="en-GB" b="1" dirty="0"/>
              <a:t>0.20 mm</a:t>
            </a:r>
            <a:r>
              <a:rPr lang="en-GB" dirty="0"/>
              <a:t>. They explicitly acknowledge that the </a:t>
            </a:r>
            <a:r>
              <a:rPr lang="en-GB" i="1" dirty="0"/>
              <a:t>observed</a:t>
            </a:r>
            <a:r>
              <a:rPr lang="en-GB" dirty="0"/>
              <a:t> paclitaxel-DCB LLL in this trial was </a:t>
            </a:r>
            <a:r>
              <a:rPr lang="en-GB" b="1" dirty="0"/>
              <a:t>lower than anticipated</a:t>
            </a:r>
            <a:r>
              <a:rPr lang="en-GB" dirty="0"/>
              <a:t>, which effectively makes </a:t>
            </a:r>
            <a:r>
              <a:rPr lang="en-GB" b="1" dirty="0"/>
              <a:t>0.20 mm a looser margin</a:t>
            </a:r>
            <a:r>
              <a:rPr lang="en-GB" dirty="0"/>
              <a:t> than planned relative to the active control’s performance. </a:t>
            </a:r>
          </a:p>
          <a:p>
            <a:r>
              <a:rPr lang="en-GB" dirty="0"/>
              <a:t>Good NI practice (ICH E10; CONSORT NI) expects a clinical rationale that the margin </a:t>
            </a:r>
            <a:r>
              <a:rPr lang="en-GB" b="1" dirty="0"/>
              <a:t>preserves a substantial fraction of the active control’s effect</a:t>
            </a:r>
            <a:r>
              <a:rPr lang="en-GB" dirty="0"/>
              <a:t> and is </a:t>
            </a:r>
            <a:r>
              <a:rPr lang="en-GB" b="1" dirty="0"/>
              <a:t>clinically acceptable</a:t>
            </a:r>
            <a:r>
              <a:rPr lang="en-GB" dirty="0"/>
              <a:t> to lose. That argument is not made explicitly in clinical terms here (i.e., how many mm of LLL “loss” translates to acceptable trade-offs in TLR/TVR). </a:t>
            </a:r>
            <a:r>
              <a:rPr lang="en-GB" dirty="0">
                <a:hlinkClick r:id="rId3"/>
              </a:rPr>
              <a:t>European Medicines Agency (EMA)</a:t>
            </a:r>
            <a:r>
              <a:rPr lang="en-GB" dirty="0">
                <a:hlinkClick r:id="rId4"/>
              </a:rPr>
              <a:t>Oxford Academic</a:t>
            </a:r>
            <a:endParaRPr lang="en-GB" dirty="0"/>
          </a:p>
          <a:p>
            <a:r>
              <a:rPr lang="en-GB" b="1" dirty="0"/>
              <a:t>How big is 0.20 mm in context?</a:t>
            </a:r>
            <a:endParaRPr lang="en-GB" dirty="0"/>
          </a:p>
          <a:p>
            <a:r>
              <a:rPr lang="en-GB" dirty="0"/>
              <a:t>Active-control effect size: Paclitaxel-DCB has reduced LLL meaningfully versus plain balloon in prior ISR RCTs (and performed ~0.46 mm in PEPCAD China ISR vs 0.55 mm with PES). If the clinically valuable “effect to preserve” is on the order of a few tenths of a millimetre, allowing </a:t>
            </a:r>
            <a:r>
              <a:rPr lang="en-GB" b="1" dirty="0"/>
              <a:t>0.20 mm</a:t>
            </a:r>
            <a:r>
              <a:rPr lang="en-GB" dirty="0"/>
              <a:t> could erode a </a:t>
            </a:r>
            <a:r>
              <a:rPr lang="en-GB" b="1" dirty="0"/>
              <a:t>large proportion</a:t>
            </a:r>
            <a:r>
              <a:rPr lang="en-GB" dirty="0"/>
              <a:t> of that benefit. </a:t>
            </a:r>
            <a:r>
              <a:rPr lang="en-GB" dirty="0" err="1">
                <a:hlinkClick r:id="rId5"/>
              </a:rPr>
              <a:t>JACC</a:t>
            </a:r>
            <a:r>
              <a:rPr lang="en-GB" dirty="0" err="1">
                <a:hlinkClick r:id="rId6"/>
              </a:rPr>
              <a:t>PubMed</a:t>
            </a:r>
            <a:endParaRPr lang="en-GB" dirty="0"/>
          </a:p>
          <a:p>
            <a:r>
              <a:rPr lang="en-GB" dirty="0"/>
              <a:t>Surrogate endpoint issue: </a:t>
            </a:r>
            <a:r>
              <a:rPr lang="en-GB" b="1" dirty="0"/>
              <a:t>LLL is a surrogate</a:t>
            </a:r>
            <a:r>
              <a:rPr lang="en-GB" dirty="0"/>
              <a:t>, and its relationship to hard events (TLR, TLF) isn’t linear. Without an explicit mapping (e.g., “each 0.10 mm LLL difference predicts X% TLR”), it’s hard to claim </a:t>
            </a:r>
            <a:r>
              <a:rPr lang="en-GB" b="1" dirty="0"/>
              <a:t>0.20 mm</a:t>
            </a:r>
            <a:r>
              <a:rPr lang="en-GB" dirty="0"/>
              <a:t> is clinically innocuous.</a:t>
            </a:r>
          </a:p>
          <a:p>
            <a:r>
              <a:rPr lang="en-GB" b="1" dirty="0"/>
              <a:t>Is 0.20 mm typical vs other head-to-head DCB trials?</a:t>
            </a:r>
            <a:endParaRPr lang="en-GB" dirty="0"/>
          </a:p>
          <a:p>
            <a:r>
              <a:rPr lang="en-GB" dirty="0"/>
              <a:t>Contemporary sirolimus-vs-paclitaxel DCB trials have used margins </a:t>
            </a:r>
            <a:r>
              <a:rPr lang="en-GB" b="1" dirty="0"/>
              <a:t>in this ballpark or tighter</a:t>
            </a:r>
            <a:r>
              <a:rPr lang="en-GB" dirty="0"/>
              <a:t>:</a:t>
            </a:r>
            <a:br>
              <a:rPr lang="en-GB" dirty="0"/>
            </a:br>
            <a:r>
              <a:rPr lang="en-GB" dirty="0"/>
              <a:t>• </a:t>
            </a:r>
            <a:r>
              <a:rPr lang="en-GB" b="1" dirty="0"/>
              <a:t>BIO-ASCEND ISR</a:t>
            </a:r>
            <a:r>
              <a:rPr lang="en-GB" dirty="0"/>
              <a:t> planned </a:t>
            </a:r>
            <a:r>
              <a:rPr lang="en-GB" b="1" dirty="0"/>
              <a:t>0.195 mm</a:t>
            </a:r>
            <a:r>
              <a:rPr lang="en-GB" dirty="0"/>
              <a:t>. </a:t>
            </a:r>
            <a:r>
              <a:rPr lang="en-GB" dirty="0">
                <a:hlinkClick r:id="rId7"/>
              </a:rPr>
              <a:t>PubMed</a:t>
            </a:r>
            <a:br>
              <a:rPr lang="en-GB" dirty="0"/>
            </a:br>
            <a:r>
              <a:rPr lang="en-GB" dirty="0"/>
              <a:t>• </a:t>
            </a:r>
            <a:r>
              <a:rPr lang="en-GB" b="1" dirty="0"/>
              <a:t>RESTORE ISR</a:t>
            </a:r>
            <a:r>
              <a:rPr lang="en-GB" dirty="0"/>
              <a:t> concluded NI if the upper 95% CI for LLL difference was </a:t>
            </a:r>
            <a:r>
              <a:rPr lang="en-GB" b="1" dirty="0"/>
              <a:t>&lt; 0.17 mm</a:t>
            </a:r>
            <a:r>
              <a:rPr lang="en-GB" dirty="0"/>
              <a:t> (i.e., a </a:t>
            </a:r>
            <a:r>
              <a:rPr lang="en-GB" b="1" dirty="0"/>
              <a:t>0.17 mm</a:t>
            </a:r>
            <a:r>
              <a:rPr lang="en-GB" dirty="0"/>
              <a:t> margin). </a:t>
            </a:r>
            <a:r>
              <a:rPr lang="en-GB" dirty="0">
                <a:hlinkClick r:id="rId8"/>
              </a:rPr>
              <a:t>PubMed</a:t>
            </a:r>
            <a:br>
              <a:rPr lang="en-GB" dirty="0"/>
            </a:br>
            <a:r>
              <a:rPr lang="en-GB" dirty="0"/>
              <a:t>• Some planning docs (e.g., OPEN-ISR) have used </a:t>
            </a:r>
            <a:r>
              <a:rPr lang="en-GB" b="1" dirty="0"/>
              <a:t>0.25 mm</a:t>
            </a:r>
            <a:r>
              <a:rPr lang="en-GB" dirty="0"/>
              <a:t> (looser). </a:t>
            </a:r>
            <a:r>
              <a:rPr lang="en-GB" dirty="0" err="1">
                <a:hlinkClick r:id="rId9"/>
              </a:rPr>
              <a:t>Eurointervention</a:t>
            </a:r>
            <a:br>
              <a:rPr lang="en-GB" dirty="0"/>
            </a:br>
            <a:r>
              <a:rPr lang="en-GB" dirty="0"/>
              <a:t>⇒ So </a:t>
            </a:r>
            <a:r>
              <a:rPr lang="en-GB" b="1" dirty="0"/>
              <a:t>0.20 mm</a:t>
            </a:r>
            <a:r>
              <a:rPr lang="en-GB" dirty="0"/>
              <a:t> is </a:t>
            </a:r>
            <a:r>
              <a:rPr lang="en-GB" b="1" dirty="0"/>
              <a:t>not outlandish</a:t>
            </a:r>
            <a:r>
              <a:rPr lang="en-GB" dirty="0"/>
              <a:t>, but it’s </a:t>
            </a:r>
            <a:r>
              <a:rPr lang="en-GB" b="1" dirty="0"/>
              <a:t>on the liberal side</a:t>
            </a:r>
            <a:r>
              <a:rPr lang="en-GB" dirty="0"/>
              <a:t> relative to some peers—especially if the comparator performs better than expected.</a:t>
            </a:r>
          </a:p>
          <a:p>
            <a:r>
              <a:rPr lang="en-GB" b="1" dirty="0"/>
              <a:t>What changed after seeing the data?</a:t>
            </a:r>
            <a:endParaRPr lang="en-GB" dirty="0"/>
          </a:p>
          <a:p>
            <a:r>
              <a:rPr lang="en-GB" dirty="0"/>
              <a:t>Because the paclitaxel-DCB arm had </a:t>
            </a:r>
            <a:r>
              <a:rPr lang="en-GB" b="1" dirty="0"/>
              <a:t>lower-than-expected LLL</a:t>
            </a:r>
            <a:r>
              <a:rPr lang="en-GB" dirty="0"/>
              <a:t>, the fixed </a:t>
            </a:r>
            <a:r>
              <a:rPr lang="en-GB" b="1" dirty="0"/>
              <a:t>0.20 mm</a:t>
            </a:r>
            <a:r>
              <a:rPr lang="en-GB" dirty="0"/>
              <a:t> absolute margin </a:t>
            </a:r>
            <a:r>
              <a:rPr lang="en-GB" b="1" dirty="0"/>
              <a:t>effectively became more permissive</a:t>
            </a:r>
            <a:r>
              <a:rPr lang="en-GB" dirty="0"/>
              <a:t>. The authors themselves note this concern in the discussion. You can point out that </a:t>
            </a:r>
            <a:r>
              <a:rPr lang="en-GB" b="1" dirty="0"/>
              <a:t>data-drift against the planning assumption</a:t>
            </a:r>
            <a:r>
              <a:rPr lang="en-GB" dirty="0"/>
              <a:t> is a classic way NI boundaries become easier to meet post hoc—even when the plan was reasonable ex ante. </a:t>
            </a:r>
          </a:p>
          <a:p>
            <a:r>
              <a:rPr lang="en-GB" b="1" dirty="0"/>
              <a:t>Bottom line to present at JC:</a:t>
            </a:r>
            <a:endParaRPr lang="en-GB" dirty="0"/>
          </a:p>
          <a:p>
            <a:r>
              <a:rPr lang="en-GB" b="1" dirty="0"/>
              <a:t>Strength:</a:t>
            </a:r>
            <a:r>
              <a:rPr lang="en-GB" dirty="0"/>
              <a:t> The margin was pre-specified, aligned with ranges used in some DCB trials, and operationally clear.</a:t>
            </a:r>
          </a:p>
          <a:p>
            <a:r>
              <a:rPr lang="en-GB" b="1" dirty="0"/>
              <a:t>Limitations:</a:t>
            </a:r>
            <a:r>
              <a:rPr lang="en-GB" dirty="0"/>
              <a:t> (</a:t>
            </a:r>
            <a:r>
              <a:rPr lang="en-GB" dirty="0" err="1"/>
              <a:t>i</a:t>
            </a:r>
            <a:r>
              <a:rPr lang="en-GB" dirty="0"/>
              <a:t>) </a:t>
            </a:r>
            <a:r>
              <a:rPr lang="en-GB" b="1" dirty="0"/>
              <a:t>No explicit clinical justification</a:t>
            </a:r>
            <a:r>
              <a:rPr lang="en-GB" dirty="0"/>
              <a:t> tying </a:t>
            </a:r>
            <a:r>
              <a:rPr lang="en-GB" b="1" dirty="0"/>
              <a:t>0.20 mm</a:t>
            </a:r>
            <a:r>
              <a:rPr lang="en-GB" dirty="0"/>
              <a:t> to an acceptable loss in </a:t>
            </a:r>
            <a:r>
              <a:rPr lang="en-GB" i="1" dirty="0"/>
              <a:t>events</a:t>
            </a:r>
            <a:r>
              <a:rPr lang="en-GB" dirty="0"/>
              <a:t>; (ii) given the </a:t>
            </a:r>
            <a:r>
              <a:rPr lang="en-GB" b="1" dirty="0"/>
              <a:t>better-than-expected comparator LLL</a:t>
            </a:r>
            <a:r>
              <a:rPr lang="en-GB" dirty="0"/>
              <a:t>, </a:t>
            </a:r>
            <a:r>
              <a:rPr lang="en-GB" b="1" dirty="0"/>
              <a:t>0.20 mm may not preserve a meaningful fraction</a:t>
            </a:r>
            <a:r>
              <a:rPr lang="en-GB" dirty="0"/>
              <a:t> of the active control’s effect; (iii) </a:t>
            </a:r>
            <a:r>
              <a:rPr lang="en-GB" b="1" dirty="0"/>
              <a:t>surrogate endpoint</a:t>
            </a:r>
            <a:r>
              <a:rPr lang="en-GB" dirty="0"/>
              <a:t> makes clinical acceptability of 0.20 mm uncertain.</a:t>
            </a:r>
          </a:p>
          <a:p>
            <a:r>
              <a:rPr lang="en-GB" b="1" dirty="0"/>
              <a:t>Your take:</a:t>
            </a:r>
            <a:r>
              <a:rPr lang="en-GB" dirty="0"/>
              <a:t> “Reasonable ex-ante, but arguably </a:t>
            </a:r>
            <a:r>
              <a:rPr lang="en-GB" b="1" dirty="0"/>
              <a:t>too liberal ex-post</a:t>
            </a:r>
            <a:r>
              <a:rPr lang="en-GB" dirty="0"/>
              <a:t> once we saw the control’s performance; a </a:t>
            </a:r>
            <a:r>
              <a:rPr lang="en-GB" b="1" dirty="0"/>
              <a:t>≤ 0.17–0.195 mm</a:t>
            </a:r>
            <a:r>
              <a:rPr lang="en-GB" dirty="0"/>
              <a:t> margin (as used elsewhere) might have been more conservative.”</a:t>
            </a:r>
          </a:p>
          <a:p>
            <a:endParaRPr lang="en-GB" dirty="0"/>
          </a:p>
        </p:txBody>
      </p:sp>
      <p:sp>
        <p:nvSpPr>
          <p:cNvPr id="4" name="Slide Number Placeholder 3"/>
          <p:cNvSpPr>
            <a:spLocks noGrp="1"/>
          </p:cNvSpPr>
          <p:nvPr>
            <p:ph type="sldNum" sz="quarter" idx="5"/>
          </p:nvPr>
        </p:nvSpPr>
        <p:spPr/>
        <p:txBody>
          <a:bodyPr/>
          <a:lstStyle/>
          <a:p>
            <a:fld id="{04D1E5B7-C3E3-487A-9052-298412FE9D99}" type="slidenum">
              <a:rPr lang="en-GB" smtClean="0"/>
              <a:t>10</a:t>
            </a:fld>
            <a:endParaRPr lang="en-GB"/>
          </a:p>
        </p:txBody>
      </p:sp>
    </p:spTree>
    <p:extLst>
      <p:ext uri="{BB962C8B-B14F-4D97-AF65-F5344CB8AC3E}">
        <p14:creationId xmlns:p14="http://schemas.microsoft.com/office/powerpoint/2010/main" val="3366284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absolute event rates are </a:t>
            </a:r>
            <a:r>
              <a:rPr lang="en-GB" b="1" dirty="0"/>
              <a:t>low</a:t>
            </a:r>
            <a:r>
              <a:rPr lang="en-GB" dirty="0"/>
              <a:t> (10–20%)</a:t>
            </a:r>
          </a:p>
          <a:p>
            <a:r>
              <a:rPr lang="en-GB" dirty="0"/>
              <a:t>The 95% CIs are </a:t>
            </a:r>
            <a:r>
              <a:rPr lang="en-GB" b="1" dirty="0"/>
              <a:t>wide</a:t>
            </a:r>
            <a:r>
              <a:rPr lang="en-GB" dirty="0"/>
              <a:t> (e.g., HR 1.21 but CI 0.60–2.46)</a:t>
            </a:r>
          </a:p>
          <a:p>
            <a:r>
              <a:rPr lang="en-GB" dirty="0"/>
              <a:t>F/u duration is 12 months</a:t>
            </a:r>
          </a:p>
          <a:p>
            <a:endParaRPr lang="en-GB" dirty="0"/>
          </a:p>
          <a:p>
            <a:r>
              <a:rPr lang="en-GB" dirty="0"/>
              <a:t>SR lesions in this trial were relatively simple (mostly Mehran I/II).</a:t>
            </a:r>
          </a:p>
          <a:p>
            <a:r>
              <a:rPr lang="en-GB" dirty="0"/>
              <a:t>KM curves might look different in higher-risk ISR subsets (diffuse, left main, diabetics)</a:t>
            </a:r>
          </a:p>
          <a:p>
            <a:endParaRPr lang="en-GB" dirty="0"/>
          </a:p>
          <a:p>
            <a:r>
              <a:rPr lang="en-GB" dirty="0"/>
              <a:t>Suggestive that the trial is </a:t>
            </a:r>
            <a:r>
              <a:rPr lang="en-GB" b="1" dirty="0"/>
              <a:t>underpowered for clinical endpoints</a:t>
            </a:r>
            <a:r>
              <a:rPr lang="en-GB" dirty="0"/>
              <a:t> — consistent with the fact that it was designed for angiographic noninferiority, not clinical superiority</a:t>
            </a:r>
          </a:p>
          <a:p>
            <a:r>
              <a:rPr lang="en-GB" dirty="0"/>
              <a:t>Interpretation: absence of difference ≠ equivalence for clinical outcomes.</a:t>
            </a:r>
          </a:p>
          <a:p>
            <a:endParaRPr lang="en-GB" dirty="0"/>
          </a:p>
          <a:p>
            <a:r>
              <a:rPr lang="en-GB" dirty="0"/>
              <a:t>Most events were </a:t>
            </a:r>
            <a:r>
              <a:rPr lang="en-GB" b="1" dirty="0"/>
              <a:t>TLR-driven</a:t>
            </a:r>
            <a:r>
              <a:rPr lang="en-GB" dirty="0"/>
              <a:t>, so the curves reflect restenosis rather than hard outcomes like MI or death</a:t>
            </a:r>
          </a:p>
          <a:p>
            <a:endParaRPr lang="en-GB" dirty="0"/>
          </a:p>
        </p:txBody>
      </p:sp>
      <p:sp>
        <p:nvSpPr>
          <p:cNvPr id="4" name="Slide Number Placeholder 3"/>
          <p:cNvSpPr>
            <a:spLocks noGrp="1"/>
          </p:cNvSpPr>
          <p:nvPr>
            <p:ph type="sldNum" sz="quarter" idx="5"/>
          </p:nvPr>
        </p:nvSpPr>
        <p:spPr/>
        <p:txBody>
          <a:bodyPr/>
          <a:lstStyle/>
          <a:p>
            <a:fld id="{04D1E5B7-C3E3-487A-9052-298412FE9D99}" type="slidenum">
              <a:rPr lang="en-GB" smtClean="0"/>
              <a:t>11</a:t>
            </a:fld>
            <a:endParaRPr lang="en-GB"/>
          </a:p>
        </p:txBody>
      </p:sp>
    </p:spTree>
    <p:extLst>
      <p:ext uri="{BB962C8B-B14F-4D97-AF65-F5344CB8AC3E}">
        <p14:creationId xmlns:p14="http://schemas.microsoft.com/office/powerpoint/2010/main" val="1830703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Should SCBs replace PCBs in ISR management?</a:t>
            </a:r>
          </a:p>
          <a:p>
            <a:r>
              <a:rPr lang="en-GB" dirty="0"/>
              <a:t>Do angiographic endpoints (LLL) matter as much as clinical outcomes?</a:t>
            </a:r>
          </a:p>
          <a:p>
            <a:r>
              <a:rPr lang="en-GB" dirty="0"/>
              <a:t>What about complex ISR lesions (Mehran III/IV, left main)?</a:t>
            </a:r>
          </a:p>
          <a:p>
            <a:r>
              <a:rPr lang="en-GB" dirty="0"/>
              <a:t>How might this trial affect UK practice?</a:t>
            </a:r>
          </a:p>
          <a:p>
            <a:r>
              <a:rPr lang="en-GB" dirty="0"/>
              <a:t>What further research is needed?</a:t>
            </a:r>
          </a:p>
          <a:p>
            <a:endParaRPr lang="en-GB" dirty="0"/>
          </a:p>
          <a:p>
            <a:r>
              <a:rPr lang="en-GB" dirty="0"/>
              <a:t>Operators were not blinded however all angiographic measurements were performed at a blinded independent core lab and clinical events adjudicated by a blinded committee</a:t>
            </a:r>
          </a:p>
          <a:p>
            <a:endParaRPr lang="en-GB" dirty="0"/>
          </a:p>
          <a:p>
            <a:r>
              <a:rPr lang="en-GB" dirty="0"/>
              <a:t>PCB available in UK with £512-636 cost per device</a:t>
            </a:r>
          </a:p>
          <a:p>
            <a:r>
              <a:rPr lang="en-GB" dirty="0"/>
              <a:t>SCB not currently available in UK</a:t>
            </a:r>
          </a:p>
          <a:p>
            <a:endParaRPr lang="en-GB" dirty="0"/>
          </a:p>
        </p:txBody>
      </p:sp>
      <p:sp>
        <p:nvSpPr>
          <p:cNvPr id="4" name="Slide Number Placeholder 3"/>
          <p:cNvSpPr>
            <a:spLocks noGrp="1"/>
          </p:cNvSpPr>
          <p:nvPr>
            <p:ph type="sldNum" sz="quarter" idx="5"/>
          </p:nvPr>
        </p:nvSpPr>
        <p:spPr/>
        <p:txBody>
          <a:bodyPr/>
          <a:lstStyle/>
          <a:p>
            <a:fld id="{04D1E5B7-C3E3-487A-9052-298412FE9D99}" type="slidenum">
              <a:rPr lang="en-GB" smtClean="0"/>
              <a:t>12</a:t>
            </a:fld>
            <a:endParaRPr lang="en-GB"/>
          </a:p>
        </p:txBody>
      </p:sp>
    </p:spTree>
    <p:extLst>
      <p:ext uri="{BB962C8B-B14F-4D97-AF65-F5344CB8AC3E}">
        <p14:creationId xmlns:p14="http://schemas.microsoft.com/office/powerpoint/2010/main" val="3851096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8621A-8D70-46DB-8D35-8D0FB74138B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4F7C6FC-ABCD-4450-ACBC-63A5998910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D31A585-2FC6-4835-BBCC-ECC1CFE0CD38}"/>
              </a:ext>
            </a:extLst>
          </p:cNvPr>
          <p:cNvSpPr>
            <a:spLocks noGrp="1"/>
          </p:cNvSpPr>
          <p:nvPr>
            <p:ph type="dt" sz="half" idx="10"/>
          </p:nvPr>
        </p:nvSpPr>
        <p:spPr/>
        <p:txBody>
          <a:bodyPr/>
          <a:lstStyle/>
          <a:p>
            <a:fld id="{4028F53C-D346-42AE-8BEB-D05C3CA261BC}" type="datetimeFigureOut">
              <a:rPr lang="en-GB" smtClean="0"/>
              <a:t>04/09/2025</a:t>
            </a:fld>
            <a:endParaRPr lang="en-GB"/>
          </a:p>
        </p:txBody>
      </p:sp>
      <p:sp>
        <p:nvSpPr>
          <p:cNvPr id="5" name="Footer Placeholder 4">
            <a:extLst>
              <a:ext uri="{FF2B5EF4-FFF2-40B4-BE49-F238E27FC236}">
                <a16:creationId xmlns:a16="http://schemas.microsoft.com/office/drawing/2014/main" id="{DFDC2128-267F-4496-9416-AAEC1D9BA50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3CABD4-35B1-4EA0-9FDD-70D9596DC410}"/>
              </a:ext>
            </a:extLst>
          </p:cNvPr>
          <p:cNvSpPr>
            <a:spLocks noGrp="1"/>
          </p:cNvSpPr>
          <p:nvPr>
            <p:ph type="sldNum" sz="quarter" idx="12"/>
          </p:nvPr>
        </p:nvSpPr>
        <p:spPr/>
        <p:txBody>
          <a:bodyPr/>
          <a:lstStyle/>
          <a:p>
            <a:fld id="{D09519F9-8B3A-4391-AAC4-9A21AF668AC1}" type="slidenum">
              <a:rPr lang="en-GB" smtClean="0"/>
              <a:t>‹#›</a:t>
            </a:fld>
            <a:endParaRPr lang="en-GB"/>
          </a:p>
        </p:txBody>
      </p:sp>
    </p:spTree>
    <p:extLst>
      <p:ext uri="{BB962C8B-B14F-4D97-AF65-F5344CB8AC3E}">
        <p14:creationId xmlns:p14="http://schemas.microsoft.com/office/powerpoint/2010/main" val="2100857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8AFE6-52CF-420E-8752-4FD86CA31DB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1E84A4F-272E-497D-A98E-AABFA395BB9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5CB986-51ED-4AED-8975-47383116BE5C}"/>
              </a:ext>
            </a:extLst>
          </p:cNvPr>
          <p:cNvSpPr>
            <a:spLocks noGrp="1"/>
          </p:cNvSpPr>
          <p:nvPr>
            <p:ph type="dt" sz="half" idx="10"/>
          </p:nvPr>
        </p:nvSpPr>
        <p:spPr/>
        <p:txBody>
          <a:bodyPr/>
          <a:lstStyle/>
          <a:p>
            <a:fld id="{4028F53C-D346-42AE-8BEB-D05C3CA261BC}" type="datetimeFigureOut">
              <a:rPr lang="en-GB" smtClean="0"/>
              <a:t>04/09/2025</a:t>
            </a:fld>
            <a:endParaRPr lang="en-GB"/>
          </a:p>
        </p:txBody>
      </p:sp>
      <p:sp>
        <p:nvSpPr>
          <p:cNvPr id="5" name="Footer Placeholder 4">
            <a:extLst>
              <a:ext uri="{FF2B5EF4-FFF2-40B4-BE49-F238E27FC236}">
                <a16:creationId xmlns:a16="http://schemas.microsoft.com/office/drawing/2014/main" id="{F0165029-A133-4B93-B986-DE29570649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CC86AB-A3DA-4CE3-A0F6-E9ED1FFF5545}"/>
              </a:ext>
            </a:extLst>
          </p:cNvPr>
          <p:cNvSpPr>
            <a:spLocks noGrp="1"/>
          </p:cNvSpPr>
          <p:nvPr>
            <p:ph type="sldNum" sz="quarter" idx="12"/>
          </p:nvPr>
        </p:nvSpPr>
        <p:spPr/>
        <p:txBody>
          <a:bodyPr/>
          <a:lstStyle/>
          <a:p>
            <a:fld id="{D09519F9-8B3A-4391-AAC4-9A21AF668AC1}" type="slidenum">
              <a:rPr lang="en-GB" smtClean="0"/>
              <a:t>‹#›</a:t>
            </a:fld>
            <a:endParaRPr lang="en-GB"/>
          </a:p>
        </p:txBody>
      </p:sp>
    </p:spTree>
    <p:extLst>
      <p:ext uri="{BB962C8B-B14F-4D97-AF65-F5344CB8AC3E}">
        <p14:creationId xmlns:p14="http://schemas.microsoft.com/office/powerpoint/2010/main" val="3135657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A54C0D-AB53-4CCC-BD10-317FDF33082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EADF794-FF3D-4DC1-BCCD-E90B79279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AA4523-5061-40AA-B51A-1CDF6EB48431}"/>
              </a:ext>
            </a:extLst>
          </p:cNvPr>
          <p:cNvSpPr>
            <a:spLocks noGrp="1"/>
          </p:cNvSpPr>
          <p:nvPr>
            <p:ph type="dt" sz="half" idx="10"/>
          </p:nvPr>
        </p:nvSpPr>
        <p:spPr/>
        <p:txBody>
          <a:bodyPr/>
          <a:lstStyle/>
          <a:p>
            <a:fld id="{4028F53C-D346-42AE-8BEB-D05C3CA261BC}" type="datetimeFigureOut">
              <a:rPr lang="en-GB" smtClean="0"/>
              <a:t>04/09/2025</a:t>
            </a:fld>
            <a:endParaRPr lang="en-GB"/>
          </a:p>
        </p:txBody>
      </p:sp>
      <p:sp>
        <p:nvSpPr>
          <p:cNvPr id="5" name="Footer Placeholder 4">
            <a:extLst>
              <a:ext uri="{FF2B5EF4-FFF2-40B4-BE49-F238E27FC236}">
                <a16:creationId xmlns:a16="http://schemas.microsoft.com/office/drawing/2014/main" id="{816A3148-90B6-4201-BD93-C1A5FC78BA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C063E3-DFBB-4F3F-9839-BA5A501E4864}"/>
              </a:ext>
            </a:extLst>
          </p:cNvPr>
          <p:cNvSpPr>
            <a:spLocks noGrp="1"/>
          </p:cNvSpPr>
          <p:nvPr>
            <p:ph type="sldNum" sz="quarter" idx="12"/>
          </p:nvPr>
        </p:nvSpPr>
        <p:spPr/>
        <p:txBody>
          <a:bodyPr/>
          <a:lstStyle/>
          <a:p>
            <a:fld id="{D09519F9-8B3A-4391-AAC4-9A21AF668AC1}" type="slidenum">
              <a:rPr lang="en-GB" smtClean="0"/>
              <a:t>‹#›</a:t>
            </a:fld>
            <a:endParaRPr lang="en-GB"/>
          </a:p>
        </p:txBody>
      </p:sp>
    </p:spTree>
    <p:extLst>
      <p:ext uri="{BB962C8B-B14F-4D97-AF65-F5344CB8AC3E}">
        <p14:creationId xmlns:p14="http://schemas.microsoft.com/office/powerpoint/2010/main" val="3763964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EB52C-9068-484F-944C-4E230B800A7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DE6A36-C504-4BDF-BF1E-D15A7FEF315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5C3F72-A832-44E0-934E-7AD884D0D189}"/>
              </a:ext>
            </a:extLst>
          </p:cNvPr>
          <p:cNvSpPr>
            <a:spLocks noGrp="1"/>
          </p:cNvSpPr>
          <p:nvPr>
            <p:ph type="dt" sz="half" idx="10"/>
          </p:nvPr>
        </p:nvSpPr>
        <p:spPr/>
        <p:txBody>
          <a:bodyPr/>
          <a:lstStyle/>
          <a:p>
            <a:fld id="{4028F53C-D346-42AE-8BEB-D05C3CA261BC}" type="datetimeFigureOut">
              <a:rPr lang="en-GB" smtClean="0"/>
              <a:t>04/09/2025</a:t>
            </a:fld>
            <a:endParaRPr lang="en-GB"/>
          </a:p>
        </p:txBody>
      </p:sp>
      <p:sp>
        <p:nvSpPr>
          <p:cNvPr id="5" name="Footer Placeholder 4">
            <a:extLst>
              <a:ext uri="{FF2B5EF4-FFF2-40B4-BE49-F238E27FC236}">
                <a16:creationId xmlns:a16="http://schemas.microsoft.com/office/drawing/2014/main" id="{866F2AE5-7999-492B-B1A2-410D5F42E1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80F457-F734-485A-B498-388E3E334D0C}"/>
              </a:ext>
            </a:extLst>
          </p:cNvPr>
          <p:cNvSpPr>
            <a:spLocks noGrp="1"/>
          </p:cNvSpPr>
          <p:nvPr>
            <p:ph type="sldNum" sz="quarter" idx="12"/>
          </p:nvPr>
        </p:nvSpPr>
        <p:spPr/>
        <p:txBody>
          <a:bodyPr/>
          <a:lstStyle/>
          <a:p>
            <a:fld id="{D09519F9-8B3A-4391-AAC4-9A21AF668AC1}" type="slidenum">
              <a:rPr lang="en-GB" smtClean="0"/>
              <a:t>‹#›</a:t>
            </a:fld>
            <a:endParaRPr lang="en-GB"/>
          </a:p>
        </p:txBody>
      </p:sp>
    </p:spTree>
    <p:extLst>
      <p:ext uri="{BB962C8B-B14F-4D97-AF65-F5344CB8AC3E}">
        <p14:creationId xmlns:p14="http://schemas.microsoft.com/office/powerpoint/2010/main" val="4070567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10C92-E3D8-44B7-ACC7-D7F2942884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86C2375-5484-4BAB-BBEE-628A66800E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6FCA2FA-1706-4015-AD7D-1271F7B09968}"/>
              </a:ext>
            </a:extLst>
          </p:cNvPr>
          <p:cNvSpPr>
            <a:spLocks noGrp="1"/>
          </p:cNvSpPr>
          <p:nvPr>
            <p:ph type="dt" sz="half" idx="10"/>
          </p:nvPr>
        </p:nvSpPr>
        <p:spPr/>
        <p:txBody>
          <a:bodyPr/>
          <a:lstStyle/>
          <a:p>
            <a:fld id="{4028F53C-D346-42AE-8BEB-D05C3CA261BC}" type="datetimeFigureOut">
              <a:rPr lang="en-GB" smtClean="0"/>
              <a:t>04/09/2025</a:t>
            </a:fld>
            <a:endParaRPr lang="en-GB"/>
          </a:p>
        </p:txBody>
      </p:sp>
      <p:sp>
        <p:nvSpPr>
          <p:cNvPr id="5" name="Footer Placeholder 4">
            <a:extLst>
              <a:ext uri="{FF2B5EF4-FFF2-40B4-BE49-F238E27FC236}">
                <a16:creationId xmlns:a16="http://schemas.microsoft.com/office/drawing/2014/main" id="{DA6F065B-97BE-4B71-95A8-893E77638DA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932898A-CB62-48F6-867F-C5DE9BBDC2A7}"/>
              </a:ext>
            </a:extLst>
          </p:cNvPr>
          <p:cNvSpPr>
            <a:spLocks noGrp="1"/>
          </p:cNvSpPr>
          <p:nvPr>
            <p:ph type="sldNum" sz="quarter" idx="12"/>
          </p:nvPr>
        </p:nvSpPr>
        <p:spPr/>
        <p:txBody>
          <a:bodyPr/>
          <a:lstStyle/>
          <a:p>
            <a:fld id="{D09519F9-8B3A-4391-AAC4-9A21AF668AC1}" type="slidenum">
              <a:rPr lang="en-GB" smtClean="0"/>
              <a:t>‹#›</a:t>
            </a:fld>
            <a:endParaRPr lang="en-GB"/>
          </a:p>
        </p:txBody>
      </p:sp>
    </p:spTree>
    <p:extLst>
      <p:ext uri="{BB962C8B-B14F-4D97-AF65-F5344CB8AC3E}">
        <p14:creationId xmlns:p14="http://schemas.microsoft.com/office/powerpoint/2010/main" val="1598971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522BE-6A29-45AB-96C2-0528C00E7D5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041C5EA-8ADF-4B83-BCC3-B9032E94F8D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1318D6A-A328-420F-8F7D-DA432FC634C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E4B1890-80CC-46FD-B26A-21B399465D87}"/>
              </a:ext>
            </a:extLst>
          </p:cNvPr>
          <p:cNvSpPr>
            <a:spLocks noGrp="1"/>
          </p:cNvSpPr>
          <p:nvPr>
            <p:ph type="dt" sz="half" idx="10"/>
          </p:nvPr>
        </p:nvSpPr>
        <p:spPr/>
        <p:txBody>
          <a:bodyPr/>
          <a:lstStyle/>
          <a:p>
            <a:fld id="{4028F53C-D346-42AE-8BEB-D05C3CA261BC}" type="datetimeFigureOut">
              <a:rPr lang="en-GB" smtClean="0"/>
              <a:t>04/09/2025</a:t>
            </a:fld>
            <a:endParaRPr lang="en-GB"/>
          </a:p>
        </p:txBody>
      </p:sp>
      <p:sp>
        <p:nvSpPr>
          <p:cNvPr id="6" name="Footer Placeholder 5">
            <a:extLst>
              <a:ext uri="{FF2B5EF4-FFF2-40B4-BE49-F238E27FC236}">
                <a16:creationId xmlns:a16="http://schemas.microsoft.com/office/drawing/2014/main" id="{165686C4-FE74-4B42-8B4D-2ACC258DD6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E27DCA-5EB9-4173-888A-3DE2298C9C67}"/>
              </a:ext>
            </a:extLst>
          </p:cNvPr>
          <p:cNvSpPr>
            <a:spLocks noGrp="1"/>
          </p:cNvSpPr>
          <p:nvPr>
            <p:ph type="sldNum" sz="quarter" idx="12"/>
          </p:nvPr>
        </p:nvSpPr>
        <p:spPr/>
        <p:txBody>
          <a:bodyPr/>
          <a:lstStyle/>
          <a:p>
            <a:fld id="{D09519F9-8B3A-4391-AAC4-9A21AF668AC1}" type="slidenum">
              <a:rPr lang="en-GB" smtClean="0"/>
              <a:t>‹#›</a:t>
            </a:fld>
            <a:endParaRPr lang="en-GB"/>
          </a:p>
        </p:txBody>
      </p:sp>
    </p:spTree>
    <p:extLst>
      <p:ext uri="{BB962C8B-B14F-4D97-AF65-F5344CB8AC3E}">
        <p14:creationId xmlns:p14="http://schemas.microsoft.com/office/powerpoint/2010/main" val="1525282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68EBB8-D9A7-4B77-8793-8FA5F5A23B3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CCA0CFA-C26C-436D-9EF9-9E7571DA3B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5F13863-A0C9-493F-BAA1-9FEB224FEDE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CA6DFC9-EE74-4E35-BC97-A78A665C3B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43C87A4-F33E-4D46-9E00-51EC8D54F52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6CB5E38-D549-42E9-B914-DE236C41F6EF}"/>
              </a:ext>
            </a:extLst>
          </p:cNvPr>
          <p:cNvSpPr>
            <a:spLocks noGrp="1"/>
          </p:cNvSpPr>
          <p:nvPr>
            <p:ph type="dt" sz="half" idx="10"/>
          </p:nvPr>
        </p:nvSpPr>
        <p:spPr/>
        <p:txBody>
          <a:bodyPr/>
          <a:lstStyle/>
          <a:p>
            <a:fld id="{4028F53C-D346-42AE-8BEB-D05C3CA261BC}" type="datetimeFigureOut">
              <a:rPr lang="en-GB" smtClean="0"/>
              <a:t>04/09/2025</a:t>
            </a:fld>
            <a:endParaRPr lang="en-GB"/>
          </a:p>
        </p:txBody>
      </p:sp>
      <p:sp>
        <p:nvSpPr>
          <p:cNvPr id="8" name="Footer Placeholder 7">
            <a:extLst>
              <a:ext uri="{FF2B5EF4-FFF2-40B4-BE49-F238E27FC236}">
                <a16:creationId xmlns:a16="http://schemas.microsoft.com/office/drawing/2014/main" id="{8D29EC52-DAF7-457D-B5DD-66952125F71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12B8B01-007B-4FE6-AF17-AF7A496C913C}"/>
              </a:ext>
            </a:extLst>
          </p:cNvPr>
          <p:cNvSpPr>
            <a:spLocks noGrp="1"/>
          </p:cNvSpPr>
          <p:nvPr>
            <p:ph type="sldNum" sz="quarter" idx="12"/>
          </p:nvPr>
        </p:nvSpPr>
        <p:spPr/>
        <p:txBody>
          <a:bodyPr/>
          <a:lstStyle/>
          <a:p>
            <a:fld id="{D09519F9-8B3A-4391-AAC4-9A21AF668AC1}" type="slidenum">
              <a:rPr lang="en-GB" smtClean="0"/>
              <a:t>‹#›</a:t>
            </a:fld>
            <a:endParaRPr lang="en-GB"/>
          </a:p>
        </p:txBody>
      </p:sp>
    </p:spTree>
    <p:extLst>
      <p:ext uri="{BB962C8B-B14F-4D97-AF65-F5344CB8AC3E}">
        <p14:creationId xmlns:p14="http://schemas.microsoft.com/office/powerpoint/2010/main" val="118920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7B710-B5BC-4913-A147-75B82EB41FC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3ED33FC-0BC0-4EDC-9E8E-953653046A4F}"/>
              </a:ext>
            </a:extLst>
          </p:cNvPr>
          <p:cNvSpPr>
            <a:spLocks noGrp="1"/>
          </p:cNvSpPr>
          <p:nvPr>
            <p:ph type="dt" sz="half" idx="10"/>
          </p:nvPr>
        </p:nvSpPr>
        <p:spPr/>
        <p:txBody>
          <a:bodyPr/>
          <a:lstStyle/>
          <a:p>
            <a:fld id="{4028F53C-D346-42AE-8BEB-D05C3CA261BC}" type="datetimeFigureOut">
              <a:rPr lang="en-GB" smtClean="0"/>
              <a:t>04/09/2025</a:t>
            </a:fld>
            <a:endParaRPr lang="en-GB"/>
          </a:p>
        </p:txBody>
      </p:sp>
      <p:sp>
        <p:nvSpPr>
          <p:cNvPr id="4" name="Footer Placeholder 3">
            <a:extLst>
              <a:ext uri="{FF2B5EF4-FFF2-40B4-BE49-F238E27FC236}">
                <a16:creationId xmlns:a16="http://schemas.microsoft.com/office/drawing/2014/main" id="{46A58D48-C181-4674-BF85-3B45C1E48A0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049CC51-EFFA-4E95-ABCC-DC54D6DDA881}"/>
              </a:ext>
            </a:extLst>
          </p:cNvPr>
          <p:cNvSpPr>
            <a:spLocks noGrp="1"/>
          </p:cNvSpPr>
          <p:nvPr>
            <p:ph type="sldNum" sz="quarter" idx="12"/>
          </p:nvPr>
        </p:nvSpPr>
        <p:spPr/>
        <p:txBody>
          <a:bodyPr/>
          <a:lstStyle/>
          <a:p>
            <a:fld id="{D09519F9-8B3A-4391-AAC4-9A21AF668AC1}" type="slidenum">
              <a:rPr lang="en-GB" smtClean="0"/>
              <a:t>‹#›</a:t>
            </a:fld>
            <a:endParaRPr lang="en-GB"/>
          </a:p>
        </p:txBody>
      </p:sp>
    </p:spTree>
    <p:extLst>
      <p:ext uri="{BB962C8B-B14F-4D97-AF65-F5344CB8AC3E}">
        <p14:creationId xmlns:p14="http://schemas.microsoft.com/office/powerpoint/2010/main" val="1678101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F43438C-9D20-47E3-A7FA-716AA80B3405}"/>
              </a:ext>
            </a:extLst>
          </p:cNvPr>
          <p:cNvSpPr>
            <a:spLocks noGrp="1"/>
          </p:cNvSpPr>
          <p:nvPr>
            <p:ph type="dt" sz="half" idx="10"/>
          </p:nvPr>
        </p:nvSpPr>
        <p:spPr/>
        <p:txBody>
          <a:bodyPr/>
          <a:lstStyle/>
          <a:p>
            <a:fld id="{4028F53C-D346-42AE-8BEB-D05C3CA261BC}" type="datetimeFigureOut">
              <a:rPr lang="en-GB" smtClean="0"/>
              <a:t>04/09/2025</a:t>
            </a:fld>
            <a:endParaRPr lang="en-GB"/>
          </a:p>
        </p:txBody>
      </p:sp>
      <p:sp>
        <p:nvSpPr>
          <p:cNvPr id="3" name="Footer Placeholder 2">
            <a:extLst>
              <a:ext uri="{FF2B5EF4-FFF2-40B4-BE49-F238E27FC236}">
                <a16:creationId xmlns:a16="http://schemas.microsoft.com/office/drawing/2014/main" id="{8573EDA6-5334-47DE-9B0F-4E834EA7207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59AB9BF-1B25-46A6-8817-36C9C0229E67}"/>
              </a:ext>
            </a:extLst>
          </p:cNvPr>
          <p:cNvSpPr>
            <a:spLocks noGrp="1"/>
          </p:cNvSpPr>
          <p:nvPr>
            <p:ph type="sldNum" sz="quarter" idx="12"/>
          </p:nvPr>
        </p:nvSpPr>
        <p:spPr/>
        <p:txBody>
          <a:bodyPr/>
          <a:lstStyle/>
          <a:p>
            <a:fld id="{D09519F9-8B3A-4391-AAC4-9A21AF668AC1}" type="slidenum">
              <a:rPr lang="en-GB" smtClean="0"/>
              <a:t>‹#›</a:t>
            </a:fld>
            <a:endParaRPr lang="en-GB"/>
          </a:p>
        </p:txBody>
      </p:sp>
    </p:spTree>
    <p:extLst>
      <p:ext uri="{BB962C8B-B14F-4D97-AF65-F5344CB8AC3E}">
        <p14:creationId xmlns:p14="http://schemas.microsoft.com/office/powerpoint/2010/main" val="4071626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CD322-BD55-4B3B-A9EF-5F5E2AC17E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C25A509-8D0B-45BB-8DCB-283E972490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77C25AE-413D-43E9-B7A0-B7F05BAFAE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66CF9CD-72BF-4530-9650-D8845DFE6701}"/>
              </a:ext>
            </a:extLst>
          </p:cNvPr>
          <p:cNvSpPr>
            <a:spLocks noGrp="1"/>
          </p:cNvSpPr>
          <p:nvPr>
            <p:ph type="dt" sz="half" idx="10"/>
          </p:nvPr>
        </p:nvSpPr>
        <p:spPr/>
        <p:txBody>
          <a:bodyPr/>
          <a:lstStyle/>
          <a:p>
            <a:fld id="{4028F53C-D346-42AE-8BEB-D05C3CA261BC}" type="datetimeFigureOut">
              <a:rPr lang="en-GB" smtClean="0"/>
              <a:t>04/09/2025</a:t>
            </a:fld>
            <a:endParaRPr lang="en-GB"/>
          </a:p>
        </p:txBody>
      </p:sp>
      <p:sp>
        <p:nvSpPr>
          <p:cNvPr id="6" name="Footer Placeholder 5">
            <a:extLst>
              <a:ext uri="{FF2B5EF4-FFF2-40B4-BE49-F238E27FC236}">
                <a16:creationId xmlns:a16="http://schemas.microsoft.com/office/drawing/2014/main" id="{6BB27750-294F-4355-8072-5283532403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584A65-D41A-46C1-B01E-7F8F8E6E57BF}"/>
              </a:ext>
            </a:extLst>
          </p:cNvPr>
          <p:cNvSpPr>
            <a:spLocks noGrp="1"/>
          </p:cNvSpPr>
          <p:nvPr>
            <p:ph type="sldNum" sz="quarter" idx="12"/>
          </p:nvPr>
        </p:nvSpPr>
        <p:spPr/>
        <p:txBody>
          <a:bodyPr/>
          <a:lstStyle/>
          <a:p>
            <a:fld id="{D09519F9-8B3A-4391-AAC4-9A21AF668AC1}" type="slidenum">
              <a:rPr lang="en-GB" smtClean="0"/>
              <a:t>‹#›</a:t>
            </a:fld>
            <a:endParaRPr lang="en-GB"/>
          </a:p>
        </p:txBody>
      </p:sp>
    </p:spTree>
    <p:extLst>
      <p:ext uri="{BB962C8B-B14F-4D97-AF65-F5344CB8AC3E}">
        <p14:creationId xmlns:p14="http://schemas.microsoft.com/office/powerpoint/2010/main" val="16749510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71A5-7973-4DE3-9AC3-373C3A6787E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4FC49E0-D898-428A-8E48-D10A7B37B3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26276F-44AF-4BEE-82E4-89081B69BB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5BC0D9-EB8D-4FF0-B76C-6CBDCBC544FD}"/>
              </a:ext>
            </a:extLst>
          </p:cNvPr>
          <p:cNvSpPr>
            <a:spLocks noGrp="1"/>
          </p:cNvSpPr>
          <p:nvPr>
            <p:ph type="dt" sz="half" idx="10"/>
          </p:nvPr>
        </p:nvSpPr>
        <p:spPr/>
        <p:txBody>
          <a:bodyPr/>
          <a:lstStyle/>
          <a:p>
            <a:fld id="{4028F53C-D346-42AE-8BEB-D05C3CA261BC}" type="datetimeFigureOut">
              <a:rPr lang="en-GB" smtClean="0"/>
              <a:t>04/09/2025</a:t>
            </a:fld>
            <a:endParaRPr lang="en-GB"/>
          </a:p>
        </p:txBody>
      </p:sp>
      <p:sp>
        <p:nvSpPr>
          <p:cNvPr id="6" name="Footer Placeholder 5">
            <a:extLst>
              <a:ext uri="{FF2B5EF4-FFF2-40B4-BE49-F238E27FC236}">
                <a16:creationId xmlns:a16="http://schemas.microsoft.com/office/drawing/2014/main" id="{592AFB8E-00D7-4FAE-92D8-BD61092EBB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90198D-914E-46E2-A6E0-863233DAAC96}"/>
              </a:ext>
            </a:extLst>
          </p:cNvPr>
          <p:cNvSpPr>
            <a:spLocks noGrp="1"/>
          </p:cNvSpPr>
          <p:nvPr>
            <p:ph type="sldNum" sz="quarter" idx="12"/>
          </p:nvPr>
        </p:nvSpPr>
        <p:spPr/>
        <p:txBody>
          <a:bodyPr/>
          <a:lstStyle/>
          <a:p>
            <a:fld id="{D09519F9-8B3A-4391-AAC4-9A21AF668AC1}" type="slidenum">
              <a:rPr lang="en-GB" smtClean="0"/>
              <a:t>‹#›</a:t>
            </a:fld>
            <a:endParaRPr lang="en-GB"/>
          </a:p>
        </p:txBody>
      </p:sp>
    </p:spTree>
    <p:extLst>
      <p:ext uri="{BB962C8B-B14F-4D97-AF65-F5344CB8AC3E}">
        <p14:creationId xmlns:p14="http://schemas.microsoft.com/office/powerpoint/2010/main" val="2880838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E8EB01-A1BF-4AE8-B138-52A65A4B969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CBAD4D-D6BA-4768-B340-CFD667EB34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5B5449-5077-4475-97B7-97D6923410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28F53C-D346-42AE-8BEB-D05C3CA261BC}" type="datetimeFigureOut">
              <a:rPr lang="en-GB" smtClean="0"/>
              <a:t>04/09/2025</a:t>
            </a:fld>
            <a:endParaRPr lang="en-GB"/>
          </a:p>
        </p:txBody>
      </p:sp>
      <p:sp>
        <p:nvSpPr>
          <p:cNvPr id="5" name="Footer Placeholder 4">
            <a:extLst>
              <a:ext uri="{FF2B5EF4-FFF2-40B4-BE49-F238E27FC236}">
                <a16:creationId xmlns:a16="http://schemas.microsoft.com/office/drawing/2014/main" id="{5B1B7468-5E93-4980-8521-0EEC0184A6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99F6409-EEF6-4261-BF21-23CAB087DF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9519F9-8B3A-4391-AAC4-9A21AF668AC1}" type="slidenum">
              <a:rPr lang="en-GB" smtClean="0"/>
              <a:t>‹#›</a:t>
            </a:fld>
            <a:endParaRPr lang="en-GB"/>
          </a:p>
        </p:txBody>
      </p:sp>
    </p:spTree>
    <p:extLst>
      <p:ext uri="{BB962C8B-B14F-4D97-AF65-F5344CB8AC3E}">
        <p14:creationId xmlns:p14="http://schemas.microsoft.com/office/powerpoint/2010/main" val="3704878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316F9-6C37-4AF4-B63A-A22A69659F35}"/>
              </a:ext>
            </a:extLst>
          </p:cNvPr>
          <p:cNvSpPr>
            <a:spLocks noGrp="1"/>
          </p:cNvSpPr>
          <p:nvPr>
            <p:ph type="ctrTitle"/>
          </p:nvPr>
        </p:nvSpPr>
        <p:spPr/>
        <p:txBody>
          <a:bodyPr/>
          <a:lstStyle/>
          <a:p>
            <a:r>
              <a:rPr lang="en-GB" b="1" dirty="0"/>
              <a:t>Cardiology Journal Club</a:t>
            </a:r>
          </a:p>
        </p:txBody>
      </p:sp>
      <p:sp>
        <p:nvSpPr>
          <p:cNvPr id="3" name="Subtitle 2">
            <a:extLst>
              <a:ext uri="{FF2B5EF4-FFF2-40B4-BE49-F238E27FC236}">
                <a16:creationId xmlns:a16="http://schemas.microsoft.com/office/drawing/2014/main" id="{B44C097B-CDFA-40A5-A88A-6BA300D30A9E}"/>
              </a:ext>
            </a:extLst>
          </p:cNvPr>
          <p:cNvSpPr>
            <a:spLocks noGrp="1"/>
          </p:cNvSpPr>
          <p:nvPr>
            <p:ph type="subTitle" idx="1"/>
          </p:nvPr>
        </p:nvSpPr>
        <p:spPr/>
        <p:txBody>
          <a:bodyPr/>
          <a:lstStyle/>
          <a:p>
            <a:r>
              <a:rPr lang="en-GB" dirty="0"/>
              <a:t>Presented by Saad Muhammad</a:t>
            </a:r>
          </a:p>
        </p:txBody>
      </p:sp>
    </p:spTree>
    <p:extLst>
      <p:ext uri="{BB962C8B-B14F-4D97-AF65-F5344CB8AC3E}">
        <p14:creationId xmlns:p14="http://schemas.microsoft.com/office/powerpoint/2010/main" val="550463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B067CB-D38C-0556-B4A7-5192AAB0E207}"/>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907A01F4-5D9D-8367-F785-B87D12FE688A}"/>
              </a:ext>
            </a:extLst>
          </p:cNvPr>
          <p:cNvPicPr>
            <a:picLocks noChangeAspect="1"/>
          </p:cNvPicPr>
          <p:nvPr/>
        </p:nvPicPr>
        <p:blipFill>
          <a:blip r:embed="rId3"/>
          <a:stretch>
            <a:fillRect/>
          </a:stretch>
        </p:blipFill>
        <p:spPr>
          <a:xfrm>
            <a:off x="1492917" y="0"/>
            <a:ext cx="9206165" cy="6858000"/>
          </a:xfrm>
          <a:prstGeom prst="rect">
            <a:avLst/>
          </a:prstGeom>
        </p:spPr>
      </p:pic>
    </p:spTree>
    <p:extLst>
      <p:ext uri="{BB962C8B-B14F-4D97-AF65-F5344CB8AC3E}">
        <p14:creationId xmlns:p14="http://schemas.microsoft.com/office/powerpoint/2010/main" val="32658684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13A818B-B5A0-E6A4-B7D8-7A9ACBB7BCD2}"/>
              </a:ext>
            </a:extLst>
          </p:cNvPr>
          <p:cNvPicPr>
            <a:picLocks noChangeAspect="1"/>
          </p:cNvPicPr>
          <p:nvPr/>
        </p:nvPicPr>
        <p:blipFill>
          <a:blip r:embed="rId3"/>
          <a:stretch>
            <a:fillRect/>
          </a:stretch>
        </p:blipFill>
        <p:spPr>
          <a:xfrm>
            <a:off x="1976648" y="0"/>
            <a:ext cx="8238704" cy="6858000"/>
          </a:xfrm>
          <a:prstGeom prst="rect">
            <a:avLst/>
          </a:prstGeom>
        </p:spPr>
      </p:pic>
      <p:sp>
        <p:nvSpPr>
          <p:cNvPr id="4" name="Oval 3">
            <a:extLst>
              <a:ext uri="{FF2B5EF4-FFF2-40B4-BE49-F238E27FC236}">
                <a16:creationId xmlns:a16="http://schemas.microsoft.com/office/drawing/2014/main" id="{3247FBD2-8967-4457-8E74-AF5976F95AB0}"/>
              </a:ext>
            </a:extLst>
          </p:cNvPr>
          <p:cNvSpPr/>
          <p:nvPr/>
        </p:nvSpPr>
        <p:spPr>
          <a:xfrm>
            <a:off x="2736350" y="725158"/>
            <a:ext cx="2226068" cy="54883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1134748C-06D3-43D8-870E-28BE5C12DE72}"/>
              </a:ext>
            </a:extLst>
          </p:cNvPr>
          <p:cNvSpPr/>
          <p:nvPr/>
        </p:nvSpPr>
        <p:spPr>
          <a:xfrm>
            <a:off x="6638817" y="725158"/>
            <a:ext cx="2226068" cy="54883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55C3CBF7-E838-45AA-9EF0-60E2A8A8C05E}"/>
              </a:ext>
            </a:extLst>
          </p:cNvPr>
          <p:cNvSpPr/>
          <p:nvPr/>
        </p:nvSpPr>
        <p:spPr>
          <a:xfrm>
            <a:off x="2899024" y="3429000"/>
            <a:ext cx="2226068" cy="54883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35513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5C410-5500-D9A6-16DF-578CD297AFD0}"/>
              </a:ext>
            </a:extLst>
          </p:cNvPr>
          <p:cNvSpPr>
            <a:spLocks noGrp="1"/>
          </p:cNvSpPr>
          <p:nvPr>
            <p:ph type="title"/>
          </p:nvPr>
        </p:nvSpPr>
        <p:spPr/>
        <p:txBody>
          <a:bodyPr/>
          <a:lstStyle/>
          <a:p>
            <a:r>
              <a:rPr lang="en-GB" b="1" dirty="0"/>
              <a:t>Strengths/Limitations</a:t>
            </a:r>
          </a:p>
        </p:txBody>
      </p:sp>
      <p:sp>
        <p:nvSpPr>
          <p:cNvPr id="3" name="Content Placeholder 2">
            <a:extLst>
              <a:ext uri="{FF2B5EF4-FFF2-40B4-BE49-F238E27FC236}">
                <a16:creationId xmlns:a16="http://schemas.microsoft.com/office/drawing/2014/main" id="{698BDC9A-F2D4-AD39-3DCB-0A61CC092E84}"/>
              </a:ext>
            </a:extLst>
          </p:cNvPr>
          <p:cNvSpPr>
            <a:spLocks noGrp="1"/>
          </p:cNvSpPr>
          <p:nvPr>
            <p:ph idx="1"/>
          </p:nvPr>
        </p:nvSpPr>
        <p:spPr/>
        <p:txBody>
          <a:bodyPr>
            <a:normAutofit fontScale="92500" lnSpcReduction="20000"/>
          </a:bodyPr>
          <a:lstStyle/>
          <a:p>
            <a:pPr marL="0" indent="0">
              <a:buNone/>
            </a:pPr>
            <a:r>
              <a:rPr lang="en-GB" b="1" dirty="0"/>
              <a:t>Strengths:</a:t>
            </a:r>
          </a:p>
          <a:p>
            <a:pPr>
              <a:buFontTx/>
              <a:buChar char="-"/>
            </a:pPr>
            <a:r>
              <a:rPr lang="en-GB" dirty="0"/>
              <a:t>Multi-centre, randomised, assessor-blinded</a:t>
            </a:r>
          </a:p>
          <a:p>
            <a:pPr>
              <a:buFontTx/>
              <a:buChar char="-"/>
            </a:pPr>
            <a:r>
              <a:rPr lang="en-GB" dirty="0"/>
              <a:t>Adequately powered for angiographic endpoint</a:t>
            </a:r>
          </a:p>
          <a:p>
            <a:pPr>
              <a:buFontTx/>
              <a:buChar char="-"/>
            </a:pPr>
            <a:endParaRPr lang="en-GB" dirty="0"/>
          </a:p>
          <a:p>
            <a:pPr marL="0" indent="0">
              <a:buNone/>
            </a:pPr>
            <a:r>
              <a:rPr lang="en-GB" b="1" dirty="0"/>
              <a:t>Limitations:</a:t>
            </a:r>
          </a:p>
          <a:p>
            <a:pPr>
              <a:buFontTx/>
              <a:buChar char="-"/>
            </a:pPr>
            <a:r>
              <a:rPr lang="en-GB" dirty="0"/>
              <a:t>Powered for angiographic, not clinical endpoints</a:t>
            </a:r>
          </a:p>
          <a:p>
            <a:pPr>
              <a:buFontTx/>
              <a:buChar char="-"/>
            </a:pPr>
            <a:r>
              <a:rPr lang="en-GB" dirty="0"/>
              <a:t>Chinese population only </a:t>
            </a:r>
          </a:p>
          <a:p>
            <a:pPr>
              <a:buFontTx/>
              <a:buChar char="-"/>
            </a:pPr>
            <a:r>
              <a:rPr lang="en-GB" dirty="0"/>
              <a:t>Mostly simple ISR (Mehran I/II)</a:t>
            </a:r>
          </a:p>
          <a:p>
            <a:pPr>
              <a:buFontTx/>
              <a:buChar char="-"/>
            </a:pPr>
            <a:r>
              <a:rPr lang="en-GB" dirty="0"/>
              <a:t>Limited duration of follow-up (12 month clinical f/u)</a:t>
            </a:r>
          </a:p>
          <a:p>
            <a:pPr>
              <a:buFontTx/>
              <a:buChar char="-"/>
            </a:pPr>
            <a:r>
              <a:rPr lang="en-GB" dirty="0"/>
              <a:t>Industry-funded (B. Braun)</a:t>
            </a:r>
          </a:p>
        </p:txBody>
      </p:sp>
    </p:spTree>
    <p:extLst>
      <p:ext uri="{BB962C8B-B14F-4D97-AF65-F5344CB8AC3E}">
        <p14:creationId xmlns:p14="http://schemas.microsoft.com/office/powerpoint/2010/main" val="1568683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399EF9A-5D46-42B6-8C98-C0AD332B2103}"/>
              </a:ext>
            </a:extLst>
          </p:cNvPr>
          <p:cNvSpPr>
            <a:spLocks noGrp="1"/>
          </p:cNvSpPr>
          <p:nvPr>
            <p:ph type="ctrTitle"/>
          </p:nvPr>
        </p:nvSpPr>
        <p:spPr>
          <a:xfrm>
            <a:off x="1524000" y="1672970"/>
            <a:ext cx="9144000" cy="2387600"/>
          </a:xfrm>
        </p:spPr>
        <p:txBody>
          <a:bodyPr/>
          <a:lstStyle/>
          <a:p>
            <a:r>
              <a:rPr lang="en-GB" b="1" dirty="0"/>
              <a:t>Would you use SCBs over PCBs?</a:t>
            </a:r>
          </a:p>
        </p:txBody>
      </p:sp>
    </p:spTree>
    <p:extLst>
      <p:ext uri="{BB962C8B-B14F-4D97-AF65-F5344CB8AC3E}">
        <p14:creationId xmlns:p14="http://schemas.microsoft.com/office/powerpoint/2010/main" val="919435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2EC55-9EA9-48A4-ABC0-C0C7483CD09D}"/>
              </a:ext>
            </a:extLst>
          </p:cNvPr>
          <p:cNvSpPr>
            <a:spLocks noGrp="1"/>
          </p:cNvSpPr>
          <p:nvPr>
            <p:ph type="title"/>
          </p:nvPr>
        </p:nvSpPr>
        <p:spPr/>
        <p:txBody>
          <a:bodyPr/>
          <a:lstStyle/>
          <a:p>
            <a:r>
              <a:rPr lang="en-GB" b="1" dirty="0"/>
              <a:t>Thinking Points</a:t>
            </a:r>
          </a:p>
        </p:txBody>
      </p:sp>
      <p:sp>
        <p:nvSpPr>
          <p:cNvPr id="3" name="Content Placeholder 2">
            <a:extLst>
              <a:ext uri="{FF2B5EF4-FFF2-40B4-BE49-F238E27FC236}">
                <a16:creationId xmlns:a16="http://schemas.microsoft.com/office/drawing/2014/main" id="{B850F76B-440E-4D93-83B0-9C02E5920BBE}"/>
              </a:ext>
            </a:extLst>
          </p:cNvPr>
          <p:cNvSpPr>
            <a:spLocks noGrp="1"/>
          </p:cNvSpPr>
          <p:nvPr>
            <p:ph idx="1"/>
          </p:nvPr>
        </p:nvSpPr>
        <p:spPr/>
        <p:txBody>
          <a:bodyPr>
            <a:normAutofit fontScale="92500" lnSpcReduction="10000"/>
          </a:bodyPr>
          <a:lstStyle/>
          <a:p>
            <a:pPr marL="171450" indent="-171450"/>
            <a:r>
              <a:rPr lang="en-GB" dirty="0"/>
              <a:t>Should SCBs replace PCBs in ISR management if efficacy is similar but safety profile of sirolimus is potentially more favourable?</a:t>
            </a:r>
          </a:p>
          <a:p>
            <a:pPr marL="171450" indent="-171450"/>
            <a:r>
              <a:rPr lang="en-GB" dirty="0"/>
              <a:t>How much weight should we give angiographic endpoints (LLL) versus hard clinical endpoints?</a:t>
            </a:r>
          </a:p>
          <a:p>
            <a:pPr marL="171450" indent="-171450"/>
            <a:r>
              <a:rPr lang="en-GB" dirty="0"/>
              <a:t>What about longer-term outcomes (&gt;12 months)?</a:t>
            </a:r>
          </a:p>
          <a:p>
            <a:pPr marL="171450" indent="-171450"/>
            <a:r>
              <a:rPr lang="en-GB" dirty="0"/>
              <a:t>Would the results be the same in more complex ISR (Mehran III/IV, left main, multi-vessel)?</a:t>
            </a:r>
          </a:p>
          <a:p>
            <a:pPr marL="171450" indent="-171450"/>
            <a:r>
              <a:rPr lang="en-GB" dirty="0"/>
              <a:t>How might this influence practice in the UK, where PCBs are more widely used and SCBs are just emerging?</a:t>
            </a:r>
          </a:p>
          <a:p>
            <a:pPr marL="171450" indent="-171450"/>
            <a:r>
              <a:rPr lang="en-GB" dirty="0"/>
              <a:t>Do we need larger multinational RCTs, or is this evidence enough to shift guidelines?</a:t>
            </a:r>
          </a:p>
          <a:p>
            <a:endParaRPr lang="en-GB" b="1" dirty="0"/>
          </a:p>
        </p:txBody>
      </p:sp>
    </p:spTree>
    <p:extLst>
      <p:ext uri="{BB962C8B-B14F-4D97-AF65-F5344CB8AC3E}">
        <p14:creationId xmlns:p14="http://schemas.microsoft.com/office/powerpoint/2010/main" val="3340771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EB4241-B6B5-486C-BA99-1C286B976F44}"/>
              </a:ext>
            </a:extLst>
          </p:cNvPr>
          <p:cNvSpPr>
            <a:spLocks noGrp="1"/>
          </p:cNvSpPr>
          <p:nvPr>
            <p:ph type="title"/>
          </p:nvPr>
        </p:nvSpPr>
        <p:spPr/>
        <p:txBody>
          <a:bodyPr>
            <a:normAutofit fontScale="90000"/>
          </a:bodyPr>
          <a:lstStyle/>
          <a:p>
            <a:r>
              <a:rPr lang="en-GB" b="1" dirty="0"/>
              <a:t>Sirolimus- vs Paclitaxel-Coated Balloon for the Treatment of Coronary In-Stent Restenosis (SIBLINT-ISR Trial)</a:t>
            </a:r>
          </a:p>
        </p:txBody>
      </p:sp>
      <p:sp>
        <p:nvSpPr>
          <p:cNvPr id="5" name="Text Placeholder 4">
            <a:extLst>
              <a:ext uri="{FF2B5EF4-FFF2-40B4-BE49-F238E27FC236}">
                <a16:creationId xmlns:a16="http://schemas.microsoft.com/office/drawing/2014/main" id="{BDCB728E-5303-4313-B276-174A60F13809}"/>
              </a:ext>
            </a:extLst>
          </p:cNvPr>
          <p:cNvSpPr>
            <a:spLocks noGrp="1"/>
          </p:cNvSpPr>
          <p:nvPr>
            <p:ph type="body" idx="1"/>
          </p:nvPr>
        </p:nvSpPr>
        <p:spPr/>
        <p:txBody>
          <a:bodyPr/>
          <a:lstStyle/>
          <a:p>
            <a:r>
              <a:rPr lang="fr-FR" dirty="0"/>
              <a:t>Liu et al, </a:t>
            </a:r>
            <a:r>
              <a:rPr lang="fr-FR" i="1" dirty="0"/>
              <a:t>JACC: </a:t>
            </a:r>
            <a:r>
              <a:rPr lang="fr-FR" i="1" dirty="0" err="1"/>
              <a:t>Cardiovascular</a:t>
            </a:r>
            <a:r>
              <a:rPr lang="fr-FR" i="1" dirty="0"/>
              <a:t> Interventions, 2025</a:t>
            </a:r>
            <a:endParaRPr lang="en-GB" dirty="0"/>
          </a:p>
        </p:txBody>
      </p:sp>
    </p:spTree>
    <p:extLst>
      <p:ext uri="{BB962C8B-B14F-4D97-AF65-F5344CB8AC3E}">
        <p14:creationId xmlns:p14="http://schemas.microsoft.com/office/powerpoint/2010/main" val="12289220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8344FE-65BB-43B4-808A-8264244165B6}"/>
              </a:ext>
            </a:extLst>
          </p:cNvPr>
          <p:cNvSpPr>
            <a:spLocks noGrp="1"/>
          </p:cNvSpPr>
          <p:nvPr>
            <p:ph type="title"/>
          </p:nvPr>
        </p:nvSpPr>
        <p:spPr/>
        <p:txBody>
          <a:bodyPr/>
          <a:lstStyle/>
          <a:p>
            <a:r>
              <a:rPr lang="en-GB" b="1" dirty="0"/>
              <a:t>Background</a:t>
            </a:r>
          </a:p>
        </p:txBody>
      </p:sp>
      <p:sp>
        <p:nvSpPr>
          <p:cNvPr id="3" name="Content Placeholder 2">
            <a:extLst>
              <a:ext uri="{FF2B5EF4-FFF2-40B4-BE49-F238E27FC236}">
                <a16:creationId xmlns:a16="http://schemas.microsoft.com/office/drawing/2014/main" id="{0A624391-AED0-48F9-81B5-8700374BEB28}"/>
              </a:ext>
            </a:extLst>
          </p:cNvPr>
          <p:cNvSpPr>
            <a:spLocks noGrp="1"/>
          </p:cNvSpPr>
          <p:nvPr>
            <p:ph idx="1"/>
          </p:nvPr>
        </p:nvSpPr>
        <p:spPr/>
        <p:txBody>
          <a:bodyPr/>
          <a:lstStyle/>
          <a:p>
            <a:r>
              <a:rPr lang="en-GB" dirty="0"/>
              <a:t>In-stent restenosis (ISR) rate for 1</a:t>
            </a:r>
            <a:r>
              <a:rPr lang="en-GB" baseline="30000" dirty="0"/>
              <a:t>st</a:t>
            </a:r>
            <a:r>
              <a:rPr lang="en-GB" dirty="0"/>
              <a:t> generation drug eluting stents (DES) = ~13-16% (</a:t>
            </a:r>
            <a:r>
              <a:rPr lang="en-GB" dirty="0" err="1"/>
              <a:t>Dangas</a:t>
            </a:r>
            <a:r>
              <a:rPr lang="en-GB" dirty="0"/>
              <a:t> </a:t>
            </a:r>
            <a:r>
              <a:rPr lang="en-GB" i="1" dirty="0"/>
              <a:t>et al.</a:t>
            </a:r>
            <a:r>
              <a:rPr lang="en-GB" dirty="0"/>
              <a:t>, 2010)</a:t>
            </a:r>
          </a:p>
          <a:p>
            <a:r>
              <a:rPr lang="en-GB" dirty="0"/>
              <a:t>Drug-coated balloons (DCBs) may be more suitable for certain patients than re-stenting</a:t>
            </a:r>
          </a:p>
          <a:p>
            <a:r>
              <a:rPr lang="en-GB" dirty="0"/>
              <a:t>Most evidence base is with </a:t>
            </a:r>
            <a:r>
              <a:rPr lang="en-GB" b="1" dirty="0"/>
              <a:t>paclitaxel-coated balloons (PCBs)</a:t>
            </a:r>
          </a:p>
          <a:p>
            <a:r>
              <a:rPr lang="en-GB" dirty="0"/>
              <a:t>Knowledge gap: Few head-to-head RCTs of SCB vs PCB for ISR</a:t>
            </a:r>
          </a:p>
        </p:txBody>
      </p:sp>
    </p:spTree>
    <p:extLst>
      <p:ext uri="{BB962C8B-B14F-4D97-AF65-F5344CB8AC3E}">
        <p14:creationId xmlns:p14="http://schemas.microsoft.com/office/powerpoint/2010/main" val="1980216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252F2-3990-196E-13ED-A18A61679E1B}"/>
              </a:ext>
            </a:extLst>
          </p:cNvPr>
          <p:cNvSpPr>
            <a:spLocks noGrp="1"/>
          </p:cNvSpPr>
          <p:nvPr>
            <p:ph type="title"/>
          </p:nvPr>
        </p:nvSpPr>
        <p:spPr/>
        <p:txBody>
          <a:bodyPr/>
          <a:lstStyle/>
          <a:p>
            <a:r>
              <a:rPr lang="en-GB" b="1" dirty="0"/>
              <a:t>Study Design</a:t>
            </a:r>
          </a:p>
        </p:txBody>
      </p:sp>
      <p:sp>
        <p:nvSpPr>
          <p:cNvPr id="3" name="Content Placeholder 2">
            <a:extLst>
              <a:ext uri="{FF2B5EF4-FFF2-40B4-BE49-F238E27FC236}">
                <a16:creationId xmlns:a16="http://schemas.microsoft.com/office/drawing/2014/main" id="{4AB4E267-C73E-8808-3E23-C1F898DA92E2}"/>
              </a:ext>
            </a:extLst>
          </p:cNvPr>
          <p:cNvSpPr>
            <a:spLocks noGrp="1"/>
          </p:cNvSpPr>
          <p:nvPr>
            <p:ph idx="1"/>
          </p:nvPr>
        </p:nvSpPr>
        <p:spPr/>
        <p:txBody>
          <a:bodyPr/>
          <a:lstStyle/>
          <a:p>
            <a:r>
              <a:rPr lang="en-GB" dirty="0"/>
              <a:t>Prospective multicentre assessor-blinded non-inferiority RCT</a:t>
            </a:r>
          </a:p>
          <a:p>
            <a:r>
              <a:rPr lang="en-GB" dirty="0"/>
              <a:t>16 PCI centres in China</a:t>
            </a:r>
          </a:p>
          <a:p>
            <a:r>
              <a:rPr lang="en-GB" dirty="0"/>
              <a:t>Randomization: 1:1 SCB vs PCB after adequate lesion preparation</a:t>
            </a:r>
          </a:p>
          <a:p>
            <a:r>
              <a:rPr lang="fr-FR" b="1" dirty="0" err="1"/>
              <a:t>Sample</a:t>
            </a:r>
            <a:r>
              <a:rPr lang="fr-FR" b="1" dirty="0"/>
              <a:t> size</a:t>
            </a:r>
            <a:r>
              <a:rPr lang="fr-FR" dirty="0"/>
              <a:t>: 258 patients (285 </a:t>
            </a:r>
            <a:r>
              <a:rPr lang="fr-FR" dirty="0" err="1"/>
              <a:t>lesions</a:t>
            </a:r>
            <a:r>
              <a:rPr lang="fr-FR" dirty="0"/>
              <a:t>); &gt;80% </a:t>
            </a:r>
            <a:r>
              <a:rPr lang="fr-FR" dirty="0" err="1"/>
              <a:t>statistical</a:t>
            </a:r>
            <a:r>
              <a:rPr lang="fr-FR" dirty="0"/>
              <a:t> power</a:t>
            </a:r>
          </a:p>
          <a:p>
            <a:r>
              <a:rPr lang="en-GB" dirty="0"/>
              <a:t>Primary endpoint: 9-month angiographic late lumen loss (LLL)</a:t>
            </a:r>
          </a:p>
          <a:p>
            <a:r>
              <a:rPr lang="en-GB" dirty="0"/>
              <a:t>Secondary endpoints: restenosis, target lesion failure (TLF), PoCE at 12 months</a:t>
            </a:r>
          </a:p>
        </p:txBody>
      </p:sp>
    </p:spTree>
    <p:extLst>
      <p:ext uri="{BB962C8B-B14F-4D97-AF65-F5344CB8AC3E}">
        <p14:creationId xmlns:p14="http://schemas.microsoft.com/office/powerpoint/2010/main" val="2003420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F4CE8-E9B1-16C5-24CC-06339C3B14A0}"/>
              </a:ext>
            </a:extLst>
          </p:cNvPr>
          <p:cNvSpPr>
            <a:spLocks noGrp="1"/>
          </p:cNvSpPr>
          <p:nvPr>
            <p:ph type="title"/>
          </p:nvPr>
        </p:nvSpPr>
        <p:spPr/>
        <p:txBody>
          <a:bodyPr/>
          <a:lstStyle/>
          <a:p>
            <a:r>
              <a:rPr lang="en-GB" b="1" dirty="0"/>
              <a:t>Inclusion/Exclusion</a:t>
            </a:r>
          </a:p>
        </p:txBody>
      </p:sp>
      <p:sp>
        <p:nvSpPr>
          <p:cNvPr id="3" name="Content Placeholder 2">
            <a:extLst>
              <a:ext uri="{FF2B5EF4-FFF2-40B4-BE49-F238E27FC236}">
                <a16:creationId xmlns:a16="http://schemas.microsoft.com/office/drawing/2014/main" id="{B67044B0-F555-DC7D-08EF-1A6D97E73844}"/>
              </a:ext>
            </a:extLst>
          </p:cNvPr>
          <p:cNvSpPr>
            <a:spLocks noGrp="1"/>
          </p:cNvSpPr>
          <p:nvPr>
            <p:ph idx="1"/>
          </p:nvPr>
        </p:nvSpPr>
        <p:spPr/>
        <p:txBody>
          <a:bodyPr/>
          <a:lstStyle/>
          <a:p>
            <a:r>
              <a:rPr lang="en-GB" dirty="0"/>
              <a:t>Eligible: age ≥18, ISR lesions (≥70% stenosis or ≥50% with ischemia), RVD 2.5–4.0 mm, lesion length ≤34 mm</a:t>
            </a:r>
          </a:p>
          <a:p>
            <a:r>
              <a:rPr lang="en-GB" dirty="0"/>
              <a:t>Excluded: MI &lt;1 week, EF &lt;35%, left main, very complex ISR, severe calcification/tortuosity, thrombus</a:t>
            </a:r>
          </a:p>
        </p:txBody>
      </p:sp>
    </p:spTree>
    <p:extLst>
      <p:ext uri="{BB962C8B-B14F-4D97-AF65-F5344CB8AC3E}">
        <p14:creationId xmlns:p14="http://schemas.microsoft.com/office/powerpoint/2010/main" val="126739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screenshot of a computer screen&#10;&#10;AI-generated content may be incorrect.">
            <a:extLst>
              <a:ext uri="{FF2B5EF4-FFF2-40B4-BE49-F238E27FC236}">
                <a16:creationId xmlns:a16="http://schemas.microsoft.com/office/drawing/2014/main" id="{962DD4B4-2848-8ADB-ADCD-0BEC01806BD9}"/>
              </a:ext>
            </a:extLst>
          </p:cNvPr>
          <p:cNvPicPr>
            <a:picLocks noChangeAspect="1"/>
          </p:cNvPicPr>
          <p:nvPr/>
        </p:nvPicPr>
        <p:blipFill>
          <a:blip r:embed="rId2"/>
          <a:stretch>
            <a:fillRect/>
          </a:stretch>
        </p:blipFill>
        <p:spPr>
          <a:xfrm>
            <a:off x="2678167" y="643466"/>
            <a:ext cx="6835666" cy="5571067"/>
          </a:xfrm>
          <a:prstGeom prst="rect">
            <a:avLst/>
          </a:prstGeom>
        </p:spPr>
      </p:pic>
    </p:spTree>
    <p:extLst>
      <p:ext uri="{BB962C8B-B14F-4D97-AF65-F5344CB8AC3E}">
        <p14:creationId xmlns:p14="http://schemas.microsoft.com/office/powerpoint/2010/main" val="1890122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536FE5F-F8D4-0307-0F7A-A495801EC20B}"/>
              </a:ext>
            </a:extLst>
          </p:cNvPr>
          <p:cNvPicPr>
            <a:picLocks noChangeAspect="1"/>
          </p:cNvPicPr>
          <p:nvPr/>
        </p:nvPicPr>
        <p:blipFill>
          <a:blip r:embed="rId2"/>
          <a:stretch>
            <a:fillRect/>
          </a:stretch>
        </p:blipFill>
        <p:spPr>
          <a:xfrm>
            <a:off x="3733470" y="394864"/>
            <a:ext cx="4725059" cy="6068272"/>
          </a:xfrm>
          <a:prstGeom prst="rect">
            <a:avLst/>
          </a:prstGeom>
        </p:spPr>
      </p:pic>
      <p:sp>
        <p:nvSpPr>
          <p:cNvPr id="3" name="Oval 2">
            <a:extLst>
              <a:ext uri="{FF2B5EF4-FFF2-40B4-BE49-F238E27FC236}">
                <a16:creationId xmlns:a16="http://schemas.microsoft.com/office/drawing/2014/main" id="{15E909CB-583E-4392-AD07-C1C68F6209B9}"/>
              </a:ext>
            </a:extLst>
          </p:cNvPr>
          <p:cNvSpPr/>
          <p:nvPr/>
        </p:nvSpPr>
        <p:spPr>
          <a:xfrm>
            <a:off x="6239838" y="2687522"/>
            <a:ext cx="777411" cy="25088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a:extLst>
              <a:ext uri="{FF2B5EF4-FFF2-40B4-BE49-F238E27FC236}">
                <a16:creationId xmlns:a16="http://schemas.microsoft.com/office/drawing/2014/main" id="{B0862873-FB4D-4BB7-B589-415AF719C596}"/>
              </a:ext>
            </a:extLst>
          </p:cNvPr>
          <p:cNvSpPr/>
          <p:nvPr/>
        </p:nvSpPr>
        <p:spPr>
          <a:xfrm>
            <a:off x="7450477" y="2687522"/>
            <a:ext cx="777411" cy="25088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AA51135F-04C1-4225-B918-FCEFE4E30C09}"/>
              </a:ext>
            </a:extLst>
          </p:cNvPr>
          <p:cNvSpPr/>
          <p:nvPr/>
        </p:nvSpPr>
        <p:spPr>
          <a:xfrm>
            <a:off x="6239838" y="2007714"/>
            <a:ext cx="777411" cy="25088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4E3ADF2F-A4DF-4257-AEF3-BC30E74669E7}"/>
              </a:ext>
            </a:extLst>
          </p:cNvPr>
          <p:cNvSpPr/>
          <p:nvPr/>
        </p:nvSpPr>
        <p:spPr>
          <a:xfrm>
            <a:off x="7419655" y="2007714"/>
            <a:ext cx="777411" cy="25088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47541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160C6-CD67-AAB0-68A5-26CE34F911D3}"/>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BEBBF9FE-FFC6-00CE-FFD4-DB04FC4F5AFB}"/>
              </a:ext>
            </a:extLst>
          </p:cNvPr>
          <p:cNvPicPr>
            <a:picLocks noChangeAspect="1"/>
          </p:cNvPicPr>
          <p:nvPr/>
        </p:nvPicPr>
        <p:blipFill>
          <a:blip r:embed="rId3"/>
          <a:stretch>
            <a:fillRect/>
          </a:stretch>
        </p:blipFill>
        <p:spPr>
          <a:xfrm>
            <a:off x="3506585" y="0"/>
            <a:ext cx="5178829" cy="6858000"/>
          </a:xfrm>
          <a:prstGeom prst="rect">
            <a:avLst/>
          </a:prstGeom>
        </p:spPr>
      </p:pic>
      <p:sp>
        <p:nvSpPr>
          <p:cNvPr id="2" name="Oval 1">
            <a:extLst>
              <a:ext uri="{FF2B5EF4-FFF2-40B4-BE49-F238E27FC236}">
                <a16:creationId xmlns:a16="http://schemas.microsoft.com/office/drawing/2014/main" id="{D3C6DE8D-5633-46CA-8DBE-129CAC506B80}"/>
              </a:ext>
            </a:extLst>
          </p:cNvPr>
          <p:cNvSpPr/>
          <p:nvPr/>
        </p:nvSpPr>
        <p:spPr>
          <a:xfrm>
            <a:off x="5604387" y="2153265"/>
            <a:ext cx="973394" cy="3932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a:extLst>
              <a:ext uri="{FF2B5EF4-FFF2-40B4-BE49-F238E27FC236}">
                <a16:creationId xmlns:a16="http://schemas.microsoft.com/office/drawing/2014/main" id="{916EBFD2-7EE6-4549-A249-D99C9CA1B243}"/>
              </a:ext>
            </a:extLst>
          </p:cNvPr>
          <p:cNvSpPr/>
          <p:nvPr/>
        </p:nvSpPr>
        <p:spPr>
          <a:xfrm>
            <a:off x="6799009" y="2158183"/>
            <a:ext cx="973394" cy="39329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81729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D37AB9-B4B3-AB1A-2141-81EA448B959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3D1A2015-6918-21E4-A23C-4AF86F723109}"/>
              </a:ext>
            </a:extLst>
          </p:cNvPr>
          <p:cNvPicPr>
            <a:picLocks noChangeAspect="1"/>
          </p:cNvPicPr>
          <p:nvPr/>
        </p:nvPicPr>
        <p:blipFill>
          <a:blip r:embed="rId3"/>
          <a:stretch>
            <a:fillRect/>
          </a:stretch>
        </p:blipFill>
        <p:spPr>
          <a:xfrm>
            <a:off x="2559963" y="0"/>
            <a:ext cx="7072073" cy="6858000"/>
          </a:xfrm>
          <a:prstGeom prst="rect">
            <a:avLst/>
          </a:prstGeom>
        </p:spPr>
      </p:pic>
      <p:sp>
        <p:nvSpPr>
          <p:cNvPr id="5" name="Oval 4">
            <a:extLst>
              <a:ext uri="{FF2B5EF4-FFF2-40B4-BE49-F238E27FC236}">
                <a16:creationId xmlns:a16="http://schemas.microsoft.com/office/drawing/2014/main" id="{79DE0175-DE8D-46A0-9F61-DC90BB954C9D}"/>
              </a:ext>
            </a:extLst>
          </p:cNvPr>
          <p:cNvSpPr/>
          <p:nvPr/>
        </p:nvSpPr>
        <p:spPr>
          <a:xfrm>
            <a:off x="5250425" y="5928852"/>
            <a:ext cx="934065" cy="21630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AF413F55-8C5E-41EE-B451-379B9769B025}"/>
              </a:ext>
            </a:extLst>
          </p:cNvPr>
          <p:cNvSpPr/>
          <p:nvPr/>
        </p:nvSpPr>
        <p:spPr>
          <a:xfrm>
            <a:off x="7211960" y="5928851"/>
            <a:ext cx="934065" cy="21630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64542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594ba7ef-e101-4e11-bc78-05615146a072"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CFF4998754AF045A06E8791D758A1B9" ma:contentTypeVersion="10" ma:contentTypeDescription="Create a new document." ma:contentTypeScope="" ma:versionID="ab4dfd53567ad99a08ed958949cfd45e">
  <xsd:schema xmlns:xsd="http://www.w3.org/2001/XMLSchema" xmlns:xs="http://www.w3.org/2001/XMLSchema" xmlns:p="http://schemas.microsoft.com/office/2006/metadata/properties" xmlns:ns1="http://schemas.microsoft.com/sharepoint/v3" xmlns:ns3="594ba7ef-e101-4e11-bc78-05615146a072" xmlns:ns4="ae7704bc-2fdb-4f30-baaa-331612b29c7f" targetNamespace="http://schemas.microsoft.com/office/2006/metadata/properties" ma:root="true" ma:fieldsID="92ae240221b4198d34383a7a5d28f3f6" ns1:_="" ns3:_="" ns4:_="">
    <xsd:import namespace="http://schemas.microsoft.com/sharepoint/v3"/>
    <xsd:import namespace="594ba7ef-e101-4e11-bc78-05615146a072"/>
    <xsd:import namespace="ae7704bc-2fdb-4f30-baaa-331612b29c7f"/>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94ba7ef-e101-4e11-bc78-05615146a0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SearchProperties" ma:index="1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e7704bc-2fdb-4f30-baaa-331612b29c7f"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08FB6CA-6F0B-448A-A018-962C217043B6}">
  <ds:schemaRefs>
    <ds:schemaRef ds:uri="http://schemas.microsoft.com/sharepoint/v3/contenttype/forms"/>
  </ds:schemaRefs>
</ds:datastoreItem>
</file>

<file path=customXml/itemProps2.xml><?xml version="1.0" encoding="utf-8"?>
<ds:datastoreItem xmlns:ds="http://schemas.openxmlformats.org/officeDocument/2006/customXml" ds:itemID="{CD0952BC-25FF-4A2A-8FF4-3B2CDF20C559}">
  <ds:schemaRefs>
    <ds:schemaRef ds:uri="http://purl.org/dc/terms/"/>
    <ds:schemaRef ds:uri="http://schemas.microsoft.com/office/2006/documentManagement/types"/>
    <ds:schemaRef ds:uri="ae7704bc-2fdb-4f30-baaa-331612b29c7f"/>
    <ds:schemaRef ds:uri="594ba7ef-e101-4e11-bc78-05615146a072"/>
    <ds:schemaRef ds:uri="http://purl.org/dc/elements/1.1/"/>
    <ds:schemaRef ds:uri="http://schemas.microsoft.com/office/infopath/2007/PartnerControls"/>
    <ds:schemaRef ds:uri="http://schemas.microsoft.com/office/2006/metadata/properties"/>
    <ds:schemaRef ds:uri="http://schemas.openxmlformats.org/package/2006/metadata/core-properties"/>
    <ds:schemaRef ds:uri="http://schemas.microsoft.com/sharepoint/v3"/>
    <ds:schemaRef ds:uri="http://www.w3.org/XML/1998/namespace"/>
    <ds:schemaRef ds:uri="http://purl.org/dc/dcmitype/"/>
  </ds:schemaRefs>
</ds:datastoreItem>
</file>

<file path=customXml/itemProps3.xml><?xml version="1.0" encoding="utf-8"?>
<ds:datastoreItem xmlns:ds="http://schemas.openxmlformats.org/officeDocument/2006/customXml" ds:itemID="{FEE5E2C6-362F-4A9A-B126-3FA80E144E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94ba7ef-e101-4e11-bc78-05615146a072"/>
    <ds:schemaRef ds:uri="ae7704bc-2fdb-4f30-baaa-331612b29c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1379</TotalTime>
  <Words>1779</Words>
  <Application>Microsoft Office PowerPoint</Application>
  <PresentationFormat>Widescreen</PresentationFormat>
  <Paragraphs>104</Paragraphs>
  <Slides>14</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Cardiology Journal Club</vt:lpstr>
      <vt:lpstr>Sirolimus- vs Paclitaxel-Coated Balloon for the Treatment of Coronary In-Stent Restenosis (SIBLINT-ISR Trial)</vt:lpstr>
      <vt:lpstr>Background</vt:lpstr>
      <vt:lpstr>Study Design</vt:lpstr>
      <vt:lpstr>Inclusion/Exclusion</vt:lpstr>
      <vt:lpstr>PowerPoint Presentation</vt:lpstr>
      <vt:lpstr>PowerPoint Presentation</vt:lpstr>
      <vt:lpstr>PowerPoint Presentation</vt:lpstr>
      <vt:lpstr>PowerPoint Presentation</vt:lpstr>
      <vt:lpstr>PowerPoint Presentation</vt:lpstr>
      <vt:lpstr>PowerPoint Presentation</vt:lpstr>
      <vt:lpstr>Strengths/Limitations</vt:lpstr>
      <vt:lpstr>Would you use SCBs over PCBs?</vt:lpstr>
      <vt:lpstr>Thinking Points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Cardiology Journal Club</dc:title>
  <dc:creator>MUHAMMAD, Saad (MEDWAY NHS FOUNDATION TRUST)</dc:creator>
  <cp:lastModifiedBy>MUHAMMAD, Saad (MEDWAY NHS FOUNDATION TRUST)</cp:lastModifiedBy>
  <cp:revision>18</cp:revision>
  <dcterms:created xsi:type="dcterms:W3CDTF">2025-09-02T13:11:19Z</dcterms:created>
  <dcterms:modified xsi:type="dcterms:W3CDTF">2025-09-04T13:08:56Z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0x010100DCFF4998754AF045A06E8791D758A1B9</vt:lpwstr>
  </property>
</Properties>
</file>