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8" r:id="rId2"/>
    <p:sldId id="275" r:id="rId3"/>
    <p:sldId id="319" r:id="rId4"/>
    <p:sldId id="317" r:id="rId5"/>
    <p:sldId id="315" r:id="rId6"/>
    <p:sldId id="309" r:id="rId7"/>
    <p:sldId id="293" r:id="rId8"/>
    <p:sldId id="322" r:id="rId9"/>
    <p:sldId id="278" r:id="rId10"/>
    <p:sldId id="325" r:id="rId11"/>
    <p:sldId id="326" r:id="rId12"/>
    <p:sldId id="342" r:id="rId13"/>
    <p:sldId id="352" r:id="rId14"/>
    <p:sldId id="303" r:id="rId15"/>
    <p:sldId id="324" r:id="rId16"/>
    <p:sldId id="334" r:id="rId17"/>
    <p:sldId id="302" r:id="rId18"/>
    <p:sldId id="304" r:id="rId19"/>
    <p:sldId id="308" r:id="rId20"/>
    <p:sldId id="345" r:id="rId21"/>
    <p:sldId id="290" r:id="rId22"/>
    <p:sldId id="327" r:id="rId23"/>
    <p:sldId id="328" r:id="rId24"/>
    <p:sldId id="321" r:id="rId25"/>
    <p:sldId id="356" r:id="rId26"/>
    <p:sldId id="3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A9E"/>
    <a:srgbClr val="FF5B53"/>
    <a:srgbClr val="EEE12A"/>
    <a:srgbClr val="EFDB92"/>
    <a:srgbClr val="72FFF2"/>
    <a:srgbClr val="C2FEF4"/>
    <a:srgbClr val="FF786C"/>
    <a:srgbClr val="AAE3F2"/>
    <a:srgbClr val="FF908E"/>
    <a:srgbClr val="F18A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p:restoredTop sz="67176"/>
  </p:normalViewPr>
  <p:slideViewPr>
    <p:cSldViewPr snapToGrid="0">
      <p:cViewPr varScale="1">
        <p:scale>
          <a:sx n="68" d="100"/>
          <a:sy n="68" d="100"/>
        </p:scale>
        <p:origin x="23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5:27.809"/>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3:54.069"/>
    </inkml:context>
    <inkml:brush xml:id="br0">
      <inkml:brushProperty name="width" value="0.2" units="cm"/>
      <inkml:brushProperty name="height" value="0.2" units="cm"/>
      <inkml:brushProperty name="color" value="#E71224"/>
    </inkml:brush>
  </inkml:definitions>
  <inkml:trace contextRef="#ctx0" brushRef="#br0">1 1 24575,'5'53'0,"19"20"0,-3-25 0,5 0 0,6 7 0,3 0 0,3 1 0,1-1 0,-2-3 0,-1-3 0,23 29 0,-11-18 0,-15-22 0,-13-18 0,-9-9 0,-6-5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3:55.485"/>
    </inkml:context>
    <inkml:brush xml:id="br0">
      <inkml:brushProperty name="width" value="0.2" units="cm"/>
      <inkml:brushProperty name="height" value="0.2" units="cm"/>
      <inkml:brushProperty name="color" value="#E71224"/>
    </inkml:brush>
  </inkml:definitions>
  <inkml:trace contextRef="#ctx0" brushRef="#br0">1 653 24575,'44'-44'0,"16"-12"0,-19 21 0,4-1 0,3-3 0,0 0 0,-2 1 0,-1 2 0,-5 4 0,-1 1 0,27-24 0,-10 6 0,-8 4 0,-7 3 0,-10 10 0,-9 10 0,-7 8 0,-7 9 0,-5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4:24.519"/>
    </inkml:context>
    <inkml:brush xml:id="br0">
      <inkml:brushProperty name="width" value="0.2" units="cm"/>
      <inkml:brushProperty name="height" value="0.2" units="cm"/>
      <inkml:brushProperty name="color" value="#E71224"/>
    </inkml:brush>
  </inkml:definitions>
  <inkml:trace contextRef="#ctx0" brushRef="#br0">0 1 24575,'14'44'0,"11"11"0,10 11 0,8 2 0,-2-8 0,-4-12 0,-8-14 0,-5-8 0,-2-4 0,-5-5 0,-2-4 0,-4-5 0,-2-3 0,-2 0 0,0 1 0,-1 1 0,2 2 0,5 7 0,10 11 0,7 9 0,5 4 0,-2-3 0,-8-8 0,-10-10 0,-6-6 0,-3-5 0,-1-2 0,1 0 0,-1-2 0,-2-1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4:25.985"/>
    </inkml:context>
    <inkml:brush xml:id="br0">
      <inkml:brushProperty name="width" value="0.2" units="cm"/>
      <inkml:brushProperty name="height" value="0.2" units="cm"/>
      <inkml:brushProperty name="color" value="#E71224"/>
    </inkml:brush>
  </inkml:definitions>
  <inkml:trace contextRef="#ctx0" brushRef="#br0">0 712 24575,'12'-36'0,"12"-4"0,15-7 0,5 2 0,-1-2 0,-1-1 0,6-1 0,3-2 0,1 1 0,-6 5 0,-12 9 0,-6 11 0,-9 9 0,-4 8 0,-6 1 0,-2 2 0,7-7 0,10-11 0,12-10 0,2-4 0,-7 8 0,-15 14 0,-7 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4:44.969"/>
    </inkml:context>
    <inkml:brush xml:id="br0">
      <inkml:brushProperty name="width" value="0.2" units="cm"/>
      <inkml:brushProperty name="height" value="0.2" units="cm"/>
      <inkml:brushProperty name="color" value="#66CC00"/>
    </inkml:brush>
  </inkml:definitions>
  <inkml:trace contextRef="#ctx0" brushRef="#br0">0 363 24575,'0'21'0,"4"9"0,7 6 0,11 12 0,12 5 0,-1-9 0,-6-17 0,-9-15 0,-5-18 0,0-7 0,8-12 0,20-16 0,27-21 0,-21 22 0,3-2 0,7-3 0,2-1 0,-1 0 0,0 1 0,-4 7 0,-2 2 0,-8 4 0,-3 3 0,20-13 0,-22 15 0,-22 14 0,-7 8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4:47.701"/>
    </inkml:context>
    <inkml:brush xml:id="br0">
      <inkml:brushProperty name="width" value="0.2" units="cm"/>
      <inkml:brushProperty name="height" value="0.2" units="cm"/>
      <inkml:brushProperty name="color" value="#66CC00"/>
    </inkml:brush>
  </inkml:definitions>
  <inkml:trace contextRef="#ctx0" brushRef="#br0">1 349 24575,'8'53'0,"8"6"0,8 4 0,6-8 0,-4-12 0,-4-19 0,-5-12 0,-4-10 0,-1-8 0,0-5 0,2-10 0,8-7 0,12-10 0,21-7 0,19-9 0,-28 23 0,2 0 0,5-3 0,1 0 0,0-1 0,1 1 0,-3 2 0,-2 2 0,-5 3 0,-3 1 0,26-16 0,-16 7 0,-13 9 0,-10 7 0,-6 6 0,-12 9 0,-3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4:49.785"/>
    </inkml:context>
    <inkml:brush xml:id="br0">
      <inkml:brushProperty name="width" value="0.2" units="cm"/>
      <inkml:brushProperty name="height" value="0.2" units="cm"/>
      <inkml:brushProperty name="color" value="#66CC00"/>
    </inkml:brush>
  </inkml:definitions>
  <inkml:trace contextRef="#ctx0" brushRef="#br0">0 259 24575,'2'40'0,"3"6"0,8 0 0,2-3 0,3-13 0,-2-10 0,-5-9 0,-1-8 0,-5-4 0,-3-6 0,-1-4 0,1 0 0,7-4 0,21-8 0,26-13 0,-14 10 0,3-1 0,10-6 0,2 0 0,2-1 0,1 0 0,-3 1 0,-1 2 0,-7 3 0,-2 3 0,27-15 0,-24 11 0,-25 16 0,-12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15.574"/>
    </inkml:context>
    <inkml:brush xml:id="br0">
      <inkml:brushProperty name="width" value="0.2" units="cm"/>
      <inkml:brushProperty name="height" value="0.2" units="cm"/>
      <inkml:brushProperty name="color" value="#66CC00"/>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3.790"/>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7:39.723"/>
    </inkml:context>
    <inkml:brush xml:id="br0">
      <inkml:brushProperty name="width" value="0.2" units="cm"/>
      <inkml:brushProperty name="height" value="0.2" units="cm"/>
      <inkml:brushProperty name="color" value="#66CC00"/>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7:50.556"/>
    </inkml:context>
    <inkml:brush xml:id="br0">
      <inkml:brushProperty name="width" value="0.2" units="cm"/>
      <inkml:brushProperty name="height" value="0.2" units="cm"/>
      <inkml:brushProperty name="color" value="#66CC00"/>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9:18.405"/>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9:20.689"/>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3:26.469"/>
    </inkml:context>
    <inkml:brush xml:id="br0">
      <inkml:brushProperty name="width" value="0.2" units="cm"/>
      <inkml:brushProperty name="height" value="0.2" units="cm"/>
      <inkml:brushProperty name="color" value="#E71224"/>
    </inkml:brush>
  </inkml:definitions>
  <inkml:trace contextRef="#ctx0" brushRef="#br0">0 0 24575,'6'24'0,"12"17"0,7 12 0,8 6 0,-2-1 0,-4-9 0,1-2 0,-1 1 0,1 0 0,-3-4 0,-3-7 0,-3-10 0,-8-13 0,-5-7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20:03:35.102"/>
    </inkml:context>
    <inkml:brush xml:id="br0">
      <inkml:brushProperty name="width" value="0.2" units="cm"/>
      <inkml:brushProperty name="height" value="0.2" units="cm"/>
      <inkml:brushProperty name="color" value="#E71224"/>
    </inkml:brush>
  </inkml:definitions>
  <inkml:trace contextRef="#ctx0" brushRef="#br0">0 539 24575,'38'-7'0,"-1"-8"0,2-6 0,-5-4 0,-7 6 0,-3 0 0,-3 0 0,1 2 0,-1-2 0,1-3 0,2 0 0,3-5 0,5-4 0,5 2 0,-2 0 0,-4 7 0,-8 7 0,-9 6 0,0 1 0,7-4 0,11-6 0,9-8 0,0 0 0,-6 5 0,-9 8 0,-9 3 0,-4 3 0,-1 0 0,2-1 0,2 2 0,-1 1 0,-7 2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4E2F2-7B3D-2948-807A-DE68995AE3C7}" type="datetimeFigureOut">
              <a:rPr lang="en-US" smtClean="0"/>
              <a:t>8/14/25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9061A-49AA-7943-8E4A-CD8DE44B1211}" type="slidenum">
              <a:rPr lang="en-US" smtClean="0"/>
              <a:t>‹#›</a:t>
            </a:fld>
            <a:endParaRPr lang="en-US"/>
          </a:p>
        </p:txBody>
      </p:sp>
    </p:spTree>
    <p:extLst>
      <p:ext uri="{BB962C8B-B14F-4D97-AF65-F5344CB8AC3E}">
        <p14:creationId xmlns:p14="http://schemas.microsoft.com/office/powerpoint/2010/main" val="170121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2380DC8B-33A2-49D5-11F8-E1E01587FDED}"/>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50304FC6-2601-0D3B-12B0-60713FBAC0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56B7F577-16A9-58FF-A2B4-0F4A8EDBFD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13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328E39E8-BBA5-9C5D-F75D-EE9BCC29BDD2}"/>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63E34711-E631-F0F0-A54E-71DD547340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sz="1200" kern="1200" dirty="0">
                <a:solidFill>
                  <a:schemeClr val="tx1"/>
                </a:solidFill>
                <a:effectLst/>
                <a:latin typeface="+mn-lt"/>
                <a:ea typeface="+mn-ea"/>
                <a:cs typeface="+mn-cs"/>
              </a:rPr>
              <a:t>Data analysis was conducted by the</a:t>
            </a:r>
          </a:p>
          <a:p>
            <a:r>
              <a:rPr lang="en-ZA" sz="1200" kern="1200" dirty="0">
                <a:solidFill>
                  <a:schemeClr val="tx1"/>
                </a:solidFill>
                <a:effectLst/>
                <a:latin typeface="+mn-lt"/>
                <a:ea typeface="+mn-ea"/>
                <a:cs typeface="+mn-cs"/>
              </a:rPr>
              <a:t>sponsor, and the analyses of the primary and</a:t>
            </a:r>
          </a:p>
          <a:p>
            <a:r>
              <a:rPr lang="en-ZA" sz="1200" kern="1200" dirty="0">
                <a:solidFill>
                  <a:schemeClr val="tx1"/>
                </a:solidFill>
                <a:effectLst/>
                <a:latin typeface="+mn-lt"/>
                <a:ea typeface="+mn-ea"/>
                <a:cs typeface="+mn-cs"/>
              </a:rPr>
              <a:t>confirmatory secondary outcomes were </a:t>
            </a:r>
            <a:r>
              <a:rPr lang="en-ZA" sz="1200" kern="1200" dirty="0" err="1">
                <a:solidFill>
                  <a:schemeClr val="tx1"/>
                </a:solidFill>
                <a:effectLst/>
                <a:latin typeface="+mn-lt"/>
                <a:ea typeface="+mn-ea"/>
                <a:cs typeface="+mn-cs"/>
              </a:rPr>
              <a:t>indepen</a:t>
            </a:r>
            <a:r>
              <a:rPr lang="en-ZA" sz="1200" kern="1200" dirty="0">
                <a:solidFill>
                  <a:schemeClr val="tx1"/>
                </a:solidFill>
                <a:effectLst/>
                <a:latin typeface="+mn-lt"/>
                <a:ea typeface="+mn-ea"/>
                <a:cs typeface="+mn-cs"/>
              </a:rPr>
              <a:t>-</a:t>
            </a:r>
          </a:p>
          <a:p>
            <a:r>
              <a:rPr lang="en-ZA" sz="1200" kern="1200" dirty="0" err="1">
                <a:solidFill>
                  <a:schemeClr val="tx1"/>
                </a:solidFill>
                <a:effectLst/>
                <a:latin typeface="+mn-lt"/>
                <a:ea typeface="+mn-ea"/>
                <a:cs typeface="+mn-cs"/>
              </a:rPr>
              <a:t>dently</a:t>
            </a:r>
            <a:r>
              <a:rPr lang="en-ZA" sz="1200" kern="1200" dirty="0">
                <a:solidFill>
                  <a:schemeClr val="tx1"/>
                </a:solidFill>
                <a:effectLst/>
                <a:latin typeface="+mn-lt"/>
                <a:ea typeface="+mn-ea"/>
                <a:cs typeface="+mn-cs"/>
              </a:rPr>
              <a:t> verified by </a:t>
            </a:r>
            <a:r>
              <a:rPr lang="en-ZA" sz="1200" kern="1200" dirty="0" err="1">
                <a:solidFill>
                  <a:schemeClr val="tx1"/>
                </a:solidFill>
                <a:effectLst/>
                <a:latin typeface="+mn-lt"/>
                <a:ea typeface="+mn-ea"/>
                <a:cs typeface="+mn-cs"/>
              </a:rPr>
              <a:t>Statogen</a:t>
            </a:r>
            <a:r>
              <a:rPr lang="en-ZA" sz="1200" kern="1200" dirty="0">
                <a:solidFill>
                  <a:schemeClr val="tx1"/>
                </a:solidFill>
                <a:effectLst/>
                <a:latin typeface="+mn-lt"/>
                <a:ea typeface="+mn-ea"/>
                <a:cs typeface="+mn-cs"/>
              </a:rPr>
              <a:t> Consulting.</a:t>
            </a: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B1D1565D-37B9-526F-77B7-3E9E8C24DC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5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775AC3B8-647B-F02C-DCF2-41CFC8E7FB40}"/>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69AD3112-A47A-5161-99F6-2031D157FB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dirty="0"/>
              <a:t>it combines </a:t>
            </a:r>
            <a:r>
              <a:rPr lang="en-ZA" b="1" dirty="0"/>
              <a:t>three specific events</a:t>
            </a:r>
            <a:r>
              <a:rPr lang="en-ZA" dirty="0"/>
              <a:t> into a single outcome measure:</a:t>
            </a:r>
          </a:p>
          <a:p>
            <a:r>
              <a:rPr lang="en-ZA" b="1" dirty="0"/>
              <a:t>Cardiovascular death</a:t>
            </a:r>
            <a:r>
              <a:rPr lang="en-ZA" dirty="0"/>
              <a:t> – death caused by heart-related issues (e.g., heart attack, fatal arrhythmia, sudden cardiac death, heart failure, stroke-related death).</a:t>
            </a:r>
          </a:p>
          <a:p>
            <a:r>
              <a:rPr lang="en-ZA" b="1" dirty="0"/>
              <a:t>Nonfatal myocardial infarction (MI)</a:t>
            </a:r>
            <a:r>
              <a:rPr lang="en-ZA" dirty="0"/>
              <a:t> – a heart attack that the patient survives.</a:t>
            </a:r>
          </a:p>
          <a:p>
            <a:r>
              <a:rPr lang="en-ZA" b="1" dirty="0"/>
              <a:t>Nonfatal stroke</a:t>
            </a:r>
            <a:r>
              <a:rPr lang="en-ZA" dirty="0"/>
              <a:t> – a stroke (ischemic or </a:t>
            </a:r>
            <a:r>
              <a:rPr lang="en-ZA" dirty="0" err="1"/>
              <a:t>hemorrhagic</a:t>
            </a:r>
            <a:r>
              <a:rPr lang="en-ZA" dirty="0"/>
              <a:t>) that the patient survives.</a:t>
            </a:r>
          </a:p>
          <a:p>
            <a:endParaRPr lang="en-US" dirty="0"/>
          </a:p>
          <a:p>
            <a:r>
              <a:rPr lang="en-ZA" b="1" u="sng" dirty="0">
                <a:solidFill>
                  <a:schemeClr val="tx1"/>
                </a:solidFill>
              </a:rPr>
              <a:t>If superiority is confirmed for the primary endpoint the below confirmatory secondary endpoints will be controlled for multiplicity through a hierarchical testing strategy</a:t>
            </a:r>
          </a:p>
          <a:p>
            <a:endParaRPr lang="en-ZA" b="1" u="sng" dirty="0">
              <a:solidFill>
                <a:schemeClr val="tx1"/>
              </a:solidFill>
            </a:endParaRPr>
          </a:p>
          <a:p>
            <a:r>
              <a:rPr lang="en-ZA" dirty="0"/>
              <a:t> 5-component composite CKD endpoint is analysed using a Cox proportional hazards model as for the primary endpoint</a:t>
            </a:r>
          </a:p>
          <a:p>
            <a:endParaRPr lang="en-ZA" b="1" u="sng" dirty="0">
              <a:solidFill>
                <a:schemeClr val="tx1"/>
              </a:solidFill>
            </a:endParaRPr>
          </a:p>
          <a:p>
            <a:r>
              <a:rPr lang="en-ZA" dirty="0"/>
              <a:t>e eGFR components, a persistent outcome in eGFR is defined as having two consecutive central laboratory assessments at least 4 weeks apart meeting the criteria. W</a:t>
            </a:r>
            <a:endParaRPr b="1" u="sng" dirty="0">
              <a:solidFill>
                <a:schemeClr val="tx1"/>
              </a:solidFill>
            </a:endParaRPr>
          </a:p>
        </p:txBody>
      </p:sp>
      <p:sp>
        <p:nvSpPr>
          <p:cNvPr id="228" name="Google Shape;228;p2:notes">
            <a:extLst>
              <a:ext uri="{FF2B5EF4-FFF2-40B4-BE49-F238E27FC236}">
                <a16:creationId xmlns:a16="http://schemas.microsoft.com/office/drawing/2014/main" id="{E6EBB854-E6A1-734F-E791-1255522B4E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78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453F88E3-4C7B-C9CE-610B-76946F022076}"/>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BE88A2F7-9217-C3CE-A2B5-2B71FC9A67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dirty="0"/>
              <a:t>Exploratory: any statistical significance is considered hypothesis generating </a:t>
            </a:r>
          </a:p>
          <a:p>
            <a:endParaRPr lang="en-ZA" dirty="0"/>
          </a:p>
          <a:p>
            <a:r>
              <a:rPr lang="en-ZA" dirty="0"/>
              <a:t>This diagram shows the </a:t>
            </a:r>
            <a:r>
              <a:rPr lang="en-ZA" b="1" dirty="0"/>
              <a:t>SOUL trial’s hierarchical (sequential) testing strategy</a:t>
            </a:r>
            <a:r>
              <a:rPr lang="en-ZA" dirty="0"/>
              <a:t>, which is designed to control the risk of </a:t>
            </a:r>
            <a:r>
              <a:rPr lang="en-ZA" i="1" dirty="0"/>
              <a:t>false positives</a:t>
            </a:r>
            <a:r>
              <a:rPr lang="en-ZA" dirty="0"/>
              <a:t> when multiple endpoints are being tested.</a:t>
            </a:r>
          </a:p>
          <a:p>
            <a:r>
              <a:rPr lang="en-ZA" dirty="0"/>
              <a:t>Here’s how it works step-by-step:</a:t>
            </a:r>
          </a:p>
          <a:p>
            <a:r>
              <a:rPr lang="en-ZA" b="1" dirty="0"/>
              <a:t>1. The problem: multiple outcomes increase false-positive risk</a:t>
            </a:r>
          </a:p>
          <a:p>
            <a:r>
              <a:rPr lang="en-ZA" dirty="0"/>
              <a:t>If you test many endpoints at the same time, the chance of finding a “statistically significant” result by random chance increases (inflated </a:t>
            </a:r>
            <a:r>
              <a:rPr lang="en-ZA" i="1" dirty="0"/>
              <a:t>family-wise error rate</a:t>
            </a:r>
            <a:r>
              <a:rPr lang="en-ZA" dirty="0"/>
              <a:t>).</a:t>
            </a:r>
          </a:p>
          <a:p>
            <a:r>
              <a:rPr lang="en-ZA" dirty="0"/>
              <a:t>Hierarchical testing solves this by </a:t>
            </a:r>
            <a:r>
              <a:rPr lang="en-ZA" b="1" dirty="0"/>
              <a:t>pre-specifying an order</a:t>
            </a:r>
            <a:r>
              <a:rPr lang="en-ZA" dirty="0"/>
              <a:t> of testing and only moving to the next outcome if the previous one reaches significance.</a:t>
            </a:r>
          </a:p>
          <a:p>
            <a:r>
              <a:rPr lang="en-ZA" b="1" dirty="0"/>
              <a:t>2. What this diagram shows</a:t>
            </a:r>
          </a:p>
          <a:p>
            <a:r>
              <a:rPr lang="en-ZA" dirty="0"/>
              <a:t>The trial’s </a:t>
            </a:r>
            <a:r>
              <a:rPr lang="en-ZA" b="1" dirty="0"/>
              <a:t>primary outcome</a:t>
            </a:r>
            <a:r>
              <a:rPr lang="en-ZA" dirty="0"/>
              <a:t> is </a:t>
            </a:r>
            <a:r>
              <a:rPr lang="en-ZA" i="1" dirty="0"/>
              <a:t>3-point MACE</a:t>
            </a:r>
            <a:r>
              <a:rPr lang="en-ZA" dirty="0"/>
              <a:t> (major adverse cardiovascular events: CV death, nonfatal MI, nonfatal stroke).</a:t>
            </a:r>
          </a:p>
          <a:p>
            <a:r>
              <a:rPr lang="en-ZA" dirty="0"/>
              <a:t>If the primary outcome is statistically significant at its specific adjusted threshold (</a:t>
            </a:r>
            <a:r>
              <a:rPr lang="en-ZA" i="1" dirty="0"/>
              <a:t>p</a:t>
            </a:r>
            <a:r>
              <a:rPr lang="en-ZA" dirty="0"/>
              <a:t> &lt; 0.02281), </a:t>
            </a:r>
            <a:r>
              <a:rPr lang="en-ZA" b="1" dirty="0"/>
              <a:t>then</a:t>
            </a:r>
            <a:r>
              <a:rPr lang="en-ZA" dirty="0"/>
              <a:t> you’re allowed to formally test the first confirmatory secondary outcome.</a:t>
            </a:r>
          </a:p>
          <a:p>
            <a:r>
              <a:rPr lang="en-ZA" dirty="0"/>
              <a:t>This process repeats down the list.</a:t>
            </a:r>
          </a:p>
          <a:p>
            <a:r>
              <a:rPr lang="en-ZA" b="1" dirty="0"/>
              <a:t>3. The flow in this diagram</a:t>
            </a:r>
          </a:p>
          <a:p>
            <a:r>
              <a:rPr lang="en-ZA" b="1" dirty="0"/>
              <a:t>Primary outcome: 3-point MACE</a:t>
            </a:r>
            <a:endParaRPr lang="en-ZA" dirty="0"/>
          </a:p>
          <a:p>
            <a:pPr lvl="1"/>
            <a:r>
              <a:rPr lang="en-ZA" dirty="0"/>
              <a:t>Test at </a:t>
            </a:r>
            <a:r>
              <a:rPr lang="en-ZA" i="1" dirty="0"/>
              <a:t>p</a:t>
            </a:r>
            <a:r>
              <a:rPr lang="en-ZA" dirty="0"/>
              <a:t> &lt; 0.02281.</a:t>
            </a:r>
          </a:p>
          <a:p>
            <a:pPr lvl="1"/>
            <a:r>
              <a:rPr lang="en-ZA" dirty="0"/>
              <a:t>If significant → proceed to #2; if not → all subsequent confirmatory outcomes are considered </a:t>
            </a:r>
            <a:r>
              <a:rPr lang="en-ZA" i="1" dirty="0"/>
              <a:t>exploratory only</a:t>
            </a:r>
            <a:r>
              <a:rPr lang="en-ZA" dirty="0"/>
              <a:t>.</a:t>
            </a:r>
          </a:p>
          <a:p>
            <a:r>
              <a:rPr lang="en-ZA" b="1" dirty="0"/>
              <a:t>First confirmatory secondary: 5-point composite kidney outcome</a:t>
            </a:r>
            <a:endParaRPr lang="en-ZA" dirty="0"/>
          </a:p>
          <a:p>
            <a:pPr lvl="1"/>
            <a:r>
              <a:rPr lang="en-ZA" dirty="0"/>
              <a:t>eGFR &lt; 15 or chronic kidney replacement therapy.</a:t>
            </a:r>
          </a:p>
          <a:p>
            <a:pPr lvl="1"/>
            <a:r>
              <a:rPr lang="en-ZA" dirty="0"/>
              <a:t>Test at </a:t>
            </a:r>
            <a:r>
              <a:rPr lang="en-ZA" i="1" dirty="0"/>
              <a:t>p</a:t>
            </a:r>
            <a:r>
              <a:rPr lang="en-ZA" dirty="0"/>
              <a:t> &lt; 0.02216.</a:t>
            </a:r>
          </a:p>
          <a:p>
            <a:pPr lvl="1"/>
            <a:r>
              <a:rPr lang="en-ZA" dirty="0"/>
              <a:t>If significant → proceed to #3.</a:t>
            </a:r>
          </a:p>
          <a:p>
            <a:r>
              <a:rPr lang="en-ZA" b="1" dirty="0"/>
              <a:t>Second confirmatory: CV death</a:t>
            </a:r>
            <a:endParaRPr lang="en-ZA" dirty="0"/>
          </a:p>
          <a:p>
            <a:pPr lvl="1"/>
            <a:r>
              <a:rPr lang="en-ZA" dirty="0"/>
              <a:t>Test at </a:t>
            </a:r>
            <a:r>
              <a:rPr lang="en-ZA" i="1" dirty="0"/>
              <a:t>p</a:t>
            </a:r>
            <a:r>
              <a:rPr lang="en-ZA" dirty="0"/>
              <a:t> &lt; 0.02245.</a:t>
            </a:r>
          </a:p>
          <a:p>
            <a:pPr lvl="1"/>
            <a:r>
              <a:rPr lang="en-ZA" dirty="0"/>
              <a:t>If significant → proceed to #4.</a:t>
            </a:r>
          </a:p>
          <a:p>
            <a:r>
              <a:rPr lang="en-ZA" b="1" dirty="0"/>
              <a:t>Third confirmatory: Major adverse limb events</a:t>
            </a:r>
            <a:endParaRPr lang="en-ZA" dirty="0"/>
          </a:p>
          <a:p>
            <a:pPr lvl="1"/>
            <a:r>
              <a:rPr lang="en-ZA" dirty="0"/>
              <a:t>Acute/chronic limb ischemia requiring hospitalization.</a:t>
            </a:r>
          </a:p>
          <a:p>
            <a:pPr lvl="1"/>
            <a:r>
              <a:rPr lang="en-ZA" dirty="0"/>
              <a:t>Test at </a:t>
            </a:r>
            <a:r>
              <a:rPr lang="en-ZA" i="1" dirty="0"/>
              <a:t>p</a:t>
            </a:r>
            <a:r>
              <a:rPr lang="en-ZA" dirty="0"/>
              <a:t> &lt; 0.02267.</a:t>
            </a:r>
          </a:p>
          <a:p>
            <a:r>
              <a:rPr lang="en-ZA" b="1" dirty="0"/>
              <a:t>4. Why this helps</a:t>
            </a:r>
          </a:p>
          <a:p>
            <a:r>
              <a:rPr lang="en-ZA" b="1" dirty="0"/>
              <a:t>Controls type I error</a:t>
            </a:r>
            <a:r>
              <a:rPr lang="en-ZA" dirty="0"/>
              <a:t>: The overall chance of a false-positive across all outcomes is preserved at the intended alpha (usually 0.05) because testing is sequential and pre-planned.</a:t>
            </a:r>
          </a:p>
          <a:p>
            <a:r>
              <a:rPr lang="en-ZA" b="1" dirty="0"/>
              <a:t>Maintains statistical integrity</a:t>
            </a:r>
            <a:r>
              <a:rPr lang="en-ZA" dirty="0"/>
              <a:t>: It avoids the need for heavy corrections (like Bonferroni) for all outcomes, which can make the trial underpowered.</a:t>
            </a:r>
          </a:p>
          <a:p>
            <a:r>
              <a:rPr lang="en-ZA" b="1" dirty="0"/>
              <a:t>Prioritizes clinical relevance</a:t>
            </a:r>
            <a:r>
              <a:rPr lang="en-ZA" dirty="0"/>
              <a:t>: Outcomes most important to the trial’s main question are tested first, ensuring the trial’s conclusions hinge on the most critical endpoints.</a:t>
            </a:r>
          </a:p>
          <a:p>
            <a:r>
              <a:rPr lang="en-ZA" b="1" dirty="0"/>
              <a:t>In short:</a:t>
            </a:r>
            <a:br>
              <a:rPr lang="en-ZA" dirty="0"/>
            </a:br>
            <a:r>
              <a:rPr lang="en-ZA" dirty="0"/>
              <a:t>The diagram shows that SOUL will only claim formal statistical significance for kidney outcomes, CV death, or limb events </a:t>
            </a:r>
            <a:r>
              <a:rPr lang="en-ZA" b="1" dirty="0"/>
              <a:t>if</a:t>
            </a:r>
            <a:r>
              <a:rPr lang="en-ZA" dirty="0"/>
              <a:t> the earlier outcomes in the chain meet their significance thresholds. This preserves the reliability of findings while allowing multiple clinically relevant endpoints to be examined.</a:t>
            </a:r>
          </a:p>
          <a:p>
            <a:endParaRPr b="1" u="sng" dirty="0">
              <a:solidFill>
                <a:schemeClr val="tx1"/>
              </a:solidFill>
            </a:endParaRPr>
          </a:p>
        </p:txBody>
      </p:sp>
      <p:sp>
        <p:nvSpPr>
          <p:cNvPr id="228" name="Google Shape;228;p2:notes">
            <a:extLst>
              <a:ext uri="{FF2B5EF4-FFF2-40B4-BE49-F238E27FC236}">
                <a16:creationId xmlns:a16="http://schemas.microsoft.com/office/drawing/2014/main" id="{5DE7234F-9676-C5A7-F2EF-3F56F1888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23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E418F12E-8B7F-63BB-1816-69D03A2BCE39}"/>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462E32BF-F373-AE9F-19A2-81F2600EE9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At baseline, participants were predominantly male (71.1%), white (68.9%), with a mean age of 66.1 years.</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Key characteristics also included a mean diabetes duration of 15.4 years, a body mass index (BMI) of 31.1 kg/m², and a glycated </a:t>
            </a:r>
            <a:r>
              <a:rPr lang="en-ZA" dirty="0" err="1"/>
              <a:t>hemoglobin</a:t>
            </a:r>
            <a:r>
              <a:rPr lang="en-ZA" dirty="0"/>
              <a:t> (HbA1c) level of 63.5 mmol/mol (8.0%). A large proportion had existing cardiovascular conditions, with 70.7% having CAD, 42.3% CKD, 21.1% cerebrovascular disease, and 15.7% symptomatic peripheral artery disease (PAD)</a:t>
            </a:r>
            <a:endParaRPr dirty="0"/>
          </a:p>
        </p:txBody>
      </p:sp>
      <p:sp>
        <p:nvSpPr>
          <p:cNvPr id="228" name="Google Shape;228;p2:notes">
            <a:extLst>
              <a:ext uri="{FF2B5EF4-FFF2-40B4-BE49-F238E27FC236}">
                <a16:creationId xmlns:a16="http://schemas.microsoft.com/office/drawing/2014/main" id="{D8CFF828-C336-B4E7-9D90-4C6A6BF70B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97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409AF4C4-0971-3CAD-E6F6-C665BD07E713}"/>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60274626-7E5B-A306-13E0-66C637B650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notes">
            <a:extLst>
              <a:ext uri="{FF2B5EF4-FFF2-40B4-BE49-F238E27FC236}">
                <a16:creationId xmlns:a16="http://schemas.microsoft.com/office/drawing/2014/main" id="{2DBF1E31-7ADA-28CF-6E26-DD3E54DACA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7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BEB7F73-9400-AEF3-6D12-2DFC006B6006}"/>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90395E3B-2327-6C3D-B288-2E2C3415F8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June 2019 to March 2021 9650 patients randomised </a:t>
            </a: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11763552-5055-13B0-C9C6-6436594CDD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48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557F3EF-9C0A-77E9-1551-2C964C665788}"/>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BA36C33A-EEF3-261D-A5D7-20E383941E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sz="1200" kern="1200" dirty="0">
                <a:solidFill>
                  <a:schemeClr val="tx1"/>
                </a:solidFill>
                <a:effectLst/>
                <a:latin typeface="+mn-lt"/>
                <a:ea typeface="+mn-ea"/>
                <a:cs typeface="+mn-cs"/>
              </a:rPr>
              <a:t>The results for all three confirmatory secondary outcomes were directionally consistent with the results for the primary outcome, but a significant effect was not observed for the first outcome in the hierarchy (major kidney disease events),</a:t>
            </a:r>
          </a:p>
          <a:p>
            <a:r>
              <a:rPr lang="en-ZA" sz="1200" kern="1200" dirty="0">
                <a:solidFill>
                  <a:schemeClr val="tx1"/>
                </a:solidFill>
                <a:effectLst/>
                <a:latin typeface="+mn-lt"/>
                <a:ea typeface="+mn-ea"/>
                <a:cs typeface="+mn-cs"/>
              </a:rPr>
              <a:t>and thus statistical testing was stopped at the second step. </a:t>
            </a:r>
          </a:p>
          <a:p>
            <a:endParaRPr lang="en-ZA" b="1" dirty="0"/>
          </a:p>
          <a:p>
            <a:endParaRPr lang="en-ZA" b="1" dirty="0"/>
          </a:p>
          <a:p>
            <a:endParaRPr lang="en-ZA" b="1" dirty="0"/>
          </a:p>
          <a:p>
            <a:r>
              <a:rPr lang="en-ZA" b="1" dirty="0"/>
              <a:t>Primary Outcome (Major adverse cardiovascular events, three-point composite—</a:t>
            </a:r>
            <a:r>
              <a:rPr lang="en-ZA" sz="1200" kern="1200" dirty="0">
                <a:solidFill>
                  <a:schemeClr val="tx1"/>
                </a:solidFill>
                <a:effectLst/>
                <a:latin typeface="+mn-lt"/>
                <a:ea typeface="+mn-ea"/>
                <a:cs typeface="+mn-cs"/>
              </a:rPr>
              <a:t>death from cardiovascular causes, nonfatal myocardial infarction, or nonfatal stroke</a:t>
            </a:r>
            <a:r>
              <a:rPr lang="en-ZA" b="1" dirty="0"/>
              <a:t>):</a:t>
            </a:r>
            <a:r>
              <a:rPr lang="en-ZA" dirty="0"/>
              <a:t> </a:t>
            </a:r>
          </a:p>
          <a:p>
            <a:r>
              <a:rPr lang="en-ZA" dirty="0"/>
              <a:t>Oral </a:t>
            </a:r>
            <a:r>
              <a:rPr lang="en-ZA" dirty="0" err="1"/>
              <a:t>Semaglutide</a:t>
            </a:r>
            <a:r>
              <a:rPr lang="en-ZA" dirty="0"/>
              <a:t> significantly reduced the risk of major adverse cardiovascular events compared to placebo (HR: 0.86; 95% CI: 0.77-0.96; P=0.006). This indicates a statistically significant benefit of Oral </a:t>
            </a:r>
            <a:r>
              <a:rPr lang="en-ZA" dirty="0" err="1"/>
              <a:t>Semaglutide</a:t>
            </a:r>
            <a:r>
              <a:rPr lang="en-ZA" dirty="0"/>
              <a:t> in reducing the composite outcome of cardiovascular death, nonfatal myocardial infarction, or nonfatal stroke. </a:t>
            </a:r>
          </a:p>
          <a:p>
            <a:r>
              <a:rPr lang="en-ZA" b="1" dirty="0">
                <a:solidFill>
                  <a:srgbClr val="FF0000"/>
                </a:solidFill>
                <a:highlight>
                  <a:srgbClr val="FFFF00"/>
                </a:highlight>
              </a:rPr>
              <a:t>(14% lower risk of experiencing a MACE event compared to those on placebo)</a:t>
            </a:r>
          </a:p>
          <a:p>
            <a:endParaRPr lang="en-ZA" b="1" dirty="0"/>
          </a:p>
          <a:p>
            <a:r>
              <a:rPr lang="en-ZA" b="1" dirty="0"/>
              <a:t>Major adverse cardiovascular events (MACE)</a:t>
            </a:r>
            <a:r>
              <a:rPr lang="en-ZA" dirty="0"/>
              <a:t> — a composite of cardiovascular death, nonfatal myocardial infarction, or nonfatal stroke:</a:t>
            </a:r>
          </a:p>
          <a:p>
            <a:pPr lvl="1"/>
            <a:r>
              <a:rPr lang="en-ZA" b="1" dirty="0" err="1"/>
              <a:t>Semaglutide</a:t>
            </a:r>
            <a:r>
              <a:rPr lang="en-ZA" dirty="0"/>
              <a:t>: 12.0% (3.1 events/100 person-years)</a:t>
            </a:r>
          </a:p>
          <a:p>
            <a:pPr lvl="1"/>
            <a:r>
              <a:rPr lang="en-ZA" b="1" dirty="0"/>
              <a:t>Placebo</a:t>
            </a:r>
            <a:r>
              <a:rPr lang="en-ZA" dirty="0"/>
              <a:t>: 13.8% (3.7 events/100 person-years)</a:t>
            </a:r>
          </a:p>
          <a:p>
            <a:pPr lvl="1"/>
            <a:r>
              <a:rPr lang="en-ZA" b="1" dirty="0"/>
              <a:t>Hazard Ratio (HR)</a:t>
            </a:r>
            <a:r>
              <a:rPr lang="en-ZA" dirty="0"/>
              <a:t>: 0.86 (95% CI: 0.77–0.96), </a:t>
            </a:r>
            <a:r>
              <a:rPr lang="en-ZA" b="1" dirty="0"/>
              <a:t>P = 0.006</a:t>
            </a:r>
            <a:endParaRPr lang="en-ZA" dirty="0"/>
          </a:p>
          <a:p>
            <a:pPr lvl="1"/>
            <a:r>
              <a:rPr lang="en-ZA" dirty="0"/>
              <a:t>✅ </a:t>
            </a:r>
            <a:r>
              <a:rPr lang="en-ZA" b="1" dirty="0"/>
              <a:t>Statistically significant</a:t>
            </a:r>
            <a:r>
              <a:rPr lang="en-ZA" dirty="0"/>
              <a:t> reduction with </a:t>
            </a:r>
            <a:r>
              <a:rPr lang="en-ZA" dirty="0" err="1"/>
              <a:t>semaglutide</a:t>
            </a:r>
            <a:endParaRPr lang="en-ZA" dirty="0"/>
          </a:p>
          <a:p>
            <a:endParaRPr lang="en-ZA" dirty="0"/>
          </a:p>
          <a:p>
            <a:r>
              <a:rPr lang="en-ZA" b="1" dirty="0"/>
              <a:t>Confirmatory Secondary Outcomes:</a:t>
            </a:r>
            <a:r>
              <a:rPr lang="en-ZA" dirty="0"/>
              <a:t> </a:t>
            </a:r>
          </a:p>
          <a:p>
            <a:r>
              <a:rPr lang="en-ZA" b="1" dirty="0"/>
              <a:t>Major kidney disease events, five-point composite:</a:t>
            </a:r>
            <a:r>
              <a:rPr lang="en-ZA" dirty="0"/>
              <a:t> There was no statistically significant difference in the risk of major kidney disease events between the two groups (HR: 0.91; 95% CI: 0.80-1.05; P=0.19). </a:t>
            </a:r>
          </a:p>
          <a:p>
            <a:r>
              <a:rPr lang="en-ZA" b="1" dirty="0"/>
              <a:t>Death from cardiovascular causes:</a:t>
            </a:r>
            <a:r>
              <a:rPr lang="en-ZA" dirty="0"/>
              <a:t> No statistically significant difference in cardiovascular death was observed (HR: 0.93; 95% CI: 0.80-1.09). </a:t>
            </a:r>
          </a:p>
          <a:p>
            <a:r>
              <a:rPr lang="en-ZA" b="1" dirty="0"/>
              <a:t>Major adverse limb events, two-point composite:</a:t>
            </a:r>
            <a:r>
              <a:rPr lang="en-ZA" dirty="0"/>
              <a:t> Oral </a:t>
            </a:r>
            <a:r>
              <a:rPr lang="en-ZA" dirty="0" err="1"/>
              <a:t>Semaglutide</a:t>
            </a:r>
            <a:r>
              <a:rPr lang="en-ZA" dirty="0"/>
              <a:t> significantly reduced the risk of major adverse limb events (HR: 0.71; 95% CI: 0.52-0.96).</a:t>
            </a:r>
          </a:p>
          <a:p>
            <a:endParaRPr lang="en-ZA" b="1" dirty="0"/>
          </a:p>
          <a:p>
            <a:endParaRPr lang="en-ZA" b="1" dirty="0"/>
          </a:p>
          <a:p>
            <a:endParaRPr lang="en-ZA" dirty="0"/>
          </a:p>
          <a:p>
            <a:r>
              <a:rPr lang="en-ZA" b="1" dirty="0"/>
              <a:t>🔵 Confirmatory Secondary Outcomes</a:t>
            </a:r>
          </a:p>
          <a:p>
            <a:r>
              <a:rPr lang="en-ZA" b="1" dirty="0"/>
              <a:t>Major kidney disease events (5-point composite)</a:t>
            </a:r>
            <a:r>
              <a:rPr lang="en-ZA" dirty="0"/>
              <a:t>:</a:t>
            </a:r>
          </a:p>
          <a:p>
            <a:pPr lvl="1"/>
            <a:r>
              <a:rPr lang="en-ZA" dirty="0"/>
              <a:t>HR: 0.91 (0.80–1.05), </a:t>
            </a:r>
            <a:r>
              <a:rPr lang="en-ZA" b="1" dirty="0"/>
              <a:t>P = 0.19</a:t>
            </a:r>
            <a:endParaRPr lang="en-ZA" dirty="0"/>
          </a:p>
          <a:p>
            <a:pPr lvl="1"/>
            <a:r>
              <a:rPr lang="en-ZA" dirty="0"/>
              <a:t>❌ Not statistically significant</a:t>
            </a:r>
          </a:p>
          <a:p>
            <a:r>
              <a:rPr lang="en-ZA" b="1" dirty="0"/>
              <a:t>Death from cardiovascular causes</a:t>
            </a:r>
            <a:r>
              <a:rPr lang="en-ZA" dirty="0"/>
              <a:t>:</a:t>
            </a:r>
          </a:p>
          <a:p>
            <a:pPr lvl="1"/>
            <a:r>
              <a:rPr lang="en-ZA" dirty="0"/>
              <a:t>HR: 0.93 (0.80–1.09)</a:t>
            </a:r>
          </a:p>
          <a:p>
            <a:pPr lvl="1"/>
            <a:r>
              <a:rPr lang="en-ZA" dirty="0"/>
              <a:t>❌ Not statistically significant</a:t>
            </a:r>
          </a:p>
          <a:p>
            <a:r>
              <a:rPr lang="en-ZA" b="1" dirty="0"/>
              <a:t>Major adverse limb events</a:t>
            </a:r>
            <a:r>
              <a:rPr lang="en-ZA" dirty="0"/>
              <a:t>:</a:t>
            </a:r>
          </a:p>
          <a:p>
            <a:pPr lvl="1"/>
            <a:r>
              <a:rPr lang="en-ZA" dirty="0"/>
              <a:t>HR: 0.71 (0.52–0.96)</a:t>
            </a:r>
          </a:p>
          <a:p>
            <a:pPr lvl="1"/>
            <a:r>
              <a:rPr lang="en-ZA" dirty="0"/>
              <a:t>✅ Suggests benefit, though no P-value provided</a:t>
            </a:r>
          </a:p>
          <a:p>
            <a:r>
              <a:rPr lang="en-ZA" b="1" dirty="0"/>
              <a:t>🟡 Supportive Secondary Outcomes</a:t>
            </a:r>
          </a:p>
          <a:p>
            <a:r>
              <a:rPr lang="en-ZA" b="1" dirty="0"/>
              <a:t>5-point MACE composite</a:t>
            </a:r>
            <a:r>
              <a:rPr lang="en-ZA" dirty="0"/>
              <a:t>: HR 0.84 (0.76–0.93) → </a:t>
            </a:r>
            <a:r>
              <a:rPr lang="en-ZA" dirty="0" err="1"/>
              <a:t>Favorable</a:t>
            </a:r>
            <a:endParaRPr lang="en-ZA" dirty="0"/>
          </a:p>
          <a:p>
            <a:r>
              <a:rPr lang="en-ZA" b="1" dirty="0"/>
              <a:t>Nonfatal myocardial infarction</a:t>
            </a:r>
            <a:r>
              <a:rPr lang="en-ZA" dirty="0"/>
              <a:t>: HR 0.74 (0.61–0.89) → </a:t>
            </a:r>
            <a:r>
              <a:rPr lang="en-ZA" dirty="0" err="1"/>
              <a:t>Favorable</a:t>
            </a:r>
            <a:endParaRPr lang="en-ZA" dirty="0"/>
          </a:p>
          <a:p>
            <a:r>
              <a:rPr lang="en-ZA" b="1" dirty="0"/>
              <a:t>Fatal or nonfatal MI</a:t>
            </a:r>
            <a:r>
              <a:rPr lang="en-ZA" dirty="0"/>
              <a:t>: HR 0.73 (0.61–0.88) → </a:t>
            </a:r>
            <a:r>
              <a:rPr lang="en-ZA" dirty="0" err="1"/>
              <a:t>Favorable</a:t>
            </a:r>
            <a:endParaRPr lang="en-ZA" dirty="0"/>
          </a:p>
          <a:p>
            <a:r>
              <a:rPr lang="en-ZA" b="1" dirty="0"/>
              <a:t>Nonfatal stroke</a:t>
            </a:r>
            <a:r>
              <a:rPr lang="en-ZA" dirty="0"/>
              <a:t>: HR 0.88 (0.70–1.11) → Not significant</a:t>
            </a:r>
          </a:p>
          <a:p>
            <a:r>
              <a:rPr lang="en-ZA" b="1" dirty="0"/>
              <a:t>Coronary revascularization</a:t>
            </a:r>
            <a:r>
              <a:rPr lang="en-ZA" dirty="0"/>
              <a:t>: HR 0.75 (0.62–0.90) → </a:t>
            </a:r>
            <a:r>
              <a:rPr lang="en-ZA" dirty="0" err="1"/>
              <a:t>Favorable</a:t>
            </a:r>
            <a:endParaRPr lang="en-ZA" dirty="0"/>
          </a:p>
          <a:p>
            <a:r>
              <a:rPr lang="en-ZA" b="1" dirty="0"/>
              <a:t>Death from any cause</a:t>
            </a:r>
            <a:r>
              <a:rPr lang="en-ZA" dirty="0"/>
              <a:t>: HR 0.88 (0.76–1.02) → Borderline</a:t>
            </a:r>
          </a:p>
          <a:p>
            <a:r>
              <a:rPr lang="en-ZA" b="1" dirty="0"/>
              <a:t>Death from kidney-related causes</a:t>
            </a:r>
            <a:r>
              <a:rPr lang="en-ZA" dirty="0"/>
              <a:t>: HR 0.14 (0.07–0.79) → Strongly </a:t>
            </a:r>
            <a:r>
              <a:rPr lang="en-ZA" dirty="0" err="1"/>
              <a:t>favorable</a:t>
            </a:r>
            <a:endParaRPr lang="en-ZA" dirty="0"/>
          </a:p>
          <a:p>
            <a:r>
              <a:rPr lang="en-ZA" b="1" dirty="0"/>
              <a:t>⚠️ Safety: Severe </a:t>
            </a:r>
            <a:r>
              <a:rPr lang="en-ZA" b="1" dirty="0" err="1"/>
              <a:t>Hypoglycemic</a:t>
            </a:r>
            <a:r>
              <a:rPr lang="en-ZA" b="1" dirty="0"/>
              <a:t> Episodes</a:t>
            </a:r>
          </a:p>
          <a:p>
            <a:r>
              <a:rPr lang="en-ZA" dirty="0"/>
              <a:t>Similar in both groups (HR: 0.90 [0.66–1.22])</a:t>
            </a:r>
          </a:p>
          <a:p>
            <a:r>
              <a:rPr lang="en-ZA" dirty="0"/>
              <a:t>❌ No increased risk with </a:t>
            </a:r>
            <a:r>
              <a:rPr lang="en-ZA" dirty="0" err="1"/>
              <a:t>semaglutide</a:t>
            </a:r>
            <a:endParaRPr lang="en-ZA" dirty="0"/>
          </a:p>
          <a:p>
            <a:endParaRPr lang="en-ZA" dirty="0"/>
          </a:p>
          <a:p>
            <a:r>
              <a:rPr lang="en-ZA" b="1" dirty="0"/>
              <a:t>✅ Key Takeaways</a:t>
            </a:r>
          </a:p>
          <a:p>
            <a:r>
              <a:rPr lang="en-ZA" b="1" dirty="0"/>
              <a:t>Oral </a:t>
            </a:r>
            <a:r>
              <a:rPr lang="en-ZA" b="1" dirty="0" err="1"/>
              <a:t>semaglutide</a:t>
            </a:r>
            <a:r>
              <a:rPr lang="en-ZA" dirty="0"/>
              <a:t> significantly reduces </a:t>
            </a:r>
            <a:r>
              <a:rPr lang="en-ZA" b="1" dirty="0"/>
              <a:t>major cardiovascular events</a:t>
            </a:r>
            <a:r>
              <a:rPr lang="en-ZA" dirty="0"/>
              <a:t> (primary outcome) compared to placebo.</a:t>
            </a:r>
          </a:p>
          <a:p>
            <a:r>
              <a:rPr lang="en-ZA" b="1" dirty="0"/>
              <a:t>Most cardiovascular supportive outcomes</a:t>
            </a:r>
            <a:r>
              <a:rPr lang="en-ZA" dirty="0"/>
              <a:t> trend </a:t>
            </a:r>
            <a:r>
              <a:rPr lang="en-ZA" dirty="0" err="1"/>
              <a:t>favorably</a:t>
            </a:r>
            <a:r>
              <a:rPr lang="en-ZA" dirty="0"/>
              <a:t>.</a:t>
            </a:r>
          </a:p>
          <a:p>
            <a:r>
              <a:rPr lang="en-ZA" b="1" dirty="0"/>
              <a:t>No major safety concerns</a:t>
            </a:r>
            <a:r>
              <a:rPr lang="en-ZA" dirty="0"/>
              <a:t> noted regarding </a:t>
            </a:r>
            <a:r>
              <a:rPr lang="en-ZA" dirty="0" err="1"/>
              <a:t>hypoglycemia</a:t>
            </a:r>
            <a:r>
              <a:rPr lang="en-ZA" dirty="0"/>
              <a:t>.</a:t>
            </a:r>
          </a:p>
          <a:p>
            <a:r>
              <a:rPr lang="en-ZA" b="1" dirty="0"/>
              <a:t>Kidney and limb events</a:t>
            </a:r>
            <a:r>
              <a:rPr lang="en-ZA" dirty="0"/>
              <a:t> show potential benefit, but results are mixed or not statistically confirmed.</a:t>
            </a: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BE6A2920-3790-0DA0-BD0A-AB620D2A44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37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9790D997-3ABA-1147-F094-79683AEF6950}"/>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8FE16E1B-600E-1F02-EBE1-FDC3F1645C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b="1" dirty="0"/>
              <a:t>Key Findings Across Panels</a:t>
            </a:r>
          </a:p>
          <a:p>
            <a:r>
              <a:rPr lang="en-ZA" b="1" dirty="0"/>
              <a:t>Panel A. Major Adverse Cardiovascular Events (MACE)</a:t>
            </a:r>
          </a:p>
          <a:p>
            <a:r>
              <a:rPr lang="en-ZA" b="1" dirty="0"/>
              <a:t>Result</a:t>
            </a:r>
            <a:r>
              <a:rPr lang="en-ZA" dirty="0"/>
              <a:t>: Reduction in MACE (composite of CV death, nonfatal MI, or nonfatal stroke) with oral </a:t>
            </a:r>
            <a:r>
              <a:rPr lang="en-ZA" dirty="0" err="1"/>
              <a:t>semaglutide</a:t>
            </a:r>
            <a:r>
              <a:rPr lang="en-ZA" dirty="0"/>
              <a:t>.</a:t>
            </a:r>
          </a:p>
          <a:p>
            <a:r>
              <a:rPr lang="en-ZA" b="1" dirty="0"/>
              <a:t>Hazard Ratio (HR)</a:t>
            </a:r>
            <a:r>
              <a:rPr lang="en-ZA" dirty="0"/>
              <a:t>: 0.86 (95% CI: 0.77–0.96), </a:t>
            </a:r>
            <a:r>
              <a:rPr lang="en-ZA" b="1" dirty="0"/>
              <a:t>P = 0.006</a:t>
            </a:r>
            <a:r>
              <a:rPr lang="en-ZA" dirty="0"/>
              <a:t>, indicating statistical superiority over placebo</a:t>
            </a:r>
            <a:r>
              <a:rPr lang="en-ZA" dirty="0">
                <a:highlight>
                  <a:srgbClr val="FFFF00"/>
                </a:highlight>
              </a:rPr>
              <a:t>. </a:t>
            </a:r>
            <a:r>
              <a:rPr lang="en-ZA" b="1" dirty="0">
                <a:solidFill>
                  <a:srgbClr val="FF0000"/>
                </a:solidFill>
                <a:highlight>
                  <a:srgbClr val="FFFF00"/>
                </a:highlight>
              </a:rPr>
              <a:t>(14% lower risk of experiencing a MACE event compared to those on placebo)</a:t>
            </a:r>
          </a:p>
          <a:p>
            <a:r>
              <a:rPr lang="en-ZA" b="1" dirty="0"/>
              <a:t>Events</a:t>
            </a:r>
            <a:r>
              <a:rPr lang="en-ZA" dirty="0"/>
              <a:t>: Placebo had 668 events vs. </a:t>
            </a:r>
            <a:r>
              <a:rPr lang="en-ZA" dirty="0" err="1"/>
              <a:t>semaglutide</a:t>
            </a:r>
            <a:r>
              <a:rPr lang="en-ZA" dirty="0"/>
              <a:t> 579.</a:t>
            </a:r>
          </a:p>
          <a:p>
            <a:r>
              <a:rPr lang="en-ZA" b="1" dirty="0"/>
              <a:t>Interpretation</a:t>
            </a:r>
            <a:r>
              <a:rPr lang="en-ZA" dirty="0"/>
              <a:t>: Oral </a:t>
            </a:r>
            <a:r>
              <a:rPr lang="en-ZA" dirty="0" err="1"/>
              <a:t>semaglutide</a:t>
            </a:r>
            <a:r>
              <a:rPr lang="en-ZA" dirty="0"/>
              <a:t> significantly lowers the long-term risk of major cardiovascular events.</a:t>
            </a:r>
            <a:br>
              <a:rPr lang="en-ZA" dirty="0"/>
            </a:br>
            <a:endParaRPr lang="en-ZA" dirty="0"/>
          </a:p>
          <a:p>
            <a:r>
              <a:rPr lang="en-ZA" b="1" dirty="0"/>
              <a:t>Panel B. Death from Cardiovascular Causes</a:t>
            </a:r>
          </a:p>
          <a:p>
            <a:r>
              <a:rPr lang="en-ZA" b="1" dirty="0"/>
              <a:t>HR</a:t>
            </a:r>
            <a:r>
              <a:rPr lang="en-ZA" dirty="0"/>
              <a:t>: 0.93 (95% CI: 0.80–1.09).</a:t>
            </a:r>
          </a:p>
          <a:p>
            <a:r>
              <a:rPr lang="en-ZA" b="1" dirty="0"/>
              <a:t>Events</a:t>
            </a:r>
            <a:r>
              <a:rPr lang="en-ZA" dirty="0"/>
              <a:t>: Placebo 320 vs. </a:t>
            </a:r>
            <a:r>
              <a:rPr lang="en-ZA" dirty="0" err="1"/>
              <a:t>semaglutide</a:t>
            </a:r>
            <a:r>
              <a:rPr lang="en-ZA" dirty="0"/>
              <a:t> 301.</a:t>
            </a:r>
          </a:p>
          <a:p>
            <a:r>
              <a:rPr lang="en-ZA" b="1" dirty="0"/>
              <a:t>Interpretation</a:t>
            </a:r>
            <a:r>
              <a:rPr lang="en-ZA" dirty="0"/>
              <a:t>: Slight trend toward fewer CV deaths with </a:t>
            </a:r>
            <a:r>
              <a:rPr lang="en-ZA" dirty="0" err="1"/>
              <a:t>semaglutide</a:t>
            </a:r>
            <a:r>
              <a:rPr lang="en-ZA" dirty="0"/>
              <a:t>, but this did </a:t>
            </a:r>
            <a:r>
              <a:rPr lang="en-ZA" b="1" dirty="0"/>
              <a:t>not</a:t>
            </a:r>
            <a:r>
              <a:rPr lang="en-ZA" dirty="0"/>
              <a:t> reach statistical significance.</a:t>
            </a:r>
            <a:br>
              <a:rPr lang="en-ZA" dirty="0"/>
            </a:br>
            <a:endParaRPr lang="en-ZA" dirty="0"/>
          </a:p>
          <a:p>
            <a:r>
              <a:rPr lang="en-ZA" b="1" dirty="0"/>
              <a:t>Panel C. Nonfatal Myocardial Infarction (Heart Attack)</a:t>
            </a:r>
          </a:p>
          <a:p>
            <a:r>
              <a:rPr lang="en-ZA" b="1" dirty="0"/>
              <a:t>HR</a:t>
            </a:r>
            <a:r>
              <a:rPr lang="en-ZA" dirty="0"/>
              <a:t>: 0.74 (95% CI: 0.61–0.89).</a:t>
            </a:r>
          </a:p>
          <a:p>
            <a:r>
              <a:rPr lang="en-ZA" b="1" dirty="0"/>
              <a:t>Events</a:t>
            </a:r>
            <a:r>
              <a:rPr lang="en-ZA" dirty="0"/>
              <a:t>: Placebo 253 vs. </a:t>
            </a:r>
            <a:r>
              <a:rPr lang="en-ZA" dirty="0" err="1"/>
              <a:t>semaglutide</a:t>
            </a:r>
            <a:r>
              <a:rPr lang="en-ZA" dirty="0"/>
              <a:t> 191.</a:t>
            </a:r>
          </a:p>
          <a:p>
            <a:r>
              <a:rPr lang="en-ZA" b="1" dirty="0"/>
              <a:t>Interpretation</a:t>
            </a:r>
            <a:r>
              <a:rPr lang="en-ZA" dirty="0"/>
              <a:t>: Substantial (~26%) and statistically significant reduction in the risk of nonfatal heart attacks with </a:t>
            </a:r>
            <a:r>
              <a:rPr lang="en-ZA" dirty="0" err="1"/>
              <a:t>semaglutide</a:t>
            </a:r>
            <a:r>
              <a:rPr lang="en-ZA" dirty="0"/>
              <a:t>.</a:t>
            </a:r>
            <a:br>
              <a:rPr lang="en-ZA" dirty="0"/>
            </a:br>
            <a:endParaRPr lang="en-ZA" dirty="0"/>
          </a:p>
          <a:p>
            <a:r>
              <a:rPr lang="en-ZA" b="1" dirty="0"/>
              <a:t>Panel D. Nonfatal Stroke</a:t>
            </a:r>
          </a:p>
          <a:p>
            <a:r>
              <a:rPr lang="en-ZA" b="1" dirty="0"/>
              <a:t>HR</a:t>
            </a:r>
            <a:r>
              <a:rPr lang="en-ZA" dirty="0"/>
              <a:t>: 0.88 (95% CI: 0.70–1.11).</a:t>
            </a:r>
          </a:p>
          <a:p>
            <a:r>
              <a:rPr lang="en-ZA" b="1" dirty="0"/>
              <a:t>Events</a:t>
            </a:r>
            <a:r>
              <a:rPr lang="en-ZA" dirty="0"/>
              <a:t>: Placebo 161 vs. </a:t>
            </a:r>
            <a:r>
              <a:rPr lang="en-ZA" dirty="0" err="1"/>
              <a:t>semaglutide</a:t>
            </a:r>
            <a:r>
              <a:rPr lang="en-ZA" dirty="0"/>
              <a:t> 144.</a:t>
            </a:r>
          </a:p>
          <a:p>
            <a:r>
              <a:rPr lang="en-ZA" b="1" dirty="0"/>
              <a:t>Interpretation</a:t>
            </a:r>
            <a:r>
              <a:rPr lang="en-ZA" dirty="0"/>
              <a:t>: Trend toward fewer strokes with </a:t>
            </a:r>
            <a:r>
              <a:rPr lang="en-ZA" dirty="0" err="1"/>
              <a:t>semaglutide</a:t>
            </a:r>
            <a:r>
              <a:rPr lang="en-ZA" dirty="0"/>
              <a:t>, but not statistically significant.</a:t>
            </a:r>
            <a:br>
              <a:rPr lang="en-ZA" dirty="0"/>
            </a:br>
            <a:endParaRPr lang="en-ZA" dirty="0"/>
          </a:p>
          <a:p>
            <a:r>
              <a:rPr lang="en-ZA" b="1" dirty="0"/>
              <a:t>Panel E. Major Kidney Disease Events</a:t>
            </a:r>
          </a:p>
          <a:p>
            <a:r>
              <a:rPr lang="en-ZA" b="1" dirty="0"/>
              <a:t>HR</a:t>
            </a:r>
            <a:r>
              <a:rPr lang="en-ZA" dirty="0"/>
              <a:t>: 0.91 (95% CI: 0.80–1.05), </a:t>
            </a:r>
            <a:r>
              <a:rPr lang="en-ZA" b="1" dirty="0"/>
              <a:t>P = 0.19</a:t>
            </a:r>
            <a:r>
              <a:rPr lang="en-ZA" dirty="0"/>
              <a:t>.</a:t>
            </a:r>
          </a:p>
          <a:p>
            <a:r>
              <a:rPr lang="en-ZA" b="1" dirty="0"/>
              <a:t>Events</a:t>
            </a:r>
            <a:r>
              <a:rPr lang="en-ZA" dirty="0"/>
              <a:t>: Placebo 435 vs. </a:t>
            </a:r>
            <a:r>
              <a:rPr lang="en-ZA" dirty="0" err="1"/>
              <a:t>semaglutide</a:t>
            </a:r>
            <a:r>
              <a:rPr lang="en-ZA" dirty="0"/>
              <a:t> 403.</a:t>
            </a:r>
          </a:p>
          <a:p>
            <a:r>
              <a:rPr lang="en-ZA" b="1" dirty="0"/>
              <a:t>Interpretation</a:t>
            </a:r>
            <a:r>
              <a:rPr lang="en-ZA" dirty="0"/>
              <a:t>: No significant effect on major kidney outcomes.</a:t>
            </a:r>
            <a:br>
              <a:rPr lang="en-ZA" dirty="0"/>
            </a:br>
            <a:endParaRPr lang="en-ZA" dirty="0"/>
          </a:p>
          <a:p>
            <a:r>
              <a:rPr lang="en-ZA" b="1" dirty="0"/>
              <a:t>Panel F. Major Adverse Limb Events</a:t>
            </a:r>
          </a:p>
          <a:p>
            <a:r>
              <a:rPr lang="en-ZA" b="1" dirty="0"/>
              <a:t>HR</a:t>
            </a:r>
            <a:r>
              <a:rPr lang="en-ZA" dirty="0"/>
              <a:t>: 0.71 (95% CI: 0.52–0.96).</a:t>
            </a:r>
          </a:p>
          <a:p>
            <a:r>
              <a:rPr lang="en-ZA" b="1" dirty="0"/>
              <a:t>Events</a:t>
            </a:r>
            <a:r>
              <a:rPr lang="en-ZA" dirty="0"/>
              <a:t>: Placebo 99 vs. </a:t>
            </a:r>
            <a:r>
              <a:rPr lang="en-ZA" dirty="0" err="1"/>
              <a:t>semaglutide</a:t>
            </a:r>
            <a:r>
              <a:rPr lang="en-ZA" dirty="0"/>
              <a:t> 71.</a:t>
            </a:r>
          </a:p>
          <a:p>
            <a:r>
              <a:rPr lang="en-ZA" b="1" dirty="0"/>
              <a:t>Interpretation</a:t>
            </a:r>
            <a:r>
              <a:rPr lang="en-ZA" dirty="0"/>
              <a:t>: Significant reduction (~29%) in serious limb events—such as ischemia or amputations—with </a:t>
            </a:r>
            <a:r>
              <a:rPr lang="en-ZA" dirty="0" err="1"/>
              <a:t>semaglutide</a:t>
            </a:r>
            <a:r>
              <a:rPr lang="en-ZA" dirty="0"/>
              <a:t>.</a:t>
            </a:r>
            <a:br>
              <a:rPr lang="en-ZA" dirty="0"/>
            </a:br>
            <a:endParaRPr lang="en-ZA" dirty="0"/>
          </a:p>
          <a:p>
            <a:r>
              <a:rPr lang="en-ZA" dirty="0">
                <a:effectLst/>
              </a:rPr>
              <a:t>Interpretation of Key Findings: </a:t>
            </a:r>
          </a:p>
          <a:p>
            <a:r>
              <a:rPr lang="en-ZA" b="1" dirty="0">
                <a:effectLst/>
              </a:rPr>
              <a:t>Major Adverse Cardiovascular Events (MACE) (Graph A):</a:t>
            </a:r>
            <a:r>
              <a:rPr lang="en-ZA" dirty="0">
                <a:effectLst/>
              </a:rPr>
              <a:t> </a:t>
            </a:r>
          </a:p>
          <a:p>
            <a:r>
              <a:rPr lang="en-ZA" dirty="0">
                <a:effectLst/>
              </a:rPr>
              <a:t>Oral </a:t>
            </a:r>
            <a:r>
              <a:rPr lang="en-ZA" dirty="0" err="1">
                <a:effectLst/>
              </a:rPr>
              <a:t>semaglutide</a:t>
            </a:r>
            <a:r>
              <a:rPr lang="en-ZA" dirty="0">
                <a:effectLst/>
              </a:rPr>
              <a:t> significantly reduced the risk of MACE compared to placebo (Hazard Ratio 0.86, P=0.006). This indicates a 14% reduction in MACE with oral </a:t>
            </a:r>
            <a:r>
              <a:rPr lang="en-ZA" dirty="0" err="1">
                <a:effectLst/>
              </a:rPr>
              <a:t>semaglutide</a:t>
            </a:r>
            <a:r>
              <a:rPr lang="en-ZA" dirty="0">
                <a:effectLst/>
              </a:rPr>
              <a:t>. The curves for </a:t>
            </a:r>
            <a:r>
              <a:rPr lang="en-ZA" dirty="0" err="1">
                <a:effectLst/>
              </a:rPr>
              <a:t>semaglutide</a:t>
            </a:r>
            <a:r>
              <a:rPr lang="en-ZA" dirty="0">
                <a:effectLst/>
              </a:rPr>
              <a:t> and placebo diverge relatively early, suggesting an early benefit. </a:t>
            </a:r>
          </a:p>
          <a:p>
            <a:r>
              <a:rPr lang="en-ZA" b="1" dirty="0"/>
              <a:t>Nonfatal Myocardial Infarction (Graph C):</a:t>
            </a:r>
            <a:r>
              <a:rPr lang="en-ZA" dirty="0"/>
              <a:t> </a:t>
            </a:r>
          </a:p>
          <a:p>
            <a:r>
              <a:rPr lang="en-ZA" dirty="0"/>
              <a:t>Oral </a:t>
            </a:r>
            <a:r>
              <a:rPr lang="en-ZA" dirty="0" err="1"/>
              <a:t>semaglutide</a:t>
            </a:r>
            <a:r>
              <a:rPr lang="en-ZA" dirty="0"/>
              <a:t> significantly reduced the risk of nonfatal myocardial infarction (Hazard Ratio 0.74), indicating a substantial reduction in heart attack risk. The separation of curves for this endpoint is also early. </a:t>
            </a:r>
          </a:p>
          <a:p>
            <a:r>
              <a:rPr lang="en-ZA" b="1" dirty="0"/>
              <a:t>Major Adverse Limb Events (Graph F):</a:t>
            </a:r>
            <a:r>
              <a:rPr lang="en-ZA" dirty="0"/>
              <a:t> </a:t>
            </a:r>
          </a:p>
          <a:p>
            <a:r>
              <a:rPr lang="en-ZA" dirty="0"/>
              <a:t>Oral </a:t>
            </a:r>
            <a:r>
              <a:rPr lang="en-ZA" dirty="0" err="1"/>
              <a:t>semaglutide</a:t>
            </a:r>
            <a:r>
              <a:rPr lang="en-ZA" dirty="0"/>
              <a:t> also showed a significant reduction in major adverse limb events (Hazard Ratio 0.71), demonstrating a benefit in this area. </a:t>
            </a:r>
          </a:p>
          <a:p>
            <a:r>
              <a:rPr lang="en-ZA" dirty="0"/>
              <a:t>Events with Less or No Significant Difference: </a:t>
            </a:r>
          </a:p>
          <a:p>
            <a:r>
              <a:rPr lang="en-ZA" b="1" dirty="0"/>
              <a:t>Death from Cardiovascular Causes (Graph B):</a:t>
            </a:r>
            <a:r>
              <a:rPr lang="en-ZA" dirty="0"/>
              <a:t> </a:t>
            </a:r>
          </a:p>
          <a:p>
            <a:r>
              <a:rPr lang="en-ZA" dirty="0"/>
              <a:t>While there was a trend towards reduction, the hazard ratio for cardiovascular death was 0.93 (95% CI, 0.80-1.09), and the curves diverged later compared to non-fatal endpoints, indicating no statistically significant reduction in cardiovascular mortality in this trial. </a:t>
            </a:r>
          </a:p>
          <a:p>
            <a:r>
              <a:rPr lang="en-ZA" b="1" dirty="0"/>
              <a:t>Nonfatal Stroke (Graph D):</a:t>
            </a:r>
            <a:r>
              <a:rPr lang="en-ZA" dirty="0"/>
              <a:t> </a:t>
            </a:r>
          </a:p>
          <a:p>
            <a:r>
              <a:rPr lang="en-ZA" dirty="0"/>
              <a:t>The hazard ratio for nonfatal stroke was 0.88, but the confidence interval crossed 1.0, suggesting no statistically significant reduction in stroke risk. </a:t>
            </a:r>
          </a:p>
          <a:p>
            <a:r>
              <a:rPr lang="en-ZA" b="1" dirty="0"/>
              <a:t>Major Kidney Disease Events (Graph E):</a:t>
            </a:r>
            <a:r>
              <a:rPr lang="en-ZA" dirty="0"/>
              <a:t> </a:t>
            </a:r>
          </a:p>
          <a:p>
            <a:r>
              <a:rPr lang="en-ZA" dirty="0"/>
              <a:t>Similarly, the hazard ratio for major kidney disease events was 0.91, with a P-value of 0.19, indicating no statistically significant difference between the groups for this outcome. </a:t>
            </a: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EE7A8495-9758-4AC4-48B4-FFEDF54965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63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DB1DC021-2B12-93B0-4E9C-2B3D9694100C}"/>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0305F125-7D94-3C85-6230-38E055D7B6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b="1" dirty="0"/>
              <a:t>A Glycated </a:t>
            </a:r>
            <a:r>
              <a:rPr lang="en-ZA" b="1" dirty="0" err="1"/>
              <a:t>Hemoglobin</a:t>
            </a:r>
            <a:r>
              <a:rPr lang="en-ZA" b="1" dirty="0"/>
              <a:t> Level:</a:t>
            </a:r>
            <a:r>
              <a:rPr lang="en-ZA" dirty="0"/>
              <a:t> This panel shows that the mean glycated </a:t>
            </a:r>
            <a:r>
              <a:rPr lang="en-ZA" dirty="0" err="1"/>
              <a:t>hemoglobin</a:t>
            </a:r>
            <a:r>
              <a:rPr lang="en-ZA" dirty="0"/>
              <a:t> level, a measure of long-term blood sugar control, was notably lower in the oral </a:t>
            </a:r>
            <a:r>
              <a:rPr lang="en-ZA" dirty="0" err="1"/>
              <a:t>semaglutide</a:t>
            </a:r>
            <a:r>
              <a:rPr lang="en-ZA" dirty="0"/>
              <a:t> group compared to the placebo group throughout the trial, indicating improved </a:t>
            </a:r>
            <a:r>
              <a:rPr lang="en-ZA" dirty="0" err="1"/>
              <a:t>glycemic</a:t>
            </a:r>
            <a:r>
              <a:rPr lang="en-ZA" dirty="0"/>
              <a:t> control with </a:t>
            </a:r>
            <a:r>
              <a:rPr lang="en-ZA" dirty="0" err="1"/>
              <a:t>semaglutide</a:t>
            </a:r>
            <a:endParaRPr lang="en-ZA" dirty="0"/>
          </a:p>
          <a:p>
            <a:pPr marL="0" lvl="0" indent="0" algn="l" rtl="0">
              <a:spcBef>
                <a:spcPts val="0"/>
              </a:spcBef>
              <a:spcAft>
                <a:spcPts val="0"/>
              </a:spcAft>
              <a:buNone/>
            </a:pPr>
            <a:endParaRPr lang="en-ZA" dirty="0"/>
          </a:p>
          <a:p>
            <a:pPr marL="0" lvl="0" indent="0" algn="l" rtl="0">
              <a:spcBef>
                <a:spcPts val="0"/>
              </a:spcBef>
              <a:spcAft>
                <a:spcPts val="0"/>
              </a:spcAft>
              <a:buNone/>
            </a:pPr>
            <a:r>
              <a:rPr lang="en-ZA" b="1" dirty="0"/>
              <a:t>B Body Weight:</a:t>
            </a:r>
            <a:r>
              <a:rPr lang="en-ZA" dirty="0"/>
              <a:t> The graph clearly demonstrates a sustained reduction in mean body weight in the oral </a:t>
            </a:r>
            <a:r>
              <a:rPr lang="en-ZA" dirty="0" err="1"/>
              <a:t>semaglutide</a:t>
            </a:r>
            <a:r>
              <a:rPr lang="en-ZA" dirty="0"/>
              <a:t> group over the study period, while the placebo group's weight remained relatively stable or slightly decreased, highlighting </a:t>
            </a:r>
            <a:r>
              <a:rPr lang="en-ZA" dirty="0" err="1"/>
              <a:t>semaglutide's</a:t>
            </a:r>
            <a:r>
              <a:rPr lang="en-ZA" dirty="0"/>
              <a:t> significant effect on weight management.</a:t>
            </a:r>
          </a:p>
          <a:p>
            <a:pPr marL="0" lvl="0" indent="0" algn="l" rtl="0">
              <a:spcBef>
                <a:spcPts val="0"/>
              </a:spcBef>
              <a:spcAft>
                <a:spcPts val="0"/>
              </a:spcAft>
              <a:buNone/>
            </a:pPr>
            <a:endParaRPr lang="en-ZA" dirty="0"/>
          </a:p>
          <a:p>
            <a:pPr marL="0" lvl="0" indent="0" algn="l" rtl="0">
              <a:spcBef>
                <a:spcPts val="0"/>
              </a:spcBef>
              <a:spcAft>
                <a:spcPts val="0"/>
              </a:spcAft>
              <a:buNone/>
            </a:pPr>
            <a:r>
              <a:rPr lang="en-ZA" b="1" dirty="0"/>
              <a:t>C High-Sensitivity C-Reactive Protein Level:</a:t>
            </a:r>
            <a:r>
              <a:rPr lang="en-ZA" dirty="0"/>
              <a:t> This panel indicates that the geometric mean level of high-sensitivity C-reactive protein, a marker of inflammation and cardiovascular risk, was lower in the oral </a:t>
            </a:r>
            <a:r>
              <a:rPr lang="en-ZA" dirty="0" err="1"/>
              <a:t>semaglutide</a:t>
            </a:r>
            <a:r>
              <a:rPr lang="en-ZA" dirty="0"/>
              <a:t> group compared to the placebo group, suggesting a potential anti-inflammatory effect of </a:t>
            </a:r>
            <a:r>
              <a:rPr lang="en-ZA" dirty="0" err="1"/>
              <a:t>semaglutide</a:t>
            </a:r>
            <a:r>
              <a:rPr lang="en-ZA" dirty="0"/>
              <a:t>. </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Glycated </a:t>
            </a:r>
            <a:r>
              <a:rPr lang="en-ZA" dirty="0" err="1"/>
              <a:t>hemoglobin</a:t>
            </a:r>
            <a:r>
              <a:rPr lang="en-ZA" dirty="0"/>
              <a:t> levels, body weight, and high-sensitivity C-reactive protein levels were all improved with </a:t>
            </a:r>
            <a:r>
              <a:rPr lang="en-ZA" dirty="0" err="1"/>
              <a:t>semaglutide</a:t>
            </a:r>
            <a:r>
              <a:rPr lang="en-ZA" dirty="0"/>
              <a:t>. On average, patients treated with the oral GLP-1 receptor agonist lost 4.22 kg, </a:t>
            </a:r>
            <a:endParaRPr dirty="0"/>
          </a:p>
        </p:txBody>
      </p:sp>
      <p:sp>
        <p:nvSpPr>
          <p:cNvPr id="228" name="Google Shape;228;p2:notes">
            <a:extLst>
              <a:ext uri="{FF2B5EF4-FFF2-40B4-BE49-F238E27FC236}">
                <a16:creationId xmlns:a16="http://schemas.microsoft.com/office/drawing/2014/main" id="{46CDBB3B-4DA0-8312-2ADD-CC809545C8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27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CAEF2D24-C1A4-8E2A-6FD0-3627A95C4B8E}"/>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109AE1F9-0B6F-B29E-AE65-3388D48A95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b="1" dirty="0"/>
              <a:t>PIONEER 4 trial</a:t>
            </a:r>
            <a:r>
              <a:rPr lang="en-ZA" dirty="0"/>
              <a:t>. It was a </a:t>
            </a:r>
            <a:r>
              <a:rPr lang="en-ZA" b="1" dirty="0"/>
              <a:t>randomized, double-blind, double-dummy, phase 3a trial</a:t>
            </a:r>
            <a:r>
              <a:rPr lang="en-ZA" dirty="0"/>
              <a:t> comparing oral </a:t>
            </a:r>
            <a:r>
              <a:rPr lang="en-ZA" dirty="0" err="1"/>
              <a:t>semaglutide</a:t>
            </a:r>
            <a:r>
              <a:rPr lang="en-ZA" dirty="0"/>
              <a:t> to </a:t>
            </a:r>
            <a:r>
              <a:rPr lang="en-ZA" b="1" dirty="0"/>
              <a:t>subcutaneous liraglutide</a:t>
            </a:r>
            <a:r>
              <a:rPr lang="en-ZA" dirty="0"/>
              <a:t> (not </a:t>
            </a:r>
            <a:r>
              <a:rPr lang="en-ZA" dirty="0" err="1"/>
              <a:t>semaglutide</a:t>
            </a:r>
            <a:r>
              <a:rPr lang="en-ZA" dirty="0"/>
              <a:t>) </a:t>
            </a:r>
            <a:r>
              <a:rPr lang="en-ZA" i="1" dirty="0"/>
              <a:t>and</a:t>
            </a:r>
            <a:r>
              <a:rPr lang="en-ZA" dirty="0"/>
              <a:t> placebo over 52 weeks in patients with type 2 diabetes.</a:t>
            </a:r>
          </a:p>
          <a:p>
            <a:r>
              <a:rPr lang="en-ZA" dirty="0"/>
              <a:t>It showed that oral </a:t>
            </a:r>
            <a:r>
              <a:rPr lang="en-ZA" dirty="0" err="1"/>
              <a:t>semaglutide</a:t>
            </a:r>
            <a:r>
              <a:rPr lang="en-ZA" dirty="0"/>
              <a:t> was </a:t>
            </a:r>
            <a:r>
              <a:rPr lang="en-ZA" b="1" dirty="0"/>
              <a:t>non-inferior</a:t>
            </a:r>
            <a:r>
              <a:rPr lang="en-ZA" dirty="0"/>
              <a:t> to subcutaneous liraglutide in lowering HbA1c, and even </a:t>
            </a:r>
            <a:r>
              <a:rPr lang="en-ZA" b="1" dirty="0"/>
              <a:t>superior</a:t>
            </a:r>
            <a:r>
              <a:rPr lang="en-ZA" dirty="0"/>
              <a:t> in reducing body weight.</a:t>
            </a:r>
          </a:p>
          <a:p>
            <a:r>
              <a:rPr lang="en-ZA" dirty="0"/>
              <a:t>Safety profiles between the two routes were similar.</a:t>
            </a: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endParaRPr lang="en-ZA" dirty="0"/>
          </a:p>
          <a:p>
            <a:pPr marL="0" lvl="0" indent="0" algn="l" rtl="0">
              <a:spcBef>
                <a:spcPts val="0"/>
              </a:spcBef>
              <a:spcAft>
                <a:spcPts val="0"/>
              </a:spcAft>
              <a:buNone/>
            </a:pPr>
            <a:endParaRPr lang="en-ZA" dirty="0"/>
          </a:p>
          <a:p>
            <a:pPr marL="0" lvl="0" indent="0" algn="l" rtl="0">
              <a:spcBef>
                <a:spcPts val="0"/>
              </a:spcBef>
              <a:spcAft>
                <a:spcPts val="0"/>
              </a:spcAft>
              <a:buNone/>
            </a:pPr>
            <a:r>
              <a:rPr lang="en-ZA" dirty="0"/>
              <a:t>SUSTAIN 6 however demonstrated a statistically significant 26% risk reduction with </a:t>
            </a:r>
            <a:r>
              <a:rPr lang="en-ZA" dirty="0" err="1"/>
              <a:t>s.c.</a:t>
            </a:r>
            <a:r>
              <a:rPr lang="en-ZA" dirty="0"/>
              <a:t> </a:t>
            </a:r>
            <a:r>
              <a:rPr lang="en-ZA" dirty="0" err="1"/>
              <a:t>semaglutide</a:t>
            </a:r>
            <a:r>
              <a:rPr lang="en-ZA" dirty="0"/>
              <a:t> compared with placebo for the primary endpoint (time from randomisation to first occurrence of a major adverse cardiovascular event (MACE) consisting of: CV death, non-fatal myocardial infarction (MI) or nonfatal stroke). </a:t>
            </a:r>
          </a:p>
          <a:p>
            <a:pPr marL="0" lvl="0" indent="0" algn="l" rtl="0">
              <a:spcBef>
                <a:spcPts val="0"/>
              </a:spcBef>
              <a:spcAft>
                <a:spcPts val="0"/>
              </a:spcAft>
              <a:buNone/>
            </a:pPr>
            <a:r>
              <a:rPr lang="en-ZA" dirty="0"/>
              <a:t>PIONEER 6 demonstrated CV safety with a favourable point estimate. </a:t>
            </a: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r>
              <a:rPr lang="en-ZA" dirty="0"/>
              <a:t>Clinical pharmacology and clinical efficacy data indicate that the action of </a:t>
            </a:r>
            <a:r>
              <a:rPr lang="en-ZA" dirty="0" err="1"/>
              <a:t>semaglutide</a:t>
            </a:r>
            <a:r>
              <a:rPr lang="en-ZA" dirty="0"/>
              <a:t> is the same whether administrated via a subcutaneous injection or orally in a tablet. Hence, once </a:t>
            </a:r>
            <a:r>
              <a:rPr lang="en-ZA" dirty="0" err="1"/>
              <a:t>semaglutide</a:t>
            </a:r>
            <a:r>
              <a:rPr lang="en-ZA" dirty="0"/>
              <a:t> has entered systemic circulation, the properties and actions of the molecule are similar and independent of the route of administration. Accordingly it is hypothesised that oral </a:t>
            </a:r>
            <a:r>
              <a:rPr lang="en-ZA" dirty="0" err="1"/>
              <a:t>semaglutide</a:t>
            </a:r>
            <a:r>
              <a:rPr lang="en-ZA" dirty="0"/>
              <a:t> in the dose of 14 mg OD can reduce CV risk.</a:t>
            </a: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2"/>
                </a:solidFill>
                <a:latin typeface="Beirut" pitchFamily="2" charset="-78"/>
                <a:cs typeface="Beirut" pitchFamily="2" charset="-78"/>
              </a:rPr>
              <a:t>Only CV safety, not efficacy, has been established for oral </a:t>
            </a:r>
            <a:r>
              <a:rPr lang="en-ZA" sz="1200" b="1" dirty="0" err="1">
                <a:solidFill>
                  <a:schemeClr val="tx2"/>
                </a:solidFill>
                <a:latin typeface="Beirut" pitchFamily="2" charset="-78"/>
                <a:cs typeface="Beirut" pitchFamily="2" charset="-78"/>
              </a:rPr>
              <a:t>semaglutide</a:t>
            </a:r>
            <a:r>
              <a:rPr lang="en-ZA" sz="1200" b="1" dirty="0">
                <a:solidFill>
                  <a:schemeClr val="tx2"/>
                </a:solidFill>
                <a:latin typeface="Beirut" pitchFamily="2" charset="-78"/>
                <a:cs typeface="Beirut" pitchFamily="2" charset="-78"/>
              </a:rPr>
              <a:t> in people with T2D and high risk of CVD through the PIONEER 6 trial </a:t>
            </a:r>
            <a:br>
              <a:rPr lang="en-ZA" sz="1200" b="1" dirty="0">
                <a:solidFill>
                  <a:schemeClr val="tx2"/>
                </a:solidFill>
                <a:latin typeface="Beirut" pitchFamily="2" charset="-78"/>
                <a:cs typeface="Beirut" pitchFamily="2" charset="-78"/>
              </a:rPr>
            </a:br>
            <a:endParaRPr lang="en-ZA" sz="1200" dirty="0">
              <a:solidFill>
                <a:schemeClr val="tx2"/>
              </a:solidFill>
              <a:latin typeface="Beirut" pitchFamily="2" charset="-78"/>
              <a:cs typeface="Beirut" pitchFamily="2" charset="-78"/>
            </a:endParaRP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8C7CA17F-1D69-F89E-B554-D6CE1D6907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744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2388FBF0-95C4-3D6F-9CDA-0CFC697524F3}"/>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D6C8C8E6-1A18-615A-2035-185224641F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June 2019 to March 2021 9650 patients randomised </a:t>
            </a:r>
          </a:p>
          <a:p>
            <a:pPr marL="0" lvl="0" indent="0" algn="l" rtl="0">
              <a:spcBef>
                <a:spcPts val="0"/>
              </a:spcBef>
              <a:spcAft>
                <a:spcPts val="0"/>
              </a:spcAft>
              <a:buNone/>
            </a:pPr>
            <a:endParaRPr lang="en-US" dirty="0"/>
          </a:p>
          <a:p>
            <a:pPr marL="0" lvl="0" indent="0" algn="l" rtl="0">
              <a:spcBef>
                <a:spcPts val="0"/>
              </a:spcBef>
              <a:spcAft>
                <a:spcPts val="0"/>
              </a:spcAft>
              <a:buNone/>
            </a:pPr>
            <a:endParaRPr lang="en-ZA" dirty="0"/>
          </a:p>
          <a:p>
            <a:r>
              <a:rPr lang="en-ZA" sz="1200" kern="1200" dirty="0">
                <a:solidFill>
                  <a:schemeClr val="tx1"/>
                </a:solidFill>
                <a:effectLst/>
                <a:latin typeface="+mn-lt"/>
                <a:ea typeface="+mn-ea"/>
                <a:cs typeface="+mn-cs"/>
              </a:rPr>
              <a:t>Adverse events that led to permanent discontinuation of oral </a:t>
            </a:r>
            <a:r>
              <a:rPr lang="en-ZA" sz="1200" kern="1200" dirty="0" err="1">
                <a:solidFill>
                  <a:schemeClr val="tx1"/>
                </a:solidFill>
                <a:effectLst/>
                <a:latin typeface="+mn-lt"/>
                <a:ea typeface="+mn-ea"/>
                <a:cs typeface="+mn-cs"/>
              </a:rPr>
              <a:t>semaglutide</a:t>
            </a:r>
            <a:r>
              <a:rPr lang="en-ZA" sz="1200" kern="1200" dirty="0">
                <a:solidFill>
                  <a:schemeClr val="tx1"/>
                </a:solidFill>
                <a:effectLst/>
                <a:latin typeface="+mn-lt"/>
                <a:ea typeface="+mn-ea"/>
                <a:cs typeface="+mn-cs"/>
              </a:rPr>
              <a:t> or placebo occurred in 749 participants (15.5%) in the oral </a:t>
            </a:r>
            <a:r>
              <a:rPr lang="en-ZA" sz="1200" kern="1200" dirty="0" err="1">
                <a:solidFill>
                  <a:schemeClr val="tx1"/>
                </a:solidFill>
                <a:effectLst/>
                <a:latin typeface="+mn-lt"/>
                <a:ea typeface="+mn-ea"/>
                <a:cs typeface="+mn-cs"/>
              </a:rPr>
              <a:t>semaglutide</a:t>
            </a:r>
            <a:r>
              <a:rPr lang="en-ZA" sz="1200" kern="1200" dirty="0">
                <a:solidFill>
                  <a:schemeClr val="tx1"/>
                </a:solidFill>
                <a:effectLst/>
                <a:latin typeface="+mn-lt"/>
                <a:ea typeface="+mn-ea"/>
                <a:cs typeface="+mn-cs"/>
              </a:rPr>
              <a:t> group and in 559 participants (11.6%) in the placebo group. Such events were mainly gastrointestinal disorders (in 310 [6.4%] and 98 [2.0%], respectively), as well as infections or infestations</a:t>
            </a:r>
          </a:p>
          <a:p>
            <a:r>
              <a:rPr lang="en-ZA" sz="1200" kern="1200" dirty="0">
                <a:solidFill>
                  <a:schemeClr val="tx1"/>
                </a:solidFill>
                <a:effectLst/>
                <a:latin typeface="+mn-lt"/>
                <a:ea typeface="+mn-ea"/>
                <a:cs typeface="+mn-cs"/>
              </a:rPr>
              <a:t>(in 63 [1.3%] and 96 [2.0%]). </a:t>
            </a:r>
          </a:p>
          <a:p>
            <a:pPr marL="0" lvl="0" indent="0" algn="l" rtl="0">
              <a:spcBef>
                <a:spcPts val="0"/>
              </a:spcBef>
              <a:spcAft>
                <a:spcPts val="0"/>
              </a:spcAft>
              <a:buNone/>
            </a:pPr>
            <a:endParaRPr lang="en-US" dirty="0"/>
          </a:p>
          <a:p>
            <a:pPr marL="0" lvl="0" indent="0" algn="l" rtl="0">
              <a:spcBef>
                <a:spcPts val="0"/>
              </a:spcBef>
              <a:spcAft>
                <a:spcPts val="0"/>
              </a:spcAft>
              <a:buNone/>
            </a:pPr>
            <a:r>
              <a:rPr lang="en-ZA" sz="1200" b="1" i="0" kern="1200" dirty="0">
                <a:solidFill>
                  <a:schemeClr val="tx1"/>
                </a:solidFill>
                <a:effectLst/>
                <a:latin typeface="+mn-lt"/>
                <a:ea typeface="+mn-ea"/>
                <a:cs typeface="+mn-cs"/>
              </a:rPr>
              <a:t>(typically less than 0.05) calculated for serious adverse events (SAEs) in clinical trials or other studies suggests that the observed difference in SAE rates between groups (e.g., treatment group versus placebo group) is unlikely to be due to chance alone</a:t>
            </a:r>
            <a:endParaRPr b="1" dirty="0"/>
          </a:p>
        </p:txBody>
      </p:sp>
      <p:sp>
        <p:nvSpPr>
          <p:cNvPr id="228" name="Google Shape;228;p2:notes">
            <a:extLst>
              <a:ext uri="{FF2B5EF4-FFF2-40B4-BE49-F238E27FC236}">
                <a16:creationId xmlns:a16="http://schemas.microsoft.com/office/drawing/2014/main" id="{F011B549-1643-4119-EBEB-672628EECB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13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9DCF681E-E5EA-15C5-170F-F933097215D9}"/>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4B5ED888-8335-A498-9FBF-E7D38DFB8E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dirty="0"/>
              <a:t>Oral </a:t>
            </a:r>
            <a:r>
              <a:rPr lang="en-ZA" dirty="0" err="1"/>
              <a:t>semaglutide</a:t>
            </a:r>
            <a:r>
              <a:rPr lang="en-ZA" dirty="0"/>
              <a:t> effectively lowers the risk of major cardiovascular events in high-risk individuals with type 2 diabetes.</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While promising, the trial was not specifically designed to assess kidney outcomes, and the study population had limited representation of women and Black individuals, warranting further investigation. </a:t>
            </a:r>
          </a:p>
          <a:p>
            <a:endParaRPr lang="en-ZA" dirty="0"/>
          </a:p>
        </p:txBody>
      </p:sp>
      <p:sp>
        <p:nvSpPr>
          <p:cNvPr id="228" name="Google Shape;228;p2:notes">
            <a:extLst>
              <a:ext uri="{FF2B5EF4-FFF2-40B4-BE49-F238E27FC236}">
                <a16:creationId xmlns:a16="http://schemas.microsoft.com/office/drawing/2014/main" id="{10B57403-978C-158F-4CCF-2F7018C007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64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9CE25F0-38FB-070E-AD98-63DA2106F238}"/>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D2F9DFA0-CF62-CF94-A495-145D280A43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D77C6140-BF85-B6F1-E9A8-9F13FB35BC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42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BB83395-EC84-0D3B-6DC4-6415AC4D0CD1}"/>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06421CF2-DF93-ADA1-DA47-02A2BC1707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solidFill>
                  <a:schemeClr val="tx1"/>
                </a:solidFill>
                <a:latin typeface="Beirut" pitchFamily="2" charset="-78"/>
                <a:cs typeface="Beirut" pitchFamily="2" charset="-78"/>
              </a:rPr>
              <a:t>alternative to injectables, may improve treatment  compliance by those hesitant about injections. </a:t>
            </a:r>
          </a:p>
          <a:p>
            <a:pPr marL="0" lvl="0" indent="0" algn="l" rtl="0">
              <a:spcBef>
                <a:spcPts val="0"/>
              </a:spcBef>
              <a:spcAft>
                <a:spcPts val="0"/>
              </a:spcAft>
              <a:buNone/>
            </a:pPr>
            <a:endParaRPr lang="en-ZA" dirty="0">
              <a:solidFill>
                <a:schemeClr val="tx1"/>
              </a:solidFill>
              <a:latin typeface="Beirut" pitchFamily="2" charset="-78"/>
              <a:cs typeface="Beirut" pitchFamily="2" charset="-78"/>
            </a:endParaRP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Adherence and Practicality</a:t>
            </a:r>
            <a:br>
              <a:rPr lang="en-ZA" sz="2400" dirty="0">
                <a:solidFill>
                  <a:schemeClr val="tx1"/>
                </a:solidFill>
                <a:latin typeface="Beirut" pitchFamily="2" charset="-78"/>
                <a:cs typeface="Beirut" pitchFamily="2" charset="-78"/>
              </a:rPr>
            </a:br>
            <a:r>
              <a:rPr lang="en-ZA" sz="2400" dirty="0">
                <a:solidFill>
                  <a:schemeClr val="tx1"/>
                </a:solidFill>
                <a:latin typeface="Beirut" pitchFamily="2" charset="-78"/>
                <a:cs typeface="Beirut" pitchFamily="2" charset="-78"/>
              </a:rPr>
              <a:t>alternative to injectables, may improve treatment  compliance  as surveys suggest needles are a significant barrier to starting GLP‑1 RA therapy</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Less waste </a:t>
            </a:r>
            <a:r>
              <a:rPr lang="en-ZA" sz="2400" dirty="0">
                <a:solidFill>
                  <a:schemeClr val="tx1"/>
                </a:solidFill>
                <a:latin typeface="Beirut" pitchFamily="2" charset="-78"/>
                <a:cs typeface="Beirut" pitchFamily="2" charset="-78"/>
              </a:rPr>
              <a:t>with tablet vs needles, needle disposal methods etc </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Less time taken up by clinicians </a:t>
            </a:r>
            <a:r>
              <a:rPr lang="en-ZA" sz="2400" dirty="0">
                <a:solidFill>
                  <a:schemeClr val="tx1"/>
                </a:solidFill>
                <a:latin typeface="Beirut" pitchFamily="2" charset="-78"/>
                <a:cs typeface="Beirut" pitchFamily="2" charset="-78"/>
              </a:rPr>
              <a:t>or nurses as do not need to teach subcutaneous injections/ disposal etc</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Costs ?</a:t>
            </a:r>
            <a:endParaRPr lang="en-ZA" sz="2400" dirty="0">
              <a:solidFill>
                <a:schemeClr val="tx1"/>
              </a:solidFill>
              <a:latin typeface="Beirut" pitchFamily="2" charset="-78"/>
              <a:cs typeface="Beirut" pitchFamily="2" charset="-78"/>
            </a:endParaRP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Streamlined Multidisciplinary Care</a:t>
            </a:r>
            <a:r>
              <a:rPr lang="en-ZA" sz="2400" dirty="0">
                <a:solidFill>
                  <a:schemeClr val="tx1"/>
                </a:solidFill>
                <a:latin typeface="Beirut" pitchFamily="2" charset="-78"/>
                <a:cs typeface="Beirut" pitchFamily="2" charset="-78"/>
              </a:rPr>
              <a:t>: SOUL’s results bridge cardiology, nephrology, and endocrinology practice, supporting integrated care for "the malignant triad"—diabetes, CVD, and CKD.</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Effectiveness in Routine Care</a:t>
            </a:r>
            <a:endParaRPr lang="en-ZA" sz="2400" dirty="0">
              <a:solidFill>
                <a:schemeClr val="tx1"/>
              </a:solidFill>
              <a:latin typeface="Beirut" pitchFamily="2" charset="-78"/>
              <a:cs typeface="Beirut" pitchFamily="2" charset="-78"/>
            </a:endParaRPr>
          </a:p>
          <a:p>
            <a:pPr lvl="1"/>
            <a:r>
              <a:rPr lang="en-ZA" sz="2400" dirty="0">
                <a:solidFill>
                  <a:schemeClr val="tx1"/>
                </a:solidFill>
                <a:latin typeface="Beirut" pitchFamily="2" charset="-78"/>
                <a:cs typeface="Beirut" pitchFamily="2" charset="-78"/>
              </a:rPr>
              <a:t>A narrative review of 19 observational studies showed typical real-world reductions in </a:t>
            </a:r>
            <a:r>
              <a:rPr lang="en-ZA" sz="2400" dirty="0" err="1">
                <a:solidFill>
                  <a:schemeClr val="tx1"/>
                </a:solidFill>
                <a:latin typeface="Beirut" pitchFamily="2" charset="-78"/>
                <a:cs typeface="Beirut" pitchFamily="2" charset="-78"/>
              </a:rPr>
              <a:t>HbA₁c</a:t>
            </a:r>
            <a:r>
              <a:rPr lang="en-ZA" sz="2400" dirty="0">
                <a:solidFill>
                  <a:schemeClr val="tx1"/>
                </a:solidFill>
                <a:latin typeface="Beirut" pitchFamily="2" charset="-78"/>
                <a:cs typeface="Beirut" pitchFamily="2" charset="-78"/>
              </a:rPr>
              <a:t> (~1 %) and body weight (2–3 kg) at 6 months, aligning with clinical trial outcomes</a:t>
            </a:r>
          </a:p>
          <a:p>
            <a:pPr marL="0" lvl="0" indent="0" algn="l" rtl="0">
              <a:spcBef>
                <a:spcPts val="0"/>
              </a:spcBef>
              <a:spcAft>
                <a:spcPts val="0"/>
              </a:spcAft>
              <a:buNone/>
            </a:pPr>
            <a:endParaRPr lang="en-US" dirty="0"/>
          </a:p>
        </p:txBody>
      </p:sp>
      <p:sp>
        <p:nvSpPr>
          <p:cNvPr id="228" name="Google Shape;228;p2:notes">
            <a:extLst>
              <a:ext uri="{FF2B5EF4-FFF2-40B4-BE49-F238E27FC236}">
                <a16:creationId xmlns:a16="http://schemas.microsoft.com/office/drawing/2014/main" id="{5714106E-39EF-A776-16BF-61EB83146A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089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51CF4E16-7C05-55D8-A86C-58BCA17FE132}"/>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84B3727F-9540-F7F4-D720-19078D2141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sz="1200" b="1" dirty="0">
                <a:solidFill>
                  <a:schemeClr val="tx1"/>
                </a:solidFill>
              </a:rPr>
              <a:t>14% relative risk reduction in MACE</a:t>
            </a:r>
            <a:r>
              <a:rPr lang="en-ZA" sz="1200" dirty="0">
                <a:solidFill>
                  <a:schemeClr val="tx1"/>
                </a:solidFill>
              </a:rPr>
              <a:t> (absolute reduction ~2% over 3 years) with oral </a:t>
            </a:r>
            <a:r>
              <a:rPr lang="en-ZA" sz="1200" dirty="0" err="1">
                <a:solidFill>
                  <a:schemeClr val="tx1"/>
                </a:solidFill>
              </a:rPr>
              <a:t>semaglutide</a:t>
            </a:r>
            <a:r>
              <a:rPr lang="en-ZA" sz="1200" dirty="0">
                <a:solidFill>
                  <a:schemeClr val="tx1"/>
                </a:solidFill>
              </a:rPr>
              <a:t>—consistent with previous injectable GLP‑1 results.</a:t>
            </a:r>
          </a:p>
          <a:p>
            <a:pPr marL="0" lvl="0" indent="0" algn="l" rtl="0">
              <a:spcBef>
                <a:spcPts val="0"/>
              </a:spcBef>
              <a:spcAft>
                <a:spcPts val="0"/>
              </a:spcAft>
              <a:buNone/>
            </a:pPr>
            <a:endParaRPr lang="en-ZA" sz="1200" dirty="0">
              <a:solidFill>
                <a:schemeClr val="tx1"/>
              </a:solidFill>
            </a:endParaRPr>
          </a:p>
          <a:p>
            <a:pPr marL="457200" indent="-457200">
              <a:buFont typeface="Arial" panose="020B0604020202020204" pitchFamily="34" charset="0"/>
              <a:buChar char="•"/>
            </a:pPr>
            <a:r>
              <a:rPr lang="en-ZA" sz="1200" dirty="0"/>
              <a:t> </a:t>
            </a:r>
          </a:p>
          <a:p>
            <a:pPr marL="457200" indent="-457200">
              <a:buFont typeface="Arial" panose="020B0604020202020204" pitchFamily="34" charset="0"/>
              <a:buChar char="•"/>
            </a:pPr>
            <a:r>
              <a:rPr lang="en-ZA" sz="1200" b="1" dirty="0">
                <a:solidFill>
                  <a:schemeClr val="tx1"/>
                </a:solidFill>
                <a:latin typeface="Beirut" pitchFamily="2" charset="-78"/>
                <a:cs typeface="Beirut" pitchFamily="2" charset="-78"/>
              </a:rPr>
              <a:t>Oral </a:t>
            </a:r>
            <a:r>
              <a:rPr lang="en-ZA" sz="1200" b="1" dirty="0" err="1">
                <a:solidFill>
                  <a:schemeClr val="tx1"/>
                </a:solidFill>
                <a:latin typeface="Beirut" pitchFamily="2" charset="-78"/>
                <a:cs typeface="Beirut" pitchFamily="2" charset="-78"/>
              </a:rPr>
              <a:t>semaglutide</a:t>
            </a:r>
            <a:r>
              <a:rPr lang="en-ZA" sz="1200" b="1" dirty="0">
                <a:solidFill>
                  <a:schemeClr val="tx1"/>
                </a:solidFill>
                <a:latin typeface="Beirut" pitchFamily="2" charset="-78"/>
                <a:cs typeface="Beirut" pitchFamily="2" charset="-78"/>
              </a:rPr>
              <a:t> as an effective, safe, and practical option</a:t>
            </a:r>
            <a:r>
              <a:rPr lang="en-ZA" sz="1200" dirty="0">
                <a:solidFill>
                  <a:schemeClr val="tx1"/>
                </a:solidFill>
                <a:latin typeface="Beirut" pitchFamily="2" charset="-78"/>
                <a:cs typeface="Beirut" pitchFamily="2" charset="-78"/>
              </a:rPr>
              <a:t> to reduce major cardiovascular events in patients with high-risk type 2 diabetes—matching the efficacy of injectables and offering flexibility for broader patient uptake</a:t>
            </a:r>
            <a:endParaRPr dirty="0"/>
          </a:p>
        </p:txBody>
      </p:sp>
      <p:sp>
        <p:nvSpPr>
          <p:cNvPr id="228" name="Google Shape;228;p2:notes">
            <a:extLst>
              <a:ext uri="{FF2B5EF4-FFF2-40B4-BE49-F238E27FC236}">
                <a16:creationId xmlns:a16="http://schemas.microsoft.com/office/drawing/2014/main" id="{D3055BC2-36C4-C00C-CA77-360B8250AE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52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11821614-4058-98B3-C128-32EC625ABA84}"/>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4DC74998-12B1-C504-D2A2-6D752D95AE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solidFill>
                  <a:schemeClr val="tx1"/>
                </a:solidFill>
                <a:latin typeface="Beirut" pitchFamily="2" charset="-78"/>
                <a:cs typeface="Beirut" pitchFamily="2" charset="-78"/>
              </a:rPr>
              <a:t>alternative to injectables, may improve treatment  compliance by those hesitant about injections. </a:t>
            </a:r>
          </a:p>
          <a:p>
            <a:pPr marL="0" lvl="0" indent="0" algn="l" rtl="0">
              <a:spcBef>
                <a:spcPts val="0"/>
              </a:spcBef>
              <a:spcAft>
                <a:spcPts val="0"/>
              </a:spcAft>
              <a:buNone/>
            </a:pPr>
            <a:endParaRPr lang="en-ZA" dirty="0">
              <a:solidFill>
                <a:schemeClr val="tx1"/>
              </a:solidFill>
              <a:latin typeface="Beirut" pitchFamily="2" charset="-78"/>
              <a:cs typeface="Beirut" pitchFamily="2" charset="-78"/>
            </a:endParaRP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Adherence and Practicality</a:t>
            </a:r>
            <a:br>
              <a:rPr lang="en-ZA" sz="2400" dirty="0">
                <a:solidFill>
                  <a:schemeClr val="tx1"/>
                </a:solidFill>
                <a:latin typeface="Beirut" pitchFamily="2" charset="-78"/>
                <a:cs typeface="Beirut" pitchFamily="2" charset="-78"/>
              </a:rPr>
            </a:br>
            <a:r>
              <a:rPr lang="en-ZA" sz="2400" dirty="0">
                <a:solidFill>
                  <a:schemeClr val="tx1"/>
                </a:solidFill>
                <a:latin typeface="Beirut" pitchFamily="2" charset="-78"/>
                <a:cs typeface="Beirut" pitchFamily="2" charset="-78"/>
              </a:rPr>
              <a:t>alternative to injectables, may improve treatment  compliance  as surveys suggest needles are a significant barrier to starting GLP‑1 RA therapy</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Less waste </a:t>
            </a:r>
            <a:r>
              <a:rPr lang="en-ZA" sz="2400" dirty="0">
                <a:solidFill>
                  <a:schemeClr val="tx1"/>
                </a:solidFill>
                <a:latin typeface="Beirut" pitchFamily="2" charset="-78"/>
                <a:cs typeface="Beirut" pitchFamily="2" charset="-78"/>
              </a:rPr>
              <a:t>with tablet vs needles, needle disposal methods etc </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Less time taken up by clinicians </a:t>
            </a:r>
            <a:r>
              <a:rPr lang="en-ZA" sz="2400" dirty="0">
                <a:solidFill>
                  <a:schemeClr val="tx1"/>
                </a:solidFill>
                <a:latin typeface="Beirut" pitchFamily="2" charset="-78"/>
                <a:cs typeface="Beirut" pitchFamily="2" charset="-78"/>
              </a:rPr>
              <a:t>or nurses as do not need to teach subcutaneous injections/ disposal etc</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Costs ?</a:t>
            </a:r>
            <a:endParaRPr lang="en-ZA" sz="2400" dirty="0">
              <a:solidFill>
                <a:schemeClr val="tx1"/>
              </a:solidFill>
              <a:latin typeface="Beirut" pitchFamily="2" charset="-78"/>
              <a:cs typeface="Beirut" pitchFamily="2" charset="-78"/>
            </a:endParaRP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Streamlined Multidisciplinary Care</a:t>
            </a:r>
            <a:r>
              <a:rPr lang="en-ZA" sz="2400" dirty="0">
                <a:solidFill>
                  <a:schemeClr val="tx1"/>
                </a:solidFill>
                <a:latin typeface="Beirut" pitchFamily="2" charset="-78"/>
                <a:cs typeface="Beirut" pitchFamily="2" charset="-78"/>
              </a:rPr>
              <a:t>: SOUL’s results bridge cardiology, nephrology, and endocrinology practice, supporting integrated care for "the malignant triad"—diabetes, CVD, and CKD.</a:t>
            </a:r>
          </a:p>
          <a:p>
            <a:pPr marL="285750" indent="-285750">
              <a:buFont typeface="Arial" panose="020B0604020202020204" pitchFamily="34" charset="0"/>
              <a:buChar char="•"/>
            </a:pPr>
            <a:r>
              <a:rPr lang="en-ZA" sz="2400" b="1" dirty="0">
                <a:solidFill>
                  <a:schemeClr val="tx1"/>
                </a:solidFill>
                <a:latin typeface="Beirut" pitchFamily="2" charset="-78"/>
                <a:cs typeface="Beirut" pitchFamily="2" charset="-78"/>
              </a:rPr>
              <a:t>Effectiveness in Routine Care</a:t>
            </a:r>
            <a:endParaRPr lang="en-ZA" sz="2400" dirty="0">
              <a:solidFill>
                <a:schemeClr val="tx1"/>
              </a:solidFill>
              <a:latin typeface="Beirut" pitchFamily="2" charset="-78"/>
              <a:cs typeface="Beirut" pitchFamily="2" charset="-78"/>
            </a:endParaRPr>
          </a:p>
          <a:p>
            <a:pPr lvl="1"/>
            <a:r>
              <a:rPr lang="en-ZA" sz="2400" dirty="0">
                <a:solidFill>
                  <a:schemeClr val="tx1"/>
                </a:solidFill>
                <a:latin typeface="Beirut" pitchFamily="2" charset="-78"/>
                <a:cs typeface="Beirut" pitchFamily="2" charset="-78"/>
              </a:rPr>
              <a:t>A narrative review of 19 observational studies showed typical real-world reductions in </a:t>
            </a:r>
            <a:r>
              <a:rPr lang="en-ZA" sz="2400" dirty="0" err="1">
                <a:solidFill>
                  <a:schemeClr val="tx1"/>
                </a:solidFill>
                <a:latin typeface="Beirut" pitchFamily="2" charset="-78"/>
                <a:cs typeface="Beirut" pitchFamily="2" charset="-78"/>
              </a:rPr>
              <a:t>HbA₁c</a:t>
            </a:r>
            <a:r>
              <a:rPr lang="en-ZA" sz="2400" dirty="0">
                <a:solidFill>
                  <a:schemeClr val="tx1"/>
                </a:solidFill>
                <a:latin typeface="Beirut" pitchFamily="2" charset="-78"/>
                <a:cs typeface="Beirut" pitchFamily="2" charset="-78"/>
              </a:rPr>
              <a:t> (~1 %) and body weight (2–3 kg) at 6 months, aligning with clinical trial outcomes</a:t>
            </a:r>
          </a:p>
          <a:p>
            <a:pPr marL="0" lvl="0" indent="0" algn="l" rtl="0">
              <a:spcBef>
                <a:spcPts val="0"/>
              </a:spcBef>
              <a:spcAft>
                <a:spcPts val="0"/>
              </a:spcAft>
              <a:buNone/>
            </a:pPr>
            <a:endParaRPr lang="en-US" dirty="0"/>
          </a:p>
        </p:txBody>
      </p:sp>
      <p:sp>
        <p:nvSpPr>
          <p:cNvPr id="228" name="Google Shape;228;p2:notes">
            <a:extLst>
              <a:ext uri="{FF2B5EF4-FFF2-40B4-BE49-F238E27FC236}">
                <a16:creationId xmlns:a16="http://schemas.microsoft.com/office/drawing/2014/main" id="{216D2713-9A17-39FE-26D1-08C047C5C3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45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72C5BBCE-1032-0F9A-7222-9A06BC0E6B03}"/>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EFA5AB09-8295-6656-66D0-46A13E13AA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495E006C-79CD-22F8-A852-3E47A1F2F5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92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CF859E2E-B0F0-D176-5B1C-054163083D5A}"/>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3D1D5469-8372-77F3-BC02-E11D1D046A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buFont typeface="Arial" panose="020B0604020202020204" pitchFamily="34" charset="0"/>
              <a:buChar char="•"/>
            </a:pPr>
            <a:r>
              <a:rPr lang="en-ZA" sz="2000" b="1" dirty="0">
                <a:solidFill>
                  <a:schemeClr val="tx1"/>
                </a:solidFill>
                <a:latin typeface="Beirut" pitchFamily="2" charset="-78"/>
                <a:cs typeface="Beirut" pitchFamily="2" charset="-78"/>
              </a:rPr>
              <a:t>Mechanism of 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t>Semaglutide</a:t>
            </a:r>
            <a:r>
              <a:rPr lang="en-ZA" sz="2000" dirty="0"/>
              <a:t> is a next-generation glucagon-like peptide-1 (GLP-1) analogue with a high degree of homology to human GLP-1.6 For oral administration, </a:t>
            </a:r>
            <a:r>
              <a:rPr lang="en-ZA" sz="2000" dirty="0" err="1"/>
              <a:t>semaglutide</a:t>
            </a:r>
            <a:r>
              <a:rPr lang="en-ZA" sz="2000" dirty="0"/>
              <a:t> has been co-formulated with an absorption enhancer (SNAC, 300 mg) in a tablet formulation</a:t>
            </a:r>
            <a:endParaRPr lang="en-ZA" sz="2000" b="1" dirty="0">
              <a:solidFill>
                <a:schemeClr val="tx1"/>
              </a:solidFill>
              <a:latin typeface="Beirut" pitchFamily="2" charset="-78"/>
              <a:cs typeface="Beirut" pitchFamily="2" charset="-78"/>
            </a:endParaRPr>
          </a:p>
          <a:p>
            <a:pPr marL="342900" indent="-342900">
              <a:buFont typeface="Arial" panose="020B0604020202020204" pitchFamily="34" charset="0"/>
              <a:buChar char="•"/>
            </a:pPr>
            <a:endParaRPr lang="en-ZA" sz="2000" b="1" dirty="0">
              <a:solidFill>
                <a:schemeClr val="tx1"/>
              </a:solidFill>
              <a:latin typeface="Beirut" pitchFamily="2" charset="-78"/>
              <a:cs typeface="Beirut" pitchFamily="2" charset="-78"/>
            </a:endParaRPr>
          </a:p>
          <a:p>
            <a:pPr marL="800100" lvl="1" indent="-342900">
              <a:buFont typeface="Arial" panose="020B0604020202020204" pitchFamily="34" charset="0"/>
              <a:buChar char="•"/>
            </a:pPr>
            <a:r>
              <a:rPr lang="en-ZA" sz="2000" dirty="0">
                <a:solidFill>
                  <a:schemeClr val="tx1"/>
                </a:solidFill>
                <a:latin typeface="Beirut" pitchFamily="2" charset="-78"/>
                <a:cs typeface="Beirut" pitchFamily="2" charset="-78"/>
              </a:rPr>
              <a:t>binds to and activates GLP-</a:t>
            </a:r>
            <a:r>
              <a:rPr lang="en-ZA" sz="2000" dirty="0">
                <a:solidFill>
                  <a:schemeClr val="tx1"/>
                </a:solidFill>
                <a:latin typeface="Calibri" panose="020F0502020204030204" pitchFamily="34" charset="0"/>
                <a:cs typeface="Calibri" panose="020F0502020204030204" pitchFamily="34" charset="0"/>
              </a:rPr>
              <a:t>1</a:t>
            </a:r>
            <a:r>
              <a:rPr lang="en-ZA" sz="2000" dirty="0">
                <a:solidFill>
                  <a:schemeClr val="tx1"/>
                </a:solidFill>
                <a:latin typeface="Beirut" pitchFamily="2" charset="-78"/>
                <a:cs typeface="Beirut" pitchFamily="2" charset="-78"/>
              </a:rPr>
              <a:t> receptors, primarily in the pancreas, gastrointestinal tract, and brain</a:t>
            </a:r>
          </a:p>
          <a:p>
            <a:pPr marL="800100" lvl="1" indent="-342900">
              <a:buFont typeface="Arial" panose="020B0604020202020204" pitchFamily="34" charset="0"/>
              <a:buChar char="•"/>
            </a:pPr>
            <a:r>
              <a:rPr lang="en-ZA" sz="2000" dirty="0">
                <a:solidFill>
                  <a:schemeClr val="tx1"/>
                </a:solidFill>
                <a:latin typeface="Beirut" pitchFamily="2" charset="-78"/>
                <a:cs typeface="Beirut" pitchFamily="2" charset="-78"/>
              </a:rPr>
              <a:t>enhances insulin release in response to elevated blood glucose levels, helping to lower blood sugar. </a:t>
            </a:r>
          </a:p>
          <a:p>
            <a:pPr marL="800100" lvl="1" indent="-342900">
              <a:buFont typeface="Arial" panose="020B0604020202020204" pitchFamily="34" charset="0"/>
              <a:buChar char="•"/>
            </a:pPr>
            <a:r>
              <a:rPr lang="en-ZA" sz="2000" dirty="0">
                <a:solidFill>
                  <a:schemeClr val="tx1"/>
                </a:solidFill>
                <a:latin typeface="Beirut" pitchFamily="2" charset="-78"/>
                <a:cs typeface="Beirut" pitchFamily="2" charset="-78"/>
              </a:rPr>
              <a:t> reduces the release of glucagon,] further contributing to glucose control. </a:t>
            </a:r>
          </a:p>
          <a:p>
            <a:pPr marL="800100" lvl="1" indent="-342900">
              <a:buFont typeface="Arial" panose="020B0604020202020204" pitchFamily="34" charset="0"/>
              <a:buChar char="•"/>
            </a:pPr>
            <a:r>
              <a:rPr lang="en-ZA" sz="2000" dirty="0">
                <a:solidFill>
                  <a:schemeClr val="tx1"/>
                </a:solidFill>
                <a:latin typeface="Beirut" pitchFamily="2" charset="-78"/>
                <a:cs typeface="Beirut" pitchFamily="2" charset="-78"/>
              </a:rPr>
              <a:t>Delayed gastric emptying </a:t>
            </a:r>
          </a:p>
          <a:p>
            <a:pPr marL="800100" lvl="1" indent="-342900">
              <a:buFont typeface="Arial" panose="020B0604020202020204" pitchFamily="34" charset="0"/>
              <a:buChar char="•"/>
            </a:pPr>
            <a:r>
              <a:rPr lang="en-ZA" sz="2000" dirty="0">
                <a:solidFill>
                  <a:schemeClr val="tx1"/>
                </a:solidFill>
                <a:latin typeface="Beirut" pitchFamily="2" charset="-78"/>
                <a:cs typeface="Beirut" pitchFamily="2" charset="-78"/>
              </a:rPr>
              <a:t>Regulates appetite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a:solidFill>
                  <a:schemeClr val="tx1"/>
                </a:solidFill>
                <a:effectLst/>
                <a:latin typeface="+mn-lt"/>
                <a:ea typeface="+mn-ea"/>
                <a:cs typeface="+mn-cs"/>
              </a:rPr>
              <a:t>Lipid Benefits, and Anti-Inflammatory Effects</a:t>
            </a:r>
          </a:p>
          <a:p>
            <a:pPr marL="800100" lvl="1" indent="-342900">
              <a:buFont typeface="Arial" panose="020B0604020202020204" pitchFamily="34" charset="0"/>
              <a:buChar char="•"/>
            </a:pPr>
            <a:r>
              <a:rPr lang="en-ZA" sz="1200" b="0" i="0" kern="1200" dirty="0">
                <a:solidFill>
                  <a:schemeClr val="tx1"/>
                </a:solidFill>
                <a:effectLst/>
                <a:latin typeface="+mn-lt"/>
                <a:ea typeface="+mn-ea"/>
                <a:cs typeface="+mn-cs"/>
              </a:rPr>
              <a:t>improve the function of adipose tissue by reducing inflammation</a:t>
            </a:r>
          </a:p>
          <a:p>
            <a:pPr marL="800100" lvl="1" indent="-342900">
              <a:buFont typeface="Arial" panose="020B0604020202020204" pitchFamily="34" charset="0"/>
              <a:buChar char="•"/>
            </a:pPr>
            <a:endParaRPr lang="en-ZA" sz="1200" b="0" i="0" u="none" strike="noStrike" kern="1200" baseline="30000" dirty="0">
              <a:solidFill>
                <a:schemeClr val="tx1"/>
              </a:solidFill>
              <a:effectLst/>
              <a:latin typeface="+mn-lt"/>
              <a:ea typeface="+mn-ea"/>
              <a:cs typeface="+mn-cs"/>
            </a:endParaRPr>
          </a:p>
          <a:p>
            <a:pPr marL="800100" lvl="1" indent="-342900">
              <a:buFont typeface="Arial" panose="020B0604020202020204" pitchFamily="34" charset="0"/>
              <a:buChar char="•"/>
            </a:pPr>
            <a:r>
              <a:rPr lang="en-ZA" sz="2000" b="1" dirty="0">
                <a:solidFill>
                  <a:schemeClr val="tx1"/>
                </a:solidFill>
                <a:latin typeface="Beirut" pitchFamily="2" charset="-78"/>
                <a:cs typeface="Beirut" pitchFamily="2" charset="-78"/>
              </a:rPr>
              <a:t>https://</a:t>
            </a:r>
            <a:r>
              <a:rPr lang="en-ZA" sz="2000" b="1" dirty="0" err="1">
                <a:solidFill>
                  <a:schemeClr val="tx1"/>
                </a:solidFill>
                <a:latin typeface="Beirut" pitchFamily="2" charset="-78"/>
                <a:cs typeface="Beirut" pitchFamily="2" charset="-78"/>
              </a:rPr>
              <a:t>www.sciencedirect.com</a:t>
            </a:r>
            <a:r>
              <a:rPr lang="en-ZA" sz="2000" b="1" dirty="0">
                <a:solidFill>
                  <a:schemeClr val="tx1"/>
                </a:solidFill>
                <a:latin typeface="Beirut" pitchFamily="2" charset="-78"/>
                <a:cs typeface="Beirut" pitchFamily="2" charset="-78"/>
              </a:rPr>
              <a:t>/science/article/</a:t>
            </a:r>
            <a:r>
              <a:rPr lang="en-ZA" sz="2000" b="1" dirty="0" err="1">
                <a:solidFill>
                  <a:schemeClr val="tx1"/>
                </a:solidFill>
                <a:latin typeface="Beirut" pitchFamily="2" charset="-78"/>
                <a:cs typeface="Beirut" pitchFamily="2" charset="-78"/>
              </a:rPr>
              <a:t>pii</a:t>
            </a:r>
            <a:r>
              <a:rPr lang="en-ZA" sz="2000" b="1" dirty="0">
                <a:solidFill>
                  <a:schemeClr val="tx1"/>
                </a:solidFill>
                <a:latin typeface="Beirut" pitchFamily="2" charset="-78"/>
                <a:cs typeface="Beirut" pitchFamily="2" charset="-78"/>
              </a:rPr>
              <a:t>/S0002934325000592</a:t>
            </a:r>
          </a:p>
          <a:p>
            <a:pPr marL="800100" lvl="1" indent="-342900">
              <a:buFont typeface="Arial" panose="020B0604020202020204" pitchFamily="34" charset="0"/>
              <a:buChar char="•"/>
            </a:pPr>
            <a:endParaRPr lang="en-ZA" sz="2000" b="1" dirty="0">
              <a:solidFill>
                <a:schemeClr val="tx1"/>
              </a:solidFill>
              <a:latin typeface="Beirut" pitchFamily="2" charset="-78"/>
              <a:cs typeface="Beirut" pitchFamily="2" charset="-78"/>
            </a:endParaRP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9F901CC2-90FC-F0A8-DEC0-292FB9E0BE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58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C496C3F0-F233-7AD6-0CD8-12952833FCAD}"/>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5B20DB57-6B8B-BD06-1F33-3C0ADC481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F881F39E-49AF-C294-4DEE-3ECAC4D321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11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3842AD49-ECDE-B36A-0766-75E10CA7533C}"/>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31BE8CA7-0D98-2970-6752-7601CAE078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ZA" sz="1200" dirty="0">
                <a:solidFill>
                  <a:schemeClr val="tx1"/>
                </a:solidFill>
                <a:latin typeface="Beirut" pitchFamily="2" charset="-78"/>
                <a:cs typeface="Beirut" pitchFamily="2" charset="-78"/>
              </a:rPr>
              <a:t>The goal of the phase 3b trial was to assess the cardiovascular efficacy of oral </a:t>
            </a:r>
            <a:r>
              <a:rPr lang="en-ZA" sz="1200" dirty="0" err="1">
                <a:solidFill>
                  <a:schemeClr val="tx1"/>
                </a:solidFill>
                <a:latin typeface="Beirut" pitchFamily="2" charset="-78"/>
                <a:cs typeface="Beirut" pitchFamily="2" charset="-78"/>
              </a:rPr>
              <a:t>semaglutide</a:t>
            </a:r>
            <a:r>
              <a:rPr lang="en-ZA" sz="1200" dirty="0">
                <a:solidFill>
                  <a:schemeClr val="tx1"/>
                </a:solidFill>
                <a:latin typeface="Beirut" pitchFamily="2" charset="-78"/>
                <a:cs typeface="Beirut" pitchFamily="2" charset="-78"/>
              </a:rPr>
              <a:t>, a GLP-1 receptor agonist, and to determine the risk of major adverse cardiovascular events (MACE) in patients with type 2 diabetes mellitus (T2DM) and atherosclerotic cardiovascular disease (ASCVD), chronic kidney disease (CKD), or both.</a:t>
            </a:r>
          </a:p>
          <a:p>
            <a:endParaRPr lang="en-ZA" sz="1200" dirty="0">
              <a:solidFill>
                <a:schemeClr val="tx1"/>
              </a:solidFill>
              <a:latin typeface="Beirut" pitchFamily="2" charset="-78"/>
              <a:cs typeface="Beirut" pitchFamily="2" charset="-78"/>
            </a:endParaRP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4E991024-3FAF-4948-9C72-3D82CA2F4C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65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EE4A5A85-4B27-2DF1-0239-29B87C6ED047}"/>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592E05B0-2E3F-4956-AC42-327FBE0FA1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sz="1200" b="0" i="0" kern="1200" dirty="0">
                <a:solidFill>
                  <a:schemeClr val="tx1"/>
                </a:solidFill>
                <a:effectLst/>
                <a:latin typeface="+mn-lt"/>
                <a:ea typeface="+mn-ea"/>
                <a:cs typeface="+mn-cs"/>
              </a:rPr>
              <a:t>Double blind: </a:t>
            </a:r>
            <a:r>
              <a:rPr lang="en-ZA" dirty="0"/>
              <a:t>neither the participants nor the researchers know who is receiving the actual treatment (or intervention) and who is receiving the placebo or control</a:t>
            </a:r>
            <a:r>
              <a:rPr lang="en-ZA" sz="1200" b="0" i="0" kern="1200" dirty="0">
                <a:solidFill>
                  <a:schemeClr val="tx1"/>
                </a:solidFill>
                <a:effectLst/>
                <a:latin typeface="+mn-lt"/>
                <a:ea typeface="+mn-ea"/>
                <a:cs typeface="+mn-cs"/>
              </a:rPr>
              <a:t>.</a:t>
            </a: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r>
              <a:rPr lang="en-ZA" sz="1200" b="0" i="0" kern="1200" dirty="0">
                <a:solidFill>
                  <a:schemeClr val="tx1"/>
                </a:solidFill>
                <a:effectLst/>
                <a:latin typeface="+mn-lt"/>
                <a:ea typeface="+mn-ea"/>
                <a:cs typeface="+mn-cs"/>
              </a:rPr>
              <a:t>Randomised: participants are randomly assigned to different treatment groups </a:t>
            </a: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r>
              <a:rPr lang="en-ZA" sz="1200" b="0" i="0" kern="1200" dirty="0">
                <a:solidFill>
                  <a:schemeClr val="tx1"/>
                </a:solidFill>
                <a:effectLst/>
                <a:latin typeface="+mn-lt"/>
                <a:ea typeface="+mn-ea"/>
                <a:cs typeface="+mn-cs"/>
              </a:rPr>
              <a:t>completion of the trial or analysis is triggered by the occurrence of a predetermined number of specific clinical events rather than a fixed study duration or sample size. </a:t>
            </a:r>
          </a:p>
          <a:p>
            <a:pPr marL="0" lvl="0" indent="0" algn="l" rtl="0">
              <a:spcBef>
                <a:spcPts val="0"/>
              </a:spcBef>
              <a:spcAft>
                <a:spcPts val="0"/>
              </a:spcAft>
              <a:buNone/>
            </a:pPr>
            <a:r>
              <a:rPr lang="en-ZA" sz="1200" b="1" i="0" kern="1200" dirty="0">
                <a:solidFill>
                  <a:schemeClr val="tx1"/>
                </a:solidFill>
                <a:effectLst/>
                <a:latin typeface="+mn-lt"/>
                <a:ea typeface="+mn-ea"/>
                <a:cs typeface="+mn-cs"/>
              </a:rPr>
              <a:t>"event-driven" </a:t>
            </a:r>
            <a:r>
              <a:rPr lang="en-ZA" sz="1200" b="0" i="0" kern="1200" dirty="0">
                <a:solidFill>
                  <a:schemeClr val="tx1"/>
                </a:solidFill>
                <a:effectLst/>
                <a:latin typeface="+mn-lt"/>
                <a:ea typeface="+mn-ea"/>
                <a:cs typeface="+mn-cs"/>
              </a:rPr>
              <a:t>aspect of the SOUL trial refers to the trial's design, </a:t>
            </a:r>
            <a:r>
              <a:rPr lang="en-ZA" sz="1200" b="1" i="0" kern="1200" dirty="0">
                <a:solidFill>
                  <a:schemeClr val="tx1"/>
                </a:solidFill>
                <a:effectLst/>
                <a:latin typeface="+mn-lt"/>
                <a:ea typeface="+mn-ea"/>
                <a:cs typeface="+mn-cs"/>
              </a:rPr>
              <a:t>where it continues until a predetermined number of primary endpoint events (major adverse cardiovascular events, or MACE) have occurred, rather than running for a fixed duration</a:t>
            </a:r>
            <a:r>
              <a:rPr lang="en-ZA" sz="1200" b="0" i="0" kern="1200" dirty="0">
                <a:solidFill>
                  <a:schemeClr val="tx1"/>
                </a:solidFill>
                <a:effectLst/>
                <a:latin typeface="+mn-lt"/>
                <a:ea typeface="+mn-ea"/>
                <a:cs typeface="+mn-cs"/>
              </a:rPr>
              <a:t>. This approach helps ensure sufficient statistical power to detect meaningful differences between the treatment groups.</a:t>
            </a: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r>
              <a:rPr lang="en-ZA" sz="1200" b="1" i="0" kern="1200" dirty="0">
                <a:solidFill>
                  <a:schemeClr val="tx1"/>
                </a:solidFill>
                <a:effectLst/>
                <a:latin typeface="+mn-lt"/>
                <a:ea typeface="+mn-ea"/>
                <a:cs typeface="+mn-cs"/>
              </a:rPr>
              <a:t>Phase 3a trials </a:t>
            </a:r>
            <a:r>
              <a:rPr lang="en-ZA" sz="1200" b="0" i="0" kern="1200" dirty="0">
                <a:solidFill>
                  <a:schemeClr val="tx1"/>
                </a:solidFill>
                <a:effectLst/>
                <a:latin typeface="+mn-lt"/>
                <a:ea typeface="+mn-ea"/>
                <a:cs typeface="+mn-cs"/>
              </a:rPr>
              <a:t>are typically conducted before regulatory approval to gather more data on safety and efficacy, while </a:t>
            </a:r>
            <a:r>
              <a:rPr lang="en-ZA" sz="1200" b="1" i="0" kern="1200" dirty="0">
                <a:solidFill>
                  <a:schemeClr val="tx1"/>
                </a:solidFill>
                <a:effectLst/>
                <a:latin typeface="+mn-lt"/>
                <a:ea typeface="+mn-ea"/>
                <a:cs typeface="+mn-cs"/>
              </a:rPr>
              <a:t>Phase 3b trials are conducted after approval to further explore the treatment's use, often in different populations or for longer durations.  </a:t>
            </a:r>
            <a:endParaRPr b="1" dirty="0"/>
          </a:p>
        </p:txBody>
      </p:sp>
      <p:sp>
        <p:nvSpPr>
          <p:cNvPr id="228" name="Google Shape;228;p2:notes">
            <a:extLst>
              <a:ext uri="{FF2B5EF4-FFF2-40B4-BE49-F238E27FC236}">
                <a16:creationId xmlns:a16="http://schemas.microsoft.com/office/drawing/2014/main" id="{A31830F9-A626-A8DE-B4F3-18DDC046F6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841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E948693E-5477-DFE2-74D4-6AE1C9972E43}"/>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15715C57-54D8-36CA-7E22-D5FEC1F751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4 years and 1.5 months), </a:t>
            </a:r>
            <a:r>
              <a:rPr lang="en-ZA" sz="1200" dirty="0">
                <a:solidFill>
                  <a:schemeClr val="tx1"/>
                </a:solidFill>
                <a:latin typeface="Beirut" pitchFamily="2" charset="-78"/>
                <a:cs typeface="Beirut" pitchFamily="2" charset="-78"/>
              </a:rPr>
              <a:t>Duration of follow-up: median </a:t>
            </a:r>
            <a:r>
              <a:rPr lang="en-ZA" sz="1200" dirty="0">
                <a:solidFill>
                  <a:schemeClr val="tx1"/>
                </a:solidFill>
                <a:latin typeface="Calibri" panose="020F0502020204030204" pitchFamily="34" charset="0"/>
                <a:cs typeface="Calibri" panose="020F0502020204030204" pitchFamily="34" charset="0"/>
              </a:rPr>
              <a:t>49.5</a:t>
            </a:r>
            <a:r>
              <a:rPr lang="en-ZA" sz="1200" dirty="0">
                <a:solidFill>
                  <a:schemeClr val="tx1"/>
                </a:solidFill>
                <a:latin typeface="Beirut" pitchFamily="2" charset="-78"/>
                <a:cs typeface="Beirut" pitchFamily="2" charset="-78"/>
              </a:rPr>
              <a:t>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chemeClr val="tx1"/>
              </a:solidFill>
              <a:latin typeface="Beirut" pitchFamily="2" charset="-78"/>
              <a:cs typeface="Beirut"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Endpoint Adjudication Committee</a:t>
            </a:r>
          </a:p>
          <a:p>
            <a:pPr marL="0" lvl="0" indent="0" algn="l" rtl="0">
              <a:spcBef>
                <a:spcPts val="0"/>
              </a:spcBef>
              <a:spcAft>
                <a:spcPts val="0"/>
              </a:spcAft>
              <a:buNone/>
            </a:pPr>
            <a:endParaRPr lang="en-ZA" sz="1200" b="0" i="0" kern="1200" dirty="0">
              <a:solidFill>
                <a:schemeClr val="tx1"/>
              </a:solidFill>
              <a:effectLst/>
              <a:latin typeface="+mn-lt"/>
              <a:ea typeface="+mn-ea"/>
              <a:cs typeface="+mn-cs"/>
            </a:endParaRPr>
          </a:p>
          <a:p>
            <a:pPr marL="0" lvl="0" indent="0" algn="l" rtl="0">
              <a:spcBef>
                <a:spcPts val="0"/>
              </a:spcBef>
              <a:spcAft>
                <a:spcPts val="0"/>
              </a:spcAft>
              <a:buNone/>
            </a:pPr>
            <a:r>
              <a:rPr lang="en-ZA" dirty="0"/>
              <a:t>The 5-week follow up is chosen due to the half-life of oral </a:t>
            </a:r>
            <a:r>
              <a:rPr lang="en-ZA" dirty="0" err="1"/>
              <a:t>semaglutide</a:t>
            </a:r>
            <a:r>
              <a:rPr lang="en-ZA" dirty="0"/>
              <a:t> and is considered appropriate for end of systemic exposure. </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Three doses of oral </a:t>
            </a:r>
            <a:r>
              <a:rPr lang="en-ZA" dirty="0" err="1"/>
              <a:t>semaglutide</a:t>
            </a:r>
            <a:r>
              <a:rPr lang="en-ZA" dirty="0"/>
              <a:t> have been investigated in the phase 3a development programme: 3 mg, 7 mg and 14 mg. The selected doses are based on the data derived from the NN9924-3790 dose-finding trial. For further details regarding the results obtained in the phase 2 dose-finding trial (NN9924-3790), please refer to the current edition of the IB for oral administration of </a:t>
            </a:r>
            <a:r>
              <a:rPr lang="en-ZA" dirty="0" err="1"/>
              <a:t>semaglutide</a:t>
            </a:r>
            <a:r>
              <a:rPr lang="en-ZA" dirty="0"/>
              <a:t> (NN9924), or any updates thereto. </a:t>
            </a:r>
          </a:p>
          <a:p>
            <a:pPr marL="0" lvl="0" indent="0" algn="l" rtl="0">
              <a:spcBef>
                <a:spcPts val="0"/>
              </a:spcBef>
              <a:spcAft>
                <a:spcPts val="0"/>
              </a:spcAft>
              <a:buNone/>
            </a:pPr>
            <a:endParaRPr lang="en-ZA" dirty="0"/>
          </a:p>
          <a:p>
            <a:r>
              <a:rPr lang="en-ZA" sz="1200" kern="1200" dirty="0">
                <a:solidFill>
                  <a:schemeClr val="tx1"/>
                </a:solidFill>
                <a:effectLst/>
                <a:latin typeface="+mn-lt"/>
                <a:ea typeface="+mn-ea"/>
                <a:cs typeface="+mn-cs"/>
              </a:rPr>
              <a:t>Participants were instructed to take the </a:t>
            </a:r>
            <a:r>
              <a:rPr lang="en-ZA" sz="1200" kern="1200" dirty="0" err="1">
                <a:solidFill>
                  <a:schemeClr val="tx1"/>
                </a:solidFill>
                <a:effectLst/>
                <a:latin typeface="+mn-lt"/>
                <a:ea typeface="+mn-ea"/>
                <a:cs typeface="+mn-cs"/>
              </a:rPr>
              <a:t>semaglutide</a:t>
            </a:r>
            <a:r>
              <a:rPr lang="en-ZA" sz="1200" kern="1200" dirty="0">
                <a:solidFill>
                  <a:schemeClr val="tx1"/>
                </a:solidFill>
                <a:effectLst/>
                <a:latin typeface="+mn-lt"/>
                <a:ea typeface="+mn-ea"/>
                <a:cs typeface="+mn-cs"/>
              </a:rPr>
              <a:t> or placebo tablet in the morning, in a fasting state, with up to 120 ml of water and to wait at least 30 minutes before taking food, drink, or other oral medications.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Premature permanent discontinuation of oral </a:t>
            </a:r>
            <a:r>
              <a:rPr lang="en-ZA" sz="1200" kern="1200" dirty="0" err="1">
                <a:solidFill>
                  <a:schemeClr val="tx1"/>
                </a:solidFill>
                <a:effectLst/>
                <a:latin typeface="+mn-lt"/>
                <a:ea typeface="+mn-ea"/>
                <a:cs typeface="+mn-cs"/>
              </a:rPr>
              <a:t>semaglutide</a:t>
            </a:r>
            <a:r>
              <a:rPr lang="en-ZA" sz="1200" kern="1200" dirty="0">
                <a:solidFill>
                  <a:schemeClr val="tx1"/>
                </a:solidFill>
                <a:effectLst/>
                <a:latin typeface="+mn-lt"/>
                <a:ea typeface="+mn-ea"/>
                <a:cs typeface="+mn-cs"/>
              </a:rPr>
              <a:t> or placebo occurred in 1309 participants (27.1%)in the oral </a:t>
            </a:r>
            <a:r>
              <a:rPr lang="en-ZA" sz="1200" kern="1200" dirty="0" err="1">
                <a:solidFill>
                  <a:schemeClr val="tx1"/>
                </a:solidFill>
                <a:effectLst/>
                <a:latin typeface="+mn-lt"/>
                <a:ea typeface="+mn-ea"/>
                <a:cs typeface="+mn-cs"/>
              </a:rPr>
              <a:t>semaglutide</a:t>
            </a:r>
            <a:r>
              <a:rPr lang="en-ZA" sz="1200" kern="1200" dirty="0">
                <a:solidFill>
                  <a:schemeClr val="tx1"/>
                </a:solidFill>
                <a:effectLst/>
                <a:latin typeface="+mn-lt"/>
                <a:ea typeface="+mn-ea"/>
                <a:cs typeface="+mn-cs"/>
              </a:rPr>
              <a:t> group and in 1373 participants (28.5%) in the placebo group (Fig. S3B).</a:t>
            </a:r>
          </a:p>
          <a:p>
            <a:endParaRPr lang="en-ZA"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FEAEBE32-B67E-1641-2FE6-1E84DE0510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19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86C6B0BF-E417-98FD-58F6-1CE4B68F37C4}"/>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63C5AF8D-2A3C-4132-F5E0-73BA0B2722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June 2019 to March 2021 9650 patients randomised </a:t>
            </a:r>
          </a:p>
          <a:p>
            <a:pPr marL="0" lvl="0" indent="0" algn="l" rtl="0">
              <a:spcBef>
                <a:spcPts val="0"/>
              </a:spcBef>
              <a:spcAft>
                <a:spcPts val="0"/>
              </a:spcAft>
              <a:buNone/>
            </a:pPr>
            <a:endParaRPr lang="en-US" dirty="0"/>
          </a:p>
          <a:p>
            <a:pPr marL="0" lvl="0" indent="0" algn="l" rtl="0">
              <a:spcBef>
                <a:spcPts val="0"/>
              </a:spcBef>
              <a:spcAft>
                <a:spcPts val="0"/>
              </a:spcAft>
              <a:buNone/>
            </a:pPr>
            <a:r>
              <a:rPr lang="en-ZA" dirty="0"/>
              <a:t>FAS= full analysis set </a:t>
            </a:r>
          </a:p>
          <a:p>
            <a:pPr marL="0" lvl="0" indent="0" algn="l" rtl="0">
              <a:spcBef>
                <a:spcPts val="0"/>
              </a:spcBef>
              <a:spcAft>
                <a:spcPts val="0"/>
              </a:spcAft>
              <a:buNone/>
            </a:pPr>
            <a:endParaRPr lang="en-ZA" dirty="0"/>
          </a:p>
          <a:p>
            <a:pPr marL="0" lvl="0" indent="0" algn="l" rtl="0">
              <a:spcBef>
                <a:spcPts val="0"/>
              </a:spcBef>
              <a:spcAft>
                <a:spcPts val="0"/>
              </a:spcAft>
              <a:buNone/>
            </a:pPr>
            <a:r>
              <a:rPr lang="en-US" dirty="0"/>
              <a:t>SOC= glucose-lowering and cardiovascular risk reducing therapies according to local guidelines </a:t>
            </a:r>
          </a:p>
          <a:p>
            <a:pPr marL="0" lvl="0" indent="0" algn="l" rtl="0">
              <a:spcBef>
                <a:spcPts val="0"/>
              </a:spcBef>
              <a:spcAft>
                <a:spcPts val="0"/>
              </a:spcAft>
              <a:buNone/>
            </a:pPr>
            <a:endParaRPr lang="en-US" dirty="0"/>
          </a:p>
          <a:p>
            <a:r>
              <a:rPr lang="en-ZA" sz="1200" kern="1200" dirty="0">
                <a:solidFill>
                  <a:schemeClr val="tx1"/>
                </a:solidFill>
                <a:effectLst/>
                <a:latin typeface="+mn-lt"/>
                <a:ea typeface="+mn-ea"/>
                <a:cs typeface="+mn-cs"/>
              </a:rPr>
              <a:t>Participants were instructed to take the </a:t>
            </a:r>
            <a:r>
              <a:rPr lang="en-ZA" sz="1200" kern="1200" dirty="0" err="1">
                <a:solidFill>
                  <a:schemeClr val="tx1"/>
                </a:solidFill>
                <a:effectLst/>
                <a:latin typeface="+mn-lt"/>
                <a:ea typeface="+mn-ea"/>
                <a:cs typeface="+mn-cs"/>
              </a:rPr>
              <a:t>semaglutide</a:t>
            </a:r>
            <a:r>
              <a:rPr lang="en-ZA" sz="1200" kern="1200" dirty="0">
                <a:solidFill>
                  <a:schemeClr val="tx1"/>
                </a:solidFill>
                <a:effectLst/>
                <a:latin typeface="+mn-lt"/>
                <a:ea typeface="+mn-ea"/>
                <a:cs typeface="+mn-cs"/>
              </a:rPr>
              <a:t> or placebo tablet in the morning, in a fasting state, with up to 120 ml of water and to wait at least 30 minutes before taking food, drink, or other oral medications. Trial visits occurred at 4,</a:t>
            </a:r>
          </a:p>
          <a:p>
            <a:r>
              <a:rPr lang="en-ZA" sz="1200" kern="1200" dirty="0">
                <a:solidFill>
                  <a:schemeClr val="tx1"/>
                </a:solidFill>
                <a:effectLst/>
                <a:latin typeface="+mn-lt"/>
                <a:ea typeface="+mn-ea"/>
                <a:cs typeface="+mn-cs"/>
              </a:rPr>
              <a:t>8, and 13 weeks after randomization and approximately every 13 weeks thereafter. </a:t>
            </a: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B63214F6-71AD-33CC-6470-CBF4FCF602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6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99787440-5347-8CAF-7857-24AE3431D440}"/>
            </a:ext>
          </a:extLst>
        </p:cNvPr>
        <p:cNvGrpSpPr/>
        <p:nvPr/>
      </p:nvGrpSpPr>
      <p:grpSpPr>
        <a:xfrm>
          <a:off x="0" y="0"/>
          <a:ext cx="0" cy="0"/>
          <a:chOff x="0" y="0"/>
          <a:chExt cx="0" cy="0"/>
        </a:xfrm>
      </p:grpSpPr>
      <p:sp>
        <p:nvSpPr>
          <p:cNvPr id="227" name="Google Shape;227;p2:notes">
            <a:extLst>
              <a:ext uri="{FF2B5EF4-FFF2-40B4-BE49-F238E27FC236}">
                <a16:creationId xmlns:a16="http://schemas.microsoft.com/office/drawing/2014/main" id="{E245025E-877F-F908-5A9C-66B87306E6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800100" lvl="1" indent="-342900">
              <a:buFont typeface="Arial" panose="020B0604020202020204" pitchFamily="34" charset="0"/>
              <a:buChar char="•"/>
            </a:pPr>
            <a:r>
              <a:rPr lang="en-ZA" sz="1600" dirty="0">
                <a:latin typeface="Beirut" pitchFamily="2" charset="-78"/>
                <a:ea typeface="Source Sans Pro" panose="020F0502020204030204" pitchFamily="34" charset="0"/>
                <a:cs typeface="Beirut" pitchFamily="2" charset="-78"/>
              </a:rPr>
              <a:t>Coronary artery disease (prior MI OR prior coronary revascularisation OR </a:t>
            </a:r>
            <a:r>
              <a:rPr lang="en-ZA" sz="1600" dirty="0"/>
              <a:t>≥50% stenosis in coronary artery documented by cardiac catheterisation or CTCA OR Coronary heart disease with ischaemia documented by stress test with any imaging modality)</a:t>
            </a:r>
            <a:endParaRPr lang="en-ZA" sz="1600" dirty="0">
              <a:latin typeface="Beirut" pitchFamily="2" charset="-78"/>
              <a:ea typeface="Source Sans Pro" panose="020F0502020204030204" pitchFamily="34" charset="0"/>
              <a:cs typeface="Beirut" pitchFamily="2" charset="-78"/>
            </a:endParaRPr>
          </a:p>
          <a:p>
            <a:pPr marL="800100" lvl="1" indent="-342900">
              <a:buFont typeface="Arial" panose="020B0604020202020204" pitchFamily="34" charset="0"/>
              <a:buChar char="•"/>
            </a:pPr>
            <a:r>
              <a:rPr lang="en-ZA" sz="1600" dirty="0">
                <a:latin typeface="Beirut" pitchFamily="2" charset="-78"/>
                <a:ea typeface="Source Sans Pro" panose="020F0502020204030204" pitchFamily="34" charset="0"/>
                <a:cs typeface="Beirut" pitchFamily="2" charset="-78"/>
              </a:rPr>
              <a:t>Cerebrovascular disease (</a:t>
            </a:r>
            <a:r>
              <a:rPr lang="en-ZA" sz="1600" dirty="0"/>
              <a:t>Prior stroke OR Prior carotid artery revascularisation procedure OR ≥50% stenosis in carotid artery documented by X-ray angiography OR magnetic resonance angiography, CTA or Doppler ultrasound)</a:t>
            </a:r>
            <a:endParaRPr lang="en-ZA" sz="1600" dirty="0">
              <a:latin typeface="Beirut" pitchFamily="2" charset="-78"/>
              <a:ea typeface="Source Sans Pro" panose="020F0502020204030204" pitchFamily="34" charset="0"/>
              <a:cs typeface="Beirut" pitchFamily="2" charset="-78"/>
            </a:endParaRPr>
          </a:p>
          <a:p>
            <a:pPr marL="800100" lvl="1" indent="-342900">
              <a:buFont typeface="Arial" panose="020B0604020202020204" pitchFamily="34" charset="0"/>
              <a:buChar char="•"/>
            </a:pPr>
            <a:r>
              <a:rPr lang="en-ZA" sz="1600" dirty="0">
                <a:latin typeface="Beirut" pitchFamily="2" charset="-78"/>
                <a:ea typeface="Source Sans Pro" panose="020F0502020204030204" pitchFamily="34" charset="0"/>
                <a:cs typeface="Beirut" pitchFamily="2" charset="-78"/>
              </a:rPr>
              <a:t>Symptomatic peripheral artery disease (PAD) defined as at least 1 of the following:</a:t>
            </a:r>
          </a:p>
          <a:p>
            <a:pPr marL="1714500" lvl="3" indent="-342900">
              <a:buFont typeface="Arial" panose="020B0604020202020204" pitchFamily="34" charset="0"/>
              <a:buChar char="•"/>
            </a:pPr>
            <a:r>
              <a:rPr lang="en-ZA" sz="1600" dirty="0" err="1"/>
              <a:t>i</a:t>
            </a:r>
            <a:r>
              <a:rPr lang="en-ZA" sz="1600" dirty="0"/>
              <a:t>) Intermittent claudication with an Ankle-brachial index (ABI) &lt; 0.85 at rest ii. Intermittent claudication with a ≥50% stenosis in peripheral artery (excluding carotid) documented by X-ray angiography, magnetic resonance angiography, computerized tomography angiography or Doppler ultrasound iii. Prior peripheral artery (excluding carotid) revascularization procedure iv. Lower extremity amputation at or above ankle due to atherosclerotic disease (excluding e.g. trauma or osteomyelitis)</a:t>
            </a:r>
          </a:p>
          <a:p>
            <a:pPr marL="800100" lvl="1" indent="-342900">
              <a:buFont typeface="Arial" panose="020B0604020202020204" pitchFamily="34" charset="0"/>
              <a:buChar char="•"/>
            </a:pPr>
            <a:r>
              <a:rPr lang="en-ZA" sz="1600" dirty="0">
                <a:latin typeface="Beirut" pitchFamily="2" charset="-78"/>
                <a:ea typeface="Source Sans Pro" panose="020F0502020204030204" pitchFamily="34" charset="0"/>
                <a:cs typeface="Beirut" pitchFamily="2" charset="-78"/>
              </a:rPr>
              <a:t>CKD: </a:t>
            </a:r>
            <a:r>
              <a:rPr lang="en-ZA" sz="1600" dirty="0"/>
              <a:t>eGFR &lt; 60 mL/min/1.73 m2 </a:t>
            </a:r>
          </a:p>
          <a:p>
            <a:pPr marL="800100" lvl="1" indent="-342900">
              <a:buFont typeface="Arial" panose="020B0604020202020204" pitchFamily="34" charset="0"/>
              <a:buChar char="•"/>
            </a:pPr>
            <a:endParaRPr lang="en-ZA" sz="1600" dirty="0">
              <a:latin typeface="Beirut" pitchFamily="2" charset="-78"/>
              <a:ea typeface="Source Sans Pro" panose="020F0502020204030204" pitchFamily="34" charset="0"/>
              <a:cs typeface="Beirut" pitchFamily="2" charset="-78"/>
            </a:endParaRPr>
          </a:p>
          <a:p>
            <a:r>
              <a:rPr lang="en-ZA" sz="1200" b="0" i="0" kern="1200" dirty="0">
                <a:solidFill>
                  <a:schemeClr val="tx1"/>
                </a:solidFill>
                <a:effectLst/>
                <a:latin typeface="+mn-lt"/>
                <a:ea typeface="+mn-ea"/>
                <a:cs typeface="+mn-cs"/>
              </a:rPr>
              <a:t>A patient is said to have chronic kidney disease (CKD) if they have abnormalities of kidney function or structure present for more than 3 months.</a:t>
            </a:r>
          </a:p>
          <a:p>
            <a:r>
              <a:rPr lang="en-ZA" sz="1200" b="0" i="0" kern="1200" dirty="0">
                <a:solidFill>
                  <a:schemeClr val="tx1"/>
                </a:solidFill>
                <a:effectLst/>
                <a:latin typeface="+mn-lt"/>
                <a:ea typeface="+mn-ea"/>
                <a:cs typeface="+mn-cs"/>
              </a:rPr>
              <a:t>The definition of CKD includes all individuals with markers of kidney damage (see below*) or those with an eGFR of less than 60 ml/min/1.73m² on at least 2 occasions 90 days apart (with or without markers of kidney damage).</a:t>
            </a:r>
          </a:p>
          <a:p>
            <a:r>
              <a:rPr lang="en-ZA" sz="1200" b="0" i="0" kern="1200" dirty="0">
                <a:solidFill>
                  <a:schemeClr val="tx1"/>
                </a:solidFill>
                <a:effectLst/>
                <a:latin typeface="+mn-lt"/>
                <a:ea typeface="+mn-ea"/>
                <a:cs typeface="+mn-cs"/>
              </a:rPr>
              <a:t>*Markers of kidney disease may include: albuminuria (ACR &gt; 3 mg/mmol), haematuria (of presumed or confirmed renal origin), electrolyte abnormalities due to tubular disorders, renal histological abnormalities, structural abnormalities detected by imaging (e.g. polycystic kidneys, reflux nephropathy) or a history of kidney transplantation.</a:t>
            </a:r>
          </a:p>
          <a:p>
            <a:pPr marL="800100" lvl="1" indent="-342900">
              <a:buFont typeface="Arial" panose="020B0604020202020204" pitchFamily="34" charset="0"/>
              <a:buChar char="•"/>
            </a:pPr>
            <a:endParaRPr lang="en-ZA" sz="1600" dirty="0">
              <a:latin typeface="Beirut" pitchFamily="2" charset="-78"/>
              <a:ea typeface="Source Sans Pro" panose="020F0502020204030204" pitchFamily="34" charset="0"/>
              <a:cs typeface="Beirut" pitchFamily="2" charset="-78"/>
            </a:endParaRPr>
          </a:p>
          <a:p>
            <a:pPr marL="0" lvl="0" indent="0" algn="l" rtl="0">
              <a:spcBef>
                <a:spcPts val="0"/>
              </a:spcBef>
              <a:spcAft>
                <a:spcPts val="0"/>
              </a:spcAft>
              <a:buNone/>
            </a:pPr>
            <a:endParaRPr dirty="0"/>
          </a:p>
        </p:txBody>
      </p:sp>
      <p:sp>
        <p:nvSpPr>
          <p:cNvPr id="228" name="Google Shape;228;p2:notes">
            <a:extLst>
              <a:ext uri="{FF2B5EF4-FFF2-40B4-BE49-F238E27FC236}">
                <a16:creationId xmlns:a16="http://schemas.microsoft.com/office/drawing/2014/main" id="{629E76B1-9D96-635C-3055-49824E6D7B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56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F757-573E-5FE9-AC68-67F5708D9D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201C825-DB0E-F165-DED9-37204B92F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AC58E4F-E22A-F8C9-537E-D87759C0A432}"/>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5" name="Footer Placeholder 4">
            <a:extLst>
              <a:ext uri="{FF2B5EF4-FFF2-40B4-BE49-F238E27FC236}">
                <a16:creationId xmlns:a16="http://schemas.microsoft.com/office/drawing/2014/main" id="{721A9539-B4BF-5C81-54C0-DEF841F9F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4FCA9-E135-39EF-17F6-C062B169AA44}"/>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79876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5E1B-2A69-7CFA-9820-58967D5003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1644C3-EDC7-0582-1394-AE1092676B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AECDC7-9646-7EA9-34C3-D58B79FE60DF}"/>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5" name="Footer Placeholder 4">
            <a:extLst>
              <a:ext uri="{FF2B5EF4-FFF2-40B4-BE49-F238E27FC236}">
                <a16:creationId xmlns:a16="http://schemas.microsoft.com/office/drawing/2014/main" id="{C7E30B00-70A7-6952-BB3D-813613DB8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35DEA-F4D6-04FD-F67C-24215A931531}"/>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113034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13166-740F-F681-109C-6E29BD009D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BED9C0-666B-2C16-A772-AAFB594292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16BE51-B683-A82C-2AC7-F792B23E3047}"/>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5" name="Footer Placeholder 4">
            <a:extLst>
              <a:ext uri="{FF2B5EF4-FFF2-40B4-BE49-F238E27FC236}">
                <a16:creationId xmlns:a16="http://schemas.microsoft.com/office/drawing/2014/main" id="{3E41ED62-1BDF-431F-D4B3-FE4B2598F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06E40-8FF7-CA48-5217-0A711FA66DEE}"/>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35516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2AB-6CF8-63E6-6A15-F3B2A8E558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89D70-2488-45BA-F39E-BD5BA86E8B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A9B46-85BC-919E-4EF2-50AEDA7FE887}"/>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5" name="Footer Placeholder 4">
            <a:extLst>
              <a:ext uri="{FF2B5EF4-FFF2-40B4-BE49-F238E27FC236}">
                <a16:creationId xmlns:a16="http://schemas.microsoft.com/office/drawing/2014/main" id="{9B3ACCF4-CD2F-2253-56A3-BE0D891D4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02A44-3242-CD8B-A276-08D74BED2061}"/>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43380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3A5E-48B8-25E1-077C-055F471FF2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B804453-C7FB-AC8C-C0FC-69C6D09CE4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97E29F-D8DB-0507-E66F-1FF0884DBFDC}"/>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5" name="Footer Placeholder 4">
            <a:extLst>
              <a:ext uri="{FF2B5EF4-FFF2-40B4-BE49-F238E27FC236}">
                <a16:creationId xmlns:a16="http://schemas.microsoft.com/office/drawing/2014/main" id="{DB166741-8A31-458A-0851-F77FCE2BD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304E6-36DB-A378-3E2E-BD117C1A9683}"/>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191809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2E14-AEF1-5B3D-3FD2-DBCF6B031F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797E13-97D7-C441-B982-037AB43C7A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8ECF500-F230-19E9-DAEC-11C9A46878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0C5D9A-69BD-3205-803D-F235EF03D08E}"/>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6" name="Footer Placeholder 5">
            <a:extLst>
              <a:ext uri="{FF2B5EF4-FFF2-40B4-BE49-F238E27FC236}">
                <a16:creationId xmlns:a16="http://schemas.microsoft.com/office/drawing/2014/main" id="{841807CC-6E61-0569-77B7-9A7CB1ABC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C022D-894E-D797-81E1-55D8C21D7692}"/>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6172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6073-8748-00AA-180D-FE7268ED26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C64B8F-D207-61B9-CC4F-93A72292C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5D2BFC-0FC7-867B-D47A-5CFBD7AB75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7629C45-3958-5EA9-84CC-B6F8301CC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1566F6-D512-0F36-BDD4-D41ABE77C30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67C36A9-60DB-4D71-3173-92C890083280}"/>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8" name="Footer Placeholder 7">
            <a:extLst>
              <a:ext uri="{FF2B5EF4-FFF2-40B4-BE49-F238E27FC236}">
                <a16:creationId xmlns:a16="http://schemas.microsoft.com/office/drawing/2014/main" id="{944BFC6E-25F7-5CE7-E8C0-C4E11CAED2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ED9390-D2BD-C93F-59F6-E164DD0A4557}"/>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285016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F941-9C02-500D-98AD-CF18EB1C48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0A1F8C-BFCF-42DB-9C50-52AE71A21DD1}"/>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4" name="Footer Placeholder 3">
            <a:extLst>
              <a:ext uri="{FF2B5EF4-FFF2-40B4-BE49-F238E27FC236}">
                <a16:creationId xmlns:a16="http://schemas.microsoft.com/office/drawing/2014/main" id="{1B7D3BFB-2488-0427-B1A9-56A7A45403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E996F5-AE14-9BCC-6C09-9A60FEFC205B}"/>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137809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3602A-DBD9-E0CD-130D-7F683C55C143}"/>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3" name="Footer Placeholder 2">
            <a:extLst>
              <a:ext uri="{FF2B5EF4-FFF2-40B4-BE49-F238E27FC236}">
                <a16:creationId xmlns:a16="http://schemas.microsoft.com/office/drawing/2014/main" id="{B717BD6B-0B43-15C4-371B-C61598E65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DB4F5-9981-96E2-C30C-0AB5D7DBFC51}"/>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294970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BFC2-1E49-85F3-5317-50437AC25D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93D96F5-AF08-2C71-ACA4-497BB15EE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740E5EF-4E15-3E88-BE91-F78DCC9BE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18FBEF-4F0B-091C-CF9F-35B3041BDAF0}"/>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6" name="Footer Placeholder 5">
            <a:extLst>
              <a:ext uri="{FF2B5EF4-FFF2-40B4-BE49-F238E27FC236}">
                <a16:creationId xmlns:a16="http://schemas.microsoft.com/office/drawing/2014/main" id="{1FA981E5-FB79-D4F1-D0D2-8F568E497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5C93D-A247-6EE0-FA77-B98B8019BDCB}"/>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333663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4076-E691-8555-25E4-25F279E35A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1962A1-CCA7-1E58-37F4-505C1B30F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7A3C0-EF9E-BD7C-BD67-3A6495C36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392B85-0534-CE89-696D-D234244AA76F}"/>
              </a:ext>
            </a:extLst>
          </p:cNvPr>
          <p:cNvSpPr>
            <a:spLocks noGrp="1"/>
          </p:cNvSpPr>
          <p:nvPr>
            <p:ph type="dt" sz="half" idx="10"/>
          </p:nvPr>
        </p:nvSpPr>
        <p:spPr/>
        <p:txBody>
          <a:bodyPr/>
          <a:lstStyle/>
          <a:p>
            <a:fld id="{421C8625-FCE5-F44B-A12F-B12D99CDAA2E}" type="datetimeFigureOut">
              <a:rPr lang="en-US" smtClean="0"/>
              <a:t>8/14/25</a:t>
            </a:fld>
            <a:endParaRPr lang="en-US"/>
          </a:p>
        </p:txBody>
      </p:sp>
      <p:sp>
        <p:nvSpPr>
          <p:cNvPr id="6" name="Footer Placeholder 5">
            <a:extLst>
              <a:ext uri="{FF2B5EF4-FFF2-40B4-BE49-F238E27FC236}">
                <a16:creationId xmlns:a16="http://schemas.microsoft.com/office/drawing/2014/main" id="{B54C097D-CAEA-E3C3-ECA5-8337ADF50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A0606-802D-BB26-952F-11CD5A1C7575}"/>
              </a:ext>
            </a:extLst>
          </p:cNvPr>
          <p:cNvSpPr>
            <a:spLocks noGrp="1"/>
          </p:cNvSpPr>
          <p:nvPr>
            <p:ph type="sldNum" sz="quarter" idx="12"/>
          </p:nvPr>
        </p:nvSpPr>
        <p:spPr/>
        <p:txBody>
          <a:bodyPr/>
          <a:lstStyle/>
          <a:p>
            <a:fld id="{CEC15AC3-E0C2-2D49-849D-2E95890A52A3}" type="slidenum">
              <a:rPr lang="en-US" smtClean="0"/>
              <a:t>‹#›</a:t>
            </a:fld>
            <a:endParaRPr lang="en-US"/>
          </a:p>
        </p:txBody>
      </p:sp>
    </p:spTree>
    <p:extLst>
      <p:ext uri="{BB962C8B-B14F-4D97-AF65-F5344CB8AC3E}">
        <p14:creationId xmlns:p14="http://schemas.microsoft.com/office/powerpoint/2010/main" val="120974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806EA-2124-AC15-3A19-A57AE945A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159C25-1D60-1DDB-6BA0-C162F8F0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5EFBA8-70E7-93EB-9BE0-3FE1ABAD3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1C8625-FCE5-F44B-A12F-B12D99CDAA2E}" type="datetimeFigureOut">
              <a:rPr lang="en-US" smtClean="0"/>
              <a:t>8/14/25</a:t>
            </a:fld>
            <a:endParaRPr lang="en-US"/>
          </a:p>
        </p:txBody>
      </p:sp>
      <p:sp>
        <p:nvSpPr>
          <p:cNvPr id="5" name="Footer Placeholder 4">
            <a:extLst>
              <a:ext uri="{FF2B5EF4-FFF2-40B4-BE49-F238E27FC236}">
                <a16:creationId xmlns:a16="http://schemas.microsoft.com/office/drawing/2014/main" id="{AFCD26A4-6ABB-8627-1E04-704E1A2E1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0394E6-473B-C48C-0A1C-434860A51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C15AC3-E0C2-2D49-849D-2E95890A52A3}" type="slidenum">
              <a:rPr lang="en-US" smtClean="0"/>
              <a:t>‹#›</a:t>
            </a:fld>
            <a:endParaRPr lang="en-US"/>
          </a:p>
        </p:txBody>
      </p:sp>
    </p:spTree>
    <p:extLst>
      <p:ext uri="{BB962C8B-B14F-4D97-AF65-F5344CB8AC3E}">
        <p14:creationId xmlns:p14="http://schemas.microsoft.com/office/powerpoint/2010/main" val="347023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3" Type="http://schemas.openxmlformats.org/officeDocument/2006/relationships/image" Target="../media/image1.png"/><Relationship Id="rId7" Type="http://schemas.openxmlformats.org/officeDocument/2006/relationships/customXml" Target="../ink/ink2.xml"/><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customXml" Target="../ink/ink6.xml"/><Relationship Id="rId5" Type="http://schemas.openxmlformats.org/officeDocument/2006/relationships/customXml" Target="../ink/ink1.xml"/><Relationship Id="rId10" Type="http://schemas.openxmlformats.org/officeDocument/2006/relationships/customXml" Target="../ink/ink5.xml"/><Relationship Id="rId4" Type="http://schemas.openxmlformats.org/officeDocument/2006/relationships/image" Target="../media/image17.png"/><Relationship Id="rId9" Type="http://schemas.openxmlformats.org/officeDocument/2006/relationships/customXml" Target="../ink/ink4.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12.xml"/><Relationship Id="rId18"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24.png"/><Relationship Id="rId17" Type="http://schemas.openxmlformats.org/officeDocument/2006/relationships/customXml" Target="../ink/ink14.xml"/><Relationship Id="rId2" Type="http://schemas.openxmlformats.org/officeDocument/2006/relationships/notesSlide" Target="../notesSlides/notesSlide18.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23.png"/><Relationship Id="rId19" Type="http://schemas.openxmlformats.org/officeDocument/2006/relationships/customXml" Target="../ink/ink15.xml"/><Relationship Id="rId4" Type="http://schemas.openxmlformats.org/officeDocument/2006/relationships/image" Target="../media/image20.png"/><Relationship Id="rId9" Type="http://schemas.openxmlformats.org/officeDocument/2006/relationships/customXml" Target="../ink/ink10.xml"/><Relationship Id="rId14" Type="http://schemas.openxmlformats.org/officeDocument/2006/relationships/image" Target="../media/image25.png"/><Relationship Id="rId22"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msatrust.org.uk/cause-and-cure/get-involved-in-research/what-is-research/"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0" name="Rounded Rectangle 9">
            <a:extLst>
              <a:ext uri="{FF2B5EF4-FFF2-40B4-BE49-F238E27FC236}">
                <a16:creationId xmlns:a16="http://schemas.microsoft.com/office/drawing/2014/main" id="{0C76BB08-D9C7-E60E-890B-246E37443A59}"/>
              </a:ext>
            </a:extLst>
          </p:cNvPr>
          <p:cNvSpPr/>
          <p:nvPr/>
        </p:nvSpPr>
        <p:spPr>
          <a:xfrm>
            <a:off x="793760" y="1026735"/>
            <a:ext cx="10742001" cy="4582309"/>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04815" indent="-304815">
              <a:buFont typeface="Arial" panose="020B0604020202020204" pitchFamily="34" charset="0"/>
              <a:buChar char="•"/>
            </a:pPr>
            <a:endParaRPr lang="en-ZA" sz="2667" dirty="0">
              <a:latin typeface="Beirut" pitchFamily="2" charset="-78"/>
              <a:ea typeface="Source Sans Pro" panose="020F0502020204030204" pitchFamily="34" charset="0"/>
              <a:cs typeface="Beirut" pitchFamily="2" charset="-78"/>
            </a:endParaRPr>
          </a:p>
        </p:txBody>
      </p:sp>
      <p:grpSp>
        <p:nvGrpSpPr>
          <p:cNvPr id="216" name="Google Shape;216;p19"/>
          <p:cNvGrpSpPr/>
          <p:nvPr/>
        </p:nvGrpSpPr>
        <p:grpSpPr>
          <a:xfrm>
            <a:off x="-8551" y="-539580"/>
            <a:ext cx="13684250" cy="7397580"/>
            <a:chOff x="0" y="0"/>
            <a:chExt cx="27368500" cy="13716000"/>
          </a:xfrm>
        </p:grpSpPr>
        <p:sp>
          <p:nvSpPr>
            <p:cNvPr id="217" name="Google Shape;217;p19"/>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18" name="Google Shape;218;p19"/>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20" name="Google Shape;220;p19"/>
          <p:cNvSpPr/>
          <p:nvPr/>
        </p:nvSpPr>
        <p:spPr>
          <a:xfrm>
            <a:off x="9605172" y="3336328"/>
            <a:ext cx="2603254" cy="2643138"/>
          </a:xfrm>
          <a:custGeom>
            <a:avLst/>
            <a:gdLst/>
            <a:ahLst/>
            <a:cxnLst/>
            <a:rect l="l" t="t" r="r" b="b"/>
            <a:pathLst>
              <a:path w="8287993" h="10151115" extrusionOk="0">
                <a:moveTo>
                  <a:pt x="0" y="0"/>
                </a:moveTo>
                <a:lnTo>
                  <a:pt x="8287993" y="0"/>
                </a:lnTo>
                <a:lnTo>
                  <a:pt x="8287993" y="10151115"/>
                </a:lnTo>
                <a:lnTo>
                  <a:pt x="0" y="10151115"/>
                </a:lnTo>
                <a:lnTo>
                  <a:pt x="0" y="0"/>
                </a:lnTo>
                <a:close/>
              </a:path>
            </a:pathLst>
          </a:custGeom>
          <a:blipFill rotWithShape="1">
            <a:blip r:embed="rId4">
              <a:alphaModFix/>
            </a:blip>
            <a:stretch>
              <a:fillRect l="-42502" r="-36500"/>
            </a:stretch>
          </a:blipFill>
          <a:ln>
            <a:noFill/>
          </a:ln>
        </p:spPr>
        <p:txBody>
          <a:bodyPr/>
          <a:lstStyle/>
          <a:p>
            <a:endParaRPr lang="en-US" sz="1200"/>
          </a:p>
        </p:txBody>
      </p:sp>
      <p:sp>
        <p:nvSpPr>
          <p:cNvPr id="221" name="Google Shape;221;p19"/>
          <p:cNvSpPr txBox="1"/>
          <p:nvPr/>
        </p:nvSpPr>
        <p:spPr>
          <a:xfrm>
            <a:off x="4689261" y="1231262"/>
            <a:ext cx="6770600" cy="1231106"/>
          </a:xfrm>
          <a:prstGeom prst="rect">
            <a:avLst/>
          </a:prstGeom>
          <a:noFill/>
          <a:ln>
            <a:noFill/>
          </a:ln>
        </p:spPr>
        <p:txBody>
          <a:bodyPr spcFirstLastPara="1" wrap="square" lIns="0" tIns="0" rIns="0" bIns="0" anchor="t" anchorCtr="0">
            <a:spAutoFit/>
          </a:bodyPr>
          <a:lstStyle/>
          <a:p>
            <a:r>
              <a:rPr lang="en-US" sz="8000" b="1" dirty="0">
                <a:solidFill>
                  <a:srgbClr val="D5252B"/>
                </a:solidFill>
                <a:latin typeface="Changa ExtraBold"/>
                <a:ea typeface="Changa ExtraBold"/>
                <a:cs typeface="Changa ExtraBold"/>
                <a:sym typeface="Changa ExtraBold"/>
              </a:rPr>
              <a:t> </a:t>
            </a:r>
            <a:endParaRPr sz="8000" dirty="0"/>
          </a:p>
        </p:txBody>
      </p:sp>
      <p:sp>
        <p:nvSpPr>
          <p:cNvPr id="222" name="Google Shape;222;p19"/>
          <p:cNvSpPr txBox="1"/>
          <p:nvPr/>
        </p:nvSpPr>
        <p:spPr>
          <a:xfrm>
            <a:off x="4107728" y="6102237"/>
            <a:ext cx="7120330" cy="517065"/>
          </a:xfrm>
          <a:prstGeom prst="rect">
            <a:avLst/>
          </a:prstGeom>
          <a:noFill/>
          <a:ln>
            <a:noFill/>
          </a:ln>
        </p:spPr>
        <p:txBody>
          <a:bodyPr spcFirstLastPara="1" wrap="square" lIns="0" tIns="0" rIns="0" bIns="0" anchor="t" anchorCtr="0">
            <a:spAutoFit/>
          </a:bodyPr>
          <a:lstStyle/>
          <a:p>
            <a:pPr>
              <a:lnSpc>
                <a:spcPct val="140000"/>
              </a:lnSpc>
            </a:pPr>
            <a:r>
              <a:rPr lang="en-US" sz="2400" b="1" dirty="0">
                <a:solidFill>
                  <a:srgbClr val="335879"/>
                </a:solidFill>
                <a:latin typeface="Lato"/>
                <a:ea typeface="Lato"/>
                <a:cs typeface="Lato"/>
                <a:sym typeface="Lato"/>
              </a:rPr>
              <a:t>	14 August 2025		Dr Y Padayachee</a:t>
            </a:r>
            <a:endParaRPr sz="1200" dirty="0"/>
          </a:p>
        </p:txBody>
      </p:sp>
      <p:sp>
        <p:nvSpPr>
          <p:cNvPr id="225" name="Google Shape;225;p19"/>
          <p:cNvSpPr txBox="1"/>
          <p:nvPr/>
        </p:nvSpPr>
        <p:spPr>
          <a:xfrm>
            <a:off x="2855495" y="148221"/>
            <a:ext cx="7342421" cy="1600418"/>
          </a:xfrm>
          <a:prstGeom prst="rect">
            <a:avLst/>
          </a:prstGeom>
          <a:noFill/>
          <a:ln>
            <a:noFill/>
          </a:ln>
        </p:spPr>
        <p:txBody>
          <a:bodyPr spcFirstLastPara="1" wrap="square" lIns="60950" tIns="60950" rIns="60950" bIns="60950" anchor="t" anchorCtr="0">
            <a:spAutoFit/>
          </a:bodyPr>
          <a:lstStyle/>
          <a:p>
            <a:r>
              <a:rPr lang="en-US" sz="4800" b="1" dirty="0">
                <a:solidFill>
                  <a:srgbClr val="C00000"/>
                </a:solidFill>
                <a:latin typeface="Beirut" pitchFamily="2" charset="-78"/>
                <a:cs typeface="Beirut" pitchFamily="2" charset="-78"/>
                <a:sym typeface="Changa ExtraBold"/>
              </a:rPr>
              <a:t>Cardiology Journal Club</a:t>
            </a:r>
          </a:p>
          <a:p>
            <a:endParaRPr lang="en-US" sz="4800" dirty="0">
              <a:solidFill>
                <a:srgbClr val="C00000"/>
              </a:solidFill>
              <a:latin typeface="Beirut" pitchFamily="2" charset="-78"/>
              <a:cs typeface="Beirut" pitchFamily="2" charset="-78"/>
              <a:sym typeface="Changa ExtraBold"/>
            </a:endParaRPr>
          </a:p>
        </p:txBody>
      </p:sp>
      <p:pic>
        <p:nvPicPr>
          <p:cNvPr id="6" name="Picture 5" descr="A close-up of a text&#10;&#10;AI-generated content may be incorrect.">
            <a:extLst>
              <a:ext uri="{FF2B5EF4-FFF2-40B4-BE49-F238E27FC236}">
                <a16:creationId xmlns:a16="http://schemas.microsoft.com/office/drawing/2014/main" id="{12689D60-1813-B213-43AB-5DD62FA2160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439090" y="1105177"/>
            <a:ext cx="7451339" cy="2772000"/>
          </a:xfrm>
          <a:prstGeom prst="rect">
            <a:avLst/>
          </a:prstGeom>
        </p:spPr>
      </p:pic>
      <p:pic>
        <p:nvPicPr>
          <p:cNvPr id="8" name="Picture 7" descr="Red text on a white background&#10;&#10;AI-generated content may be incorrect.">
            <a:extLst>
              <a:ext uri="{FF2B5EF4-FFF2-40B4-BE49-F238E27FC236}">
                <a16:creationId xmlns:a16="http://schemas.microsoft.com/office/drawing/2014/main" id="{058C9BDD-EA68-FD93-CDC5-807511223F88}"/>
              </a:ext>
            </a:extLst>
          </p:cNvPr>
          <p:cNvPicPr>
            <a:picLocks noChangeAspect="1"/>
          </p:cNvPicPr>
          <p:nvPr/>
        </p:nvPicPr>
        <p:blipFill>
          <a:blip r:embed="rId7"/>
          <a:stretch>
            <a:fillRect/>
          </a:stretch>
        </p:blipFill>
        <p:spPr>
          <a:xfrm>
            <a:off x="3666025" y="4003262"/>
            <a:ext cx="4851400" cy="687600"/>
          </a:xfrm>
          <a:prstGeom prst="rect">
            <a:avLst/>
          </a:prstGeom>
        </p:spPr>
      </p:pic>
      <p:sp>
        <p:nvSpPr>
          <p:cNvPr id="9" name="TextBox 8">
            <a:extLst>
              <a:ext uri="{FF2B5EF4-FFF2-40B4-BE49-F238E27FC236}">
                <a16:creationId xmlns:a16="http://schemas.microsoft.com/office/drawing/2014/main" id="{DCFEADF6-3DE9-FFD7-313F-BFF4122E9BF1}"/>
              </a:ext>
            </a:extLst>
          </p:cNvPr>
          <p:cNvSpPr txBox="1"/>
          <p:nvPr/>
        </p:nvSpPr>
        <p:spPr>
          <a:xfrm>
            <a:off x="4737290" y="4923045"/>
            <a:ext cx="3199906" cy="646331"/>
          </a:xfrm>
          <a:prstGeom prst="rect">
            <a:avLst/>
          </a:prstGeom>
          <a:noFill/>
        </p:spPr>
        <p:txBody>
          <a:bodyPr wrap="square" rtlCol="0">
            <a:spAutoFit/>
          </a:bodyPr>
          <a:lstStyle/>
          <a:p>
            <a:r>
              <a:rPr lang="en-US" dirty="0"/>
              <a:t>Published 29 May 2025</a:t>
            </a:r>
          </a:p>
          <a:p>
            <a:endParaRPr lang="en-US" dirty="0"/>
          </a:p>
        </p:txBody>
      </p:sp>
      <p:pic>
        <p:nvPicPr>
          <p:cNvPr id="11" name="Picture 6" descr="Oral Semaglutide and Cardiovascular Outcomes in High-Risk Type 2 Diabetes |  New England Journal of Medicine">
            <a:extLst>
              <a:ext uri="{FF2B5EF4-FFF2-40B4-BE49-F238E27FC236}">
                <a16:creationId xmlns:a16="http://schemas.microsoft.com/office/drawing/2014/main" id="{0E317E75-FF3F-FB99-E8CB-62DA0824FE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1" y="5031973"/>
            <a:ext cx="2723380" cy="1815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C4A6DCC7-E2F7-2A55-541D-7C07AE85B881}"/>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8B19B2E2-2E52-014C-A8F3-F1CEFFC86743}"/>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83073108-CB0D-9E6C-16D0-5BAED42D9C48}"/>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B3750F7F-F03E-ED9E-2298-1E9BADA5A9AE}"/>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FE2F29F2-FFD5-2006-16AD-C2D47D1FD018}"/>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Exclusion criteria</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6408ED49-1356-DF26-4C59-41CF63BA9E69}"/>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2EA9B664-1F65-FFBA-4ED1-FF3245F3C1F7}"/>
              </a:ext>
            </a:extLst>
          </p:cNvPr>
          <p:cNvSpPr/>
          <p:nvPr/>
        </p:nvSpPr>
        <p:spPr>
          <a:xfrm>
            <a:off x="938722" y="954424"/>
            <a:ext cx="10742001" cy="4949152"/>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sz="2800" dirty="0">
                <a:solidFill>
                  <a:schemeClr val="tx1"/>
                </a:solidFill>
                <a:latin typeface="Calibri" panose="020F0502020204030204" pitchFamily="34" charset="0"/>
                <a:cs typeface="Calibri" panose="020F0502020204030204" pitchFamily="34" charset="0"/>
              </a:rPr>
              <a:t>• </a:t>
            </a: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Any of the following: MI, stroke, hospitalisation for UA or TIA within the </a:t>
            </a:r>
            <a:r>
              <a:rPr lang="en-ZA" sz="2800" b="1" u="sng" dirty="0">
                <a:solidFill>
                  <a:schemeClr val="tx1"/>
                </a:solidFill>
                <a:latin typeface="Calibri" panose="020F0502020204030204" pitchFamily="34" charset="0"/>
                <a:ea typeface="Source Sans Pro" panose="020F0502020204030204" pitchFamily="34" charset="0"/>
                <a:cs typeface="Calibri" panose="020F0502020204030204" pitchFamily="34" charset="0"/>
              </a:rPr>
              <a:t>past 60 days </a:t>
            </a: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prior to the day of screening</a:t>
            </a:r>
            <a:b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b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 </a:t>
            </a:r>
          </a:p>
          <a:p>
            <a:pPr indent="-285750">
              <a:buFont typeface="Arial" panose="020B0604020202020204" pitchFamily="34" charset="0"/>
              <a:buChar char="•"/>
            </a:pP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Planned coronary, carotid or peripheral artery revascularisation </a:t>
            </a:r>
            <a:r>
              <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known on the day of screening </a:t>
            </a:r>
            <a:br>
              <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br>
            <a:endPar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endParaRPr>
          </a:p>
          <a:p>
            <a:pPr indent="-285750">
              <a:buFont typeface="Arial" panose="020B0604020202020204" pitchFamily="34" charset="0"/>
              <a:buChar char="•"/>
            </a:pP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Heart failure presently classified as being in New York Heart Association </a:t>
            </a:r>
            <a:r>
              <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Class IV </a:t>
            </a:r>
            <a:br>
              <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br>
            <a:endPar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endParaRPr>
          </a:p>
          <a:p>
            <a:pPr indent="-285750">
              <a:buFont typeface="Arial" panose="020B0604020202020204" pitchFamily="34" charset="0"/>
              <a:buChar char="•"/>
            </a:pP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Treatment with any glucagon-like peptide-1 receptor agonist </a:t>
            </a:r>
            <a:r>
              <a:rPr lang="en-ZA" sz="2800" b="1" u="sng" dirty="0">
                <a:solidFill>
                  <a:schemeClr val="tx1"/>
                </a:solidFill>
                <a:latin typeface="Calibri" panose="020F0502020204030204" pitchFamily="34" charset="0"/>
                <a:ea typeface="Source Sans Pro" panose="020F0502020204030204" pitchFamily="34" charset="0"/>
                <a:cs typeface="Calibri" panose="020F0502020204030204" pitchFamily="34" charset="0"/>
              </a:rPr>
              <a:t>within 30 days before </a:t>
            </a: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screening</a:t>
            </a:r>
          </a:p>
        </p:txBody>
      </p:sp>
    </p:spTree>
    <p:extLst>
      <p:ext uri="{BB962C8B-B14F-4D97-AF65-F5344CB8AC3E}">
        <p14:creationId xmlns:p14="http://schemas.microsoft.com/office/powerpoint/2010/main" val="21200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5C423741-1B71-B9D5-CFE1-BBD06D5E5AEC}"/>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030EE53B-1B86-A441-7027-27198FBD7A63}"/>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D6BCDE2D-844E-E4C1-901B-A0F9900CCFC3}"/>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562759EC-A2EB-EABA-4E83-FC645C23FE0F}"/>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6E6E3FF8-FA5B-9DC1-E498-D5C07EF9A1F5}"/>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Statistical considerations</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78D733DC-034C-93D5-D39B-421F7CF5F969}"/>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AA06BBB2-F5D1-6128-7E72-D23322E95C07}"/>
              </a:ext>
            </a:extLst>
          </p:cNvPr>
          <p:cNvSpPr/>
          <p:nvPr/>
        </p:nvSpPr>
        <p:spPr>
          <a:xfrm>
            <a:off x="793759" y="1026756"/>
            <a:ext cx="10742001" cy="5041281"/>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Event-driven trial, ≈ sample of 9642 participants would provide the trial with 90% power to detect a 17% lower risk of a primary outcome event</a:t>
            </a:r>
          </a:p>
          <a:p>
            <a:pPr marL="457200" indent="-457200">
              <a:buFont typeface="Arial" panose="020B0604020202020204" pitchFamily="34" charset="0"/>
              <a:buChar char="•"/>
            </a:pP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Efficacy analyses were performed in the </a:t>
            </a:r>
            <a:r>
              <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intention-to-treat</a:t>
            </a: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 population, which included all the individual participants who had undergone randomization, regardless of or changes to background medications</a:t>
            </a:r>
            <a:r>
              <a:rPr lang="en-ZA" sz="28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(reduced selection and attrition bias)</a:t>
            </a:r>
          </a:p>
          <a:p>
            <a:pPr marL="457200" indent="-457200">
              <a:buFont typeface="Arial" panose="020B0604020202020204" pitchFamily="34" charset="0"/>
              <a:buChar char="•"/>
            </a:pPr>
            <a:r>
              <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rPr>
              <a:t>Data analysis conducted by sponsor and analyses of primary and confirmatory secondary outcomes independently verified</a:t>
            </a:r>
          </a:p>
          <a:p>
            <a:pPr marL="457200" indent="-457200">
              <a:buFont typeface="Arial" panose="020B0604020202020204" pitchFamily="34" charset="0"/>
              <a:buChar char="•"/>
            </a:pPr>
            <a:endParaRPr lang="en-ZA" sz="2800" dirty="0">
              <a:solidFill>
                <a:schemeClr val="tx1"/>
              </a:solidFill>
              <a:latin typeface="Calibri" panose="020F0502020204030204" pitchFamily="34" charset="0"/>
              <a:ea typeface="Source Sans Pro"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313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D0BD6C41-E534-E52F-6E42-56F9D2711B19}"/>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963C9455-F8EA-4DA2-5FF8-724EF3C1D9CE}"/>
              </a:ext>
            </a:extLst>
          </p:cNvPr>
          <p:cNvGrpSpPr/>
          <p:nvPr/>
        </p:nvGrpSpPr>
        <p:grpSpPr>
          <a:xfrm>
            <a:off x="457200" y="24065"/>
            <a:ext cx="13684250" cy="6858000"/>
            <a:chOff x="0" y="0"/>
            <a:chExt cx="27368500" cy="13716000"/>
          </a:xfrm>
        </p:grpSpPr>
        <p:sp>
          <p:nvSpPr>
            <p:cNvPr id="231" name="Google Shape;231;p20">
              <a:extLst>
                <a:ext uri="{FF2B5EF4-FFF2-40B4-BE49-F238E27FC236}">
                  <a16:creationId xmlns:a16="http://schemas.microsoft.com/office/drawing/2014/main" id="{BF27D88E-9E43-8965-208C-FEF3EAD155C2}"/>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AFE58152-84E2-B616-B98B-BDE90C12FD4C}"/>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B61807AB-56AA-F0B9-FBC9-CB86F0A752BC}"/>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Outcomes</a:t>
            </a:r>
            <a:endParaRPr sz="4800" b="1" dirty="0">
              <a:solidFill>
                <a:srgbClr val="C00000"/>
              </a:solidFill>
              <a:latin typeface="Beirut" pitchFamily="2" charset="-78"/>
              <a:cs typeface="Beirut" pitchFamily="2" charset="-78"/>
            </a:endParaRPr>
          </a:p>
        </p:txBody>
      </p:sp>
      <p:sp>
        <p:nvSpPr>
          <p:cNvPr id="2" name="Rounded Rectangle 1">
            <a:extLst>
              <a:ext uri="{FF2B5EF4-FFF2-40B4-BE49-F238E27FC236}">
                <a16:creationId xmlns:a16="http://schemas.microsoft.com/office/drawing/2014/main" id="{8683CA9E-5C51-DC35-D7E6-69FAA74D8410}"/>
              </a:ext>
            </a:extLst>
          </p:cNvPr>
          <p:cNvSpPr/>
          <p:nvPr/>
        </p:nvSpPr>
        <p:spPr>
          <a:xfrm>
            <a:off x="223103" y="841019"/>
            <a:ext cx="11968897" cy="5807180"/>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sz="2800" b="1" u="sng" dirty="0">
              <a:solidFill>
                <a:schemeClr val="tx2"/>
              </a:solidFill>
              <a:latin typeface="Calibri" panose="020F0502020204030204" pitchFamily="34" charset="0"/>
              <a:ea typeface="Source Sans Pro" panose="020F0502020204030204" pitchFamily="34" charset="0"/>
              <a:cs typeface="Calibri" panose="020F0502020204030204" pitchFamily="34" charset="0"/>
            </a:endParaRPr>
          </a:p>
          <a:p>
            <a:r>
              <a:rPr lang="en-ZA" sz="2800" b="1" u="sng" dirty="0">
                <a:solidFill>
                  <a:schemeClr val="tx2"/>
                </a:solidFill>
                <a:latin typeface="Calibri" panose="020F0502020204030204" pitchFamily="34" charset="0"/>
                <a:ea typeface="Source Sans Pro" panose="020F0502020204030204" pitchFamily="34" charset="0"/>
                <a:cs typeface="Calibri" panose="020F0502020204030204" pitchFamily="34" charset="0"/>
              </a:rPr>
              <a:t>Primary: </a:t>
            </a:r>
            <a:r>
              <a:rPr lang="en-ZA" sz="2800" dirty="0">
                <a:solidFill>
                  <a:schemeClr val="tx2"/>
                </a:solidFill>
                <a:latin typeface="Calibri" panose="020F0502020204030204" pitchFamily="34" charset="0"/>
                <a:ea typeface="Source Sans Pro" panose="020F0502020204030204" pitchFamily="34" charset="0"/>
                <a:cs typeface="Calibri" panose="020F0502020204030204" pitchFamily="34" charset="0"/>
              </a:rPr>
              <a:t>MACE </a:t>
            </a:r>
            <a:r>
              <a:rPr lang="en-ZA" sz="2800" dirty="0">
                <a:solidFill>
                  <a:schemeClr val="tx2"/>
                </a:solidFill>
                <a:latin typeface="Calibri" panose="020F0502020204030204" pitchFamily="34" charset="0"/>
                <a:cs typeface="Calibri" panose="020F0502020204030204" pitchFamily="34" charset="0"/>
              </a:rPr>
              <a:t>(a three-point composite of death from cardiovascular causes, nonfatal myocardial infarction, or nonfatal stroke), assessed in an analysis of the time from randomization to the first event. </a:t>
            </a:r>
          </a:p>
          <a:p>
            <a:pPr marL="457200" indent="-457200">
              <a:buFont typeface="Arial" panose="020B0604020202020204" pitchFamily="34" charset="0"/>
              <a:buChar char="•"/>
            </a:pPr>
            <a:endParaRPr lang="en-ZA" sz="2800" dirty="0">
              <a:solidFill>
                <a:schemeClr val="tx2"/>
              </a:solidFill>
              <a:latin typeface="Calibri" panose="020F0502020204030204" pitchFamily="34" charset="0"/>
              <a:ea typeface="Source Sans Pro" panose="020F0502020204030204" pitchFamily="34" charset="0"/>
              <a:cs typeface="Calibri" panose="020F0502020204030204" pitchFamily="34" charset="0"/>
            </a:endParaRPr>
          </a:p>
          <a:p>
            <a:r>
              <a:rPr lang="en-ZA" sz="2800" b="1" u="sng" dirty="0">
                <a:solidFill>
                  <a:schemeClr val="tx2"/>
                </a:solidFill>
                <a:latin typeface="Calibri" panose="020F0502020204030204" pitchFamily="34" charset="0"/>
                <a:cs typeface="Calibri" panose="020F0502020204030204" pitchFamily="34" charset="0"/>
              </a:rPr>
              <a:t>Confirmatory secondary outcomes: </a:t>
            </a:r>
            <a:r>
              <a:rPr lang="en-ZA" sz="2800" b="1" dirty="0">
                <a:solidFill>
                  <a:schemeClr val="tx2"/>
                </a:solidFill>
                <a:latin typeface="Calibri" panose="020F0502020204030204" pitchFamily="34" charset="0"/>
                <a:cs typeface="Calibri" panose="020F0502020204030204" pitchFamily="34" charset="0"/>
              </a:rPr>
              <a:t>three</a:t>
            </a:r>
            <a:r>
              <a:rPr lang="en-ZA" sz="2800" dirty="0">
                <a:solidFill>
                  <a:schemeClr val="tx2"/>
                </a:solidFill>
                <a:latin typeface="Calibri" panose="020F0502020204030204" pitchFamily="34" charset="0"/>
                <a:cs typeface="Calibri" panose="020F0502020204030204" pitchFamily="34" charset="0"/>
              </a:rPr>
              <a:t> </a:t>
            </a:r>
            <a:r>
              <a:rPr lang="en-ZA" sz="2800" b="1" u="sng" dirty="0">
                <a:solidFill>
                  <a:schemeClr val="tx1"/>
                </a:solidFill>
                <a:latin typeface="Calibri" panose="020F0502020204030204" pitchFamily="34" charset="0"/>
                <a:cs typeface="Calibri" panose="020F0502020204030204" pitchFamily="34" charset="0"/>
              </a:rPr>
              <a:t>time-to-first-event</a:t>
            </a:r>
            <a:r>
              <a:rPr lang="en-ZA" sz="2800" dirty="0">
                <a:solidFill>
                  <a:schemeClr val="tx1"/>
                </a:solidFill>
                <a:latin typeface="Calibri" panose="020F0502020204030204" pitchFamily="34" charset="0"/>
                <a:cs typeface="Calibri" panose="020F0502020204030204" pitchFamily="34" charset="0"/>
              </a:rPr>
              <a:t> outcomes tested in </a:t>
            </a:r>
            <a:r>
              <a:rPr lang="en-ZA" sz="2800" b="1" u="sng" dirty="0">
                <a:solidFill>
                  <a:schemeClr val="tx1"/>
                </a:solidFill>
                <a:latin typeface="Calibri" panose="020F0502020204030204" pitchFamily="34" charset="0"/>
                <a:cs typeface="Calibri" panose="020F0502020204030204" pitchFamily="34" charset="0"/>
              </a:rPr>
              <a:t>hierarchical order </a:t>
            </a:r>
            <a:r>
              <a:rPr lang="en-ZA" sz="2800" dirty="0">
                <a:solidFill>
                  <a:schemeClr val="tx1"/>
                </a:solidFill>
                <a:latin typeface="Calibri" panose="020F0502020204030204" pitchFamily="34" charset="0"/>
                <a:cs typeface="Calibri" panose="020F0502020204030204" pitchFamily="34" charset="0"/>
                <a:sym typeface="Wingdings" pitchFamily="2" charset="2"/>
              </a:rPr>
              <a:t> </a:t>
            </a:r>
            <a:r>
              <a:rPr lang="en-ZA" sz="2800" dirty="0">
                <a:solidFill>
                  <a:schemeClr val="tx1"/>
                </a:solidFill>
                <a:latin typeface="Calibri" panose="020F0502020204030204" pitchFamily="34" charset="0"/>
                <a:cs typeface="Calibri" panose="020F0502020204030204" pitchFamily="34" charset="0"/>
              </a:rPr>
              <a:t>Major kidney disease events, death from cardiovascular causes; and major adverse limb events (MALE)</a:t>
            </a:r>
          </a:p>
          <a:p>
            <a:endParaRPr lang="en-ZA" sz="2800" dirty="0">
              <a:solidFill>
                <a:schemeClr val="tx2"/>
              </a:solidFill>
              <a:latin typeface="Calibri" panose="020F0502020204030204" pitchFamily="34" charset="0"/>
              <a:ea typeface="Source Sans Pro" panose="020F0502020204030204" pitchFamily="34" charset="0"/>
              <a:cs typeface="Calibri" panose="020F0502020204030204" pitchFamily="34" charset="0"/>
            </a:endParaRPr>
          </a:p>
          <a:p>
            <a:r>
              <a:rPr lang="en-ZA" sz="2800" b="1" u="sng" dirty="0">
                <a:solidFill>
                  <a:schemeClr val="tx2"/>
                </a:solidFill>
                <a:latin typeface="Calibri" panose="020F0502020204030204" pitchFamily="34" charset="0"/>
                <a:ea typeface="Source Sans Pro" panose="020F0502020204030204" pitchFamily="34" charset="0"/>
                <a:cs typeface="Calibri" panose="020F0502020204030204" pitchFamily="34" charset="0"/>
              </a:rPr>
              <a:t>Supportive secondary outcomes: </a:t>
            </a:r>
          </a:p>
          <a:p>
            <a:pPr marL="285750" indent="-285750">
              <a:buFont typeface="Arial" panose="020B0604020202020204" pitchFamily="34" charset="0"/>
              <a:buChar char="•"/>
            </a:pPr>
            <a:r>
              <a:rPr lang="en-ZA" sz="2000" dirty="0">
                <a:solidFill>
                  <a:schemeClr val="tx2"/>
                </a:solidFill>
                <a:latin typeface="Calibri" panose="020F0502020204030204" pitchFamily="34" charset="0"/>
                <a:cs typeface="Calibri" panose="020F0502020204030204" pitchFamily="34" charset="0"/>
              </a:rPr>
              <a:t>Time-to-first-event outcomes </a:t>
            </a:r>
            <a:r>
              <a:rPr lang="en-ZA" sz="2000" dirty="0" err="1">
                <a:solidFill>
                  <a:schemeClr val="tx2"/>
                </a:solidFill>
                <a:latin typeface="Calibri" panose="020F0502020204030204" pitchFamily="34" charset="0"/>
                <a:cs typeface="Calibri" panose="020F0502020204030204" pitchFamily="34" charset="0"/>
              </a:rPr>
              <a:t>i.e</a:t>
            </a:r>
            <a:r>
              <a:rPr lang="en-ZA" sz="2000" dirty="0">
                <a:solidFill>
                  <a:schemeClr val="tx2"/>
                </a:solidFill>
                <a:latin typeface="Calibri" panose="020F0502020204030204" pitchFamily="34" charset="0"/>
                <a:cs typeface="Calibri" panose="020F0502020204030204" pitchFamily="34" charset="0"/>
              </a:rPr>
              <a:t>: heart failure events, death from any cause, fatal or nonfatal myocardial infarction, fatal or nonfatal stroke, and severe </a:t>
            </a:r>
            <a:r>
              <a:rPr lang="en-ZA" sz="2000" dirty="0" err="1">
                <a:solidFill>
                  <a:schemeClr val="tx2"/>
                </a:solidFill>
                <a:latin typeface="Calibri" panose="020F0502020204030204" pitchFamily="34" charset="0"/>
                <a:cs typeface="Calibri" panose="020F0502020204030204" pitchFamily="34" charset="0"/>
              </a:rPr>
              <a:t>hypoglycemic</a:t>
            </a:r>
            <a:r>
              <a:rPr lang="en-ZA" sz="2000" dirty="0">
                <a:solidFill>
                  <a:schemeClr val="tx2"/>
                </a:solidFill>
                <a:latin typeface="Calibri" panose="020F0502020204030204" pitchFamily="34" charset="0"/>
                <a:cs typeface="Calibri" panose="020F0502020204030204" pitchFamily="34" charset="0"/>
              </a:rPr>
              <a:t> episodes. </a:t>
            </a:r>
          </a:p>
          <a:p>
            <a:pPr marL="285750" indent="-285750">
              <a:buFont typeface="Arial" panose="020B0604020202020204" pitchFamily="34" charset="0"/>
              <a:buChar char="•"/>
            </a:pPr>
            <a:r>
              <a:rPr lang="en-ZA" sz="2000" dirty="0">
                <a:solidFill>
                  <a:schemeClr val="tx2"/>
                </a:solidFill>
                <a:latin typeface="Calibri" panose="020F0502020204030204" pitchFamily="34" charset="0"/>
                <a:cs typeface="Calibri" panose="020F0502020204030204" pitchFamily="34" charset="0"/>
              </a:rPr>
              <a:t>Measures of metabolism and inflammation </a:t>
            </a:r>
            <a:r>
              <a:rPr lang="en-ZA" sz="2000" dirty="0">
                <a:solidFill>
                  <a:schemeClr val="tx2"/>
                </a:solidFill>
                <a:latin typeface="Calibri" panose="020F0502020204030204" pitchFamily="34" charset="0"/>
                <a:cs typeface="Calibri" panose="020F0502020204030204" pitchFamily="34" charset="0"/>
                <a:sym typeface="Wingdings" pitchFamily="2" charset="2"/>
              </a:rPr>
              <a:t> </a:t>
            </a:r>
            <a:r>
              <a:rPr lang="en-ZA" sz="2000" dirty="0">
                <a:solidFill>
                  <a:schemeClr val="tx2"/>
                </a:solidFill>
                <a:latin typeface="Calibri" panose="020F0502020204030204" pitchFamily="34" charset="0"/>
                <a:cs typeface="Calibri" panose="020F0502020204030204" pitchFamily="34" charset="0"/>
              </a:rPr>
              <a:t>change from baseline to week 104 for each of these measures was a prespecified secondary outcome.</a:t>
            </a:r>
          </a:p>
          <a:p>
            <a:pPr marL="285750" indent="-285750">
              <a:buFont typeface="Arial" panose="020B0604020202020204" pitchFamily="34" charset="0"/>
              <a:buChar char="•"/>
            </a:pPr>
            <a:r>
              <a:rPr lang="en-ZA" sz="2000" dirty="0">
                <a:solidFill>
                  <a:schemeClr val="tx2"/>
                </a:solidFill>
                <a:latin typeface="Calibri" panose="020F0502020204030204" pitchFamily="34" charset="0"/>
                <a:cs typeface="Calibri" panose="020F0502020204030204" pitchFamily="34" charset="0"/>
              </a:rPr>
              <a:t>Adverse events and serious adverse events</a:t>
            </a:r>
            <a:endParaRPr lang="en-ZA" sz="2800" dirty="0">
              <a:solidFill>
                <a:schemeClr val="tx2"/>
              </a:solidFill>
              <a:latin typeface="Calibri" panose="020F0502020204030204" pitchFamily="34" charset="0"/>
              <a:ea typeface="Source Sans Pro" panose="020F0502020204030204" pitchFamily="34" charset="0"/>
              <a:cs typeface="Calibri" panose="020F0502020204030204" pitchFamily="34" charset="0"/>
            </a:endParaRPr>
          </a:p>
          <a:p>
            <a:pPr marL="457200" indent="-457200">
              <a:buFont typeface="Arial" panose="020B0604020202020204" pitchFamily="34" charset="0"/>
              <a:buChar char="•"/>
            </a:pPr>
            <a:endParaRPr lang="en-ZA" sz="2400" dirty="0">
              <a:solidFill>
                <a:schemeClr val="tx2"/>
              </a:solidFill>
              <a:latin typeface="Calibri" panose="020F0502020204030204" pitchFamily="34" charset="0"/>
              <a:ea typeface="Source Sans Pro" panose="020F0502020204030204" pitchFamily="34" charset="0"/>
              <a:cs typeface="Calibri" panose="020F0502020204030204" pitchFamily="34" charset="0"/>
            </a:endParaRPr>
          </a:p>
        </p:txBody>
      </p:sp>
      <p:sp>
        <p:nvSpPr>
          <p:cNvPr id="5" name="Google Shape;235;p20">
            <a:extLst>
              <a:ext uri="{FF2B5EF4-FFF2-40B4-BE49-F238E27FC236}">
                <a16:creationId xmlns:a16="http://schemas.microsoft.com/office/drawing/2014/main" id="{B932C77C-40A1-F6DE-86CD-37C38F8F006B}"/>
              </a:ext>
            </a:extLst>
          </p:cNvPr>
          <p:cNvSpPr/>
          <p:nvPr/>
        </p:nvSpPr>
        <p:spPr>
          <a:xfrm rot="-460888">
            <a:off x="10900455" y="5167493"/>
            <a:ext cx="1399276" cy="1984723"/>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Tree>
    <p:extLst>
      <p:ext uri="{BB962C8B-B14F-4D97-AF65-F5344CB8AC3E}">
        <p14:creationId xmlns:p14="http://schemas.microsoft.com/office/powerpoint/2010/main" val="194509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1C43A9FE-9DF8-6DF1-94A4-2C3311BFA47E}"/>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77C6217C-E9CA-50D6-1492-A0413FBA9620}"/>
              </a:ext>
            </a:extLst>
          </p:cNvPr>
          <p:cNvGrpSpPr/>
          <p:nvPr/>
        </p:nvGrpSpPr>
        <p:grpSpPr>
          <a:xfrm>
            <a:off x="457200" y="24065"/>
            <a:ext cx="13684250" cy="6858000"/>
            <a:chOff x="0" y="0"/>
            <a:chExt cx="27368500" cy="13716000"/>
          </a:xfrm>
        </p:grpSpPr>
        <p:sp>
          <p:nvSpPr>
            <p:cNvPr id="231" name="Google Shape;231;p20">
              <a:extLst>
                <a:ext uri="{FF2B5EF4-FFF2-40B4-BE49-F238E27FC236}">
                  <a16:creationId xmlns:a16="http://schemas.microsoft.com/office/drawing/2014/main" id="{0C20D47A-B542-829A-D63E-AC22220D4872}"/>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53A143ED-C502-1414-2A34-51E03967FAA5}"/>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76F7415F-4D30-5400-2E67-81299552C38C}"/>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Outcomes</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FD5AB201-E1A7-D68C-2E22-035C91220796}"/>
              </a:ext>
            </a:extLst>
          </p:cNvPr>
          <p:cNvSpPr/>
          <p:nvPr/>
        </p:nvSpPr>
        <p:spPr>
          <a:xfrm rot="-460888">
            <a:off x="94874" y="5398379"/>
            <a:ext cx="887373" cy="1479142"/>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85EA7248-3BD7-7AD6-9ADD-8CE56E233767}"/>
              </a:ext>
            </a:extLst>
          </p:cNvPr>
          <p:cNvSpPr/>
          <p:nvPr/>
        </p:nvSpPr>
        <p:spPr>
          <a:xfrm>
            <a:off x="108181" y="932424"/>
            <a:ext cx="11968897" cy="5901511"/>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ZA" sz="2400" dirty="0">
              <a:solidFill>
                <a:schemeClr val="tx2"/>
              </a:solidFill>
              <a:latin typeface="Beirut" pitchFamily="2" charset="-78"/>
              <a:ea typeface="Source Sans Pro" panose="020F0502020204030204" pitchFamily="34" charset="0"/>
              <a:cs typeface="Beirut" pitchFamily="2" charset="-78"/>
            </a:endParaRPr>
          </a:p>
        </p:txBody>
      </p:sp>
      <p:pic>
        <p:nvPicPr>
          <p:cNvPr id="3" name="Picture 2" descr="A diagram of a medical procedure&#10;&#10;AI-generated content may be incorrect.">
            <a:extLst>
              <a:ext uri="{FF2B5EF4-FFF2-40B4-BE49-F238E27FC236}">
                <a16:creationId xmlns:a16="http://schemas.microsoft.com/office/drawing/2014/main" id="{B82D5B2E-15A6-9F72-0A0F-BAAC645F931B}"/>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714642" y="985956"/>
            <a:ext cx="10755973" cy="5794446"/>
          </a:xfrm>
          <a:prstGeom prst="rect">
            <a:avLst/>
          </a:prstGeom>
        </p:spPr>
      </p:pic>
      <p:sp>
        <p:nvSpPr>
          <p:cNvPr id="5" name="Google Shape;235;p20">
            <a:extLst>
              <a:ext uri="{FF2B5EF4-FFF2-40B4-BE49-F238E27FC236}">
                <a16:creationId xmlns:a16="http://schemas.microsoft.com/office/drawing/2014/main" id="{1D046F4C-75B2-94CE-CBCD-B7D3F250D85E}"/>
              </a:ext>
            </a:extLst>
          </p:cNvPr>
          <p:cNvSpPr/>
          <p:nvPr/>
        </p:nvSpPr>
        <p:spPr>
          <a:xfrm rot="-460888">
            <a:off x="10558176" y="4933215"/>
            <a:ext cx="1399276" cy="1984723"/>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dirty="0"/>
          </a:p>
        </p:txBody>
      </p:sp>
    </p:spTree>
    <p:extLst>
      <p:ext uri="{BB962C8B-B14F-4D97-AF65-F5344CB8AC3E}">
        <p14:creationId xmlns:p14="http://schemas.microsoft.com/office/powerpoint/2010/main" val="40023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76DE1A66-CC5A-018F-157D-F3EC4BCD21B9}"/>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37D2CD03-0CC3-2710-C823-974C0D7E37D9}"/>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E9FBCFE1-041C-9F5F-16FF-35E8F97BB3D0}"/>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927C6D91-5B63-50E6-2327-816C053E4290}"/>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EEB2E25E-75CD-94ED-5F84-4CC67942FFAF}"/>
              </a:ext>
            </a:extLst>
          </p:cNvPr>
          <p:cNvSpPr txBox="1"/>
          <p:nvPr/>
        </p:nvSpPr>
        <p:spPr>
          <a:xfrm>
            <a:off x="-439240" y="25400"/>
            <a:ext cx="5467636" cy="3080267"/>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Results: participant characteristics</a:t>
            </a:r>
          </a:p>
        </p:txBody>
      </p:sp>
      <p:pic>
        <p:nvPicPr>
          <p:cNvPr id="2" name="Picture 1" descr="A table of medical information&#10;&#10;AI-generated content may be incorrect.">
            <a:extLst>
              <a:ext uri="{FF2B5EF4-FFF2-40B4-BE49-F238E27FC236}">
                <a16:creationId xmlns:a16="http://schemas.microsoft.com/office/drawing/2014/main" id="{CD457D61-4A46-8279-7C86-88F7499659EE}"/>
              </a:ext>
            </a:extLst>
          </p:cNvPr>
          <p:cNvPicPr>
            <a:picLocks noChangeAspect="1"/>
          </p:cNvPicPr>
          <p:nvPr/>
        </p:nvPicPr>
        <p:blipFill>
          <a:blip r:embed="rId4"/>
          <a:stretch>
            <a:fillRect/>
          </a:stretch>
        </p:blipFill>
        <p:spPr>
          <a:xfrm>
            <a:off x="5282396" y="25400"/>
            <a:ext cx="6604000" cy="6807200"/>
          </a:xfrm>
          <a:prstGeom prst="rect">
            <a:avLst/>
          </a:prstGeom>
        </p:spPr>
      </p:pic>
    </p:spTree>
    <p:extLst>
      <p:ext uri="{BB962C8B-B14F-4D97-AF65-F5344CB8AC3E}">
        <p14:creationId xmlns:p14="http://schemas.microsoft.com/office/powerpoint/2010/main" val="1855582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5F9CD7D4-10B7-EEDF-49B8-702EC252DFBF}"/>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1D6A1D3F-3A52-7567-E09F-3398436DE537}"/>
              </a:ext>
            </a:extLst>
          </p:cNvPr>
          <p:cNvGrpSpPr/>
          <p:nvPr/>
        </p:nvGrpSpPr>
        <p:grpSpPr>
          <a:xfrm>
            <a:off x="-240936" y="234720"/>
            <a:ext cx="13684250" cy="6858000"/>
            <a:chOff x="0" y="0"/>
            <a:chExt cx="27368500" cy="13716000"/>
          </a:xfrm>
        </p:grpSpPr>
        <p:sp>
          <p:nvSpPr>
            <p:cNvPr id="231" name="Google Shape;231;p20">
              <a:extLst>
                <a:ext uri="{FF2B5EF4-FFF2-40B4-BE49-F238E27FC236}">
                  <a16:creationId xmlns:a16="http://schemas.microsoft.com/office/drawing/2014/main" id="{F2CDAC44-3EF9-DD89-10F2-541BA367B1FE}"/>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3DD9E9AA-34E1-6A19-1203-244047B2F961}"/>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AF114CAE-A1B0-5349-9CC2-F155B3FA85C9}"/>
              </a:ext>
            </a:extLst>
          </p:cNvPr>
          <p:cNvSpPr txBox="1"/>
          <p:nvPr/>
        </p:nvSpPr>
        <p:spPr>
          <a:xfrm>
            <a:off x="-439240" y="25400"/>
            <a:ext cx="5467636" cy="2395720"/>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Results:</a:t>
            </a:r>
          </a:p>
          <a:p>
            <a:pPr lvl="0" algn="ctr">
              <a:lnSpc>
                <a:spcPct val="139000"/>
              </a:lnSpc>
            </a:pPr>
            <a:r>
              <a:rPr lang="en-ZA" sz="3200" b="1" dirty="0">
                <a:solidFill>
                  <a:srgbClr val="C00000"/>
                </a:solidFill>
                <a:latin typeface="Beirut" pitchFamily="2" charset="-78"/>
                <a:cs typeface="Beirut" pitchFamily="2" charset="-78"/>
              </a:rPr>
              <a:t>Supplementary baseline medications</a:t>
            </a:r>
          </a:p>
        </p:txBody>
      </p:sp>
      <p:pic>
        <p:nvPicPr>
          <p:cNvPr id="3" name="Picture 2" descr="A screenshot of a table&#10;&#10;AI-generated content may be incorrect.">
            <a:extLst>
              <a:ext uri="{FF2B5EF4-FFF2-40B4-BE49-F238E27FC236}">
                <a16:creationId xmlns:a16="http://schemas.microsoft.com/office/drawing/2014/main" id="{E80ABC49-7215-FFFC-70FE-13C637FA07DE}"/>
              </a:ext>
            </a:extLst>
          </p:cNvPr>
          <p:cNvPicPr>
            <a:picLocks noChangeAspect="1"/>
          </p:cNvPicPr>
          <p:nvPr/>
        </p:nvPicPr>
        <p:blipFill>
          <a:blip r:embed="rId4"/>
          <a:stretch>
            <a:fillRect/>
          </a:stretch>
        </p:blipFill>
        <p:spPr>
          <a:xfrm>
            <a:off x="5804991" y="960914"/>
            <a:ext cx="5611252" cy="5862358"/>
          </a:xfrm>
          <a:prstGeom prst="rect">
            <a:avLst/>
          </a:prstGeom>
        </p:spPr>
      </p:pic>
      <p:pic>
        <p:nvPicPr>
          <p:cNvPr id="5" name="Picture 4" descr="A white rectangular object with black text&#10;&#10;AI-generated content may be incorrect.">
            <a:extLst>
              <a:ext uri="{FF2B5EF4-FFF2-40B4-BE49-F238E27FC236}">
                <a16:creationId xmlns:a16="http://schemas.microsoft.com/office/drawing/2014/main" id="{CA099E4F-A13A-7B3A-82B3-8E2DF1AA473A}"/>
              </a:ext>
            </a:extLst>
          </p:cNvPr>
          <p:cNvPicPr>
            <a:picLocks noChangeAspect="1"/>
          </p:cNvPicPr>
          <p:nvPr/>
        </p:nvPicPr>
        <p:blipFill>
          <a:blip r:embed="rId5"/>
          <a:stretch>
            <a:fillRect/>
          </a:stretch>
        </p:blipFill>
        <p:spPr>
          <a:xfrm>
            <a:off x="5971171" y="0"/>
            <a:ext cx="5445071" cy="905922"/>
          </a:xfrm>
          <a:prstGeom prst="rect">
            <a:avLst/>
          </a:prstGeom>
        </p:spPr>
      </p:pic>
    </p:spTree>
    <p:extLst>
      <p:ext uri="{BB962C8B-B14F-4D97-AF65-F5344CB8AC3E}">
        <p14:creationId xmlns:p14="http://schemas.microsoft.com/office/powerpoint/2010/main" val="285537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C93A86DC-6FED-B6A5-75A8-5BAA7523566D}"/>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57E20DBB-D593-74CE-2DA9-C068E03FD98E}"/>
              </a:ext>
            </a:extLst>
          </p:cNvPr>
          <p:cNvGrpSpPr/>
          <p:nvPr/>
        </p:nvGrpSpPr>
        <p:grpSpPr>
          <a:xfrm>
            <a:off x="-1057465" y="-89043"/>
            <a:ext cx="13684250" cy="6858000"/>
            <a:chOff x="0" y="0"/>
            <a:chExt cx="27368500" cy="13716000"/>
          </a:xfrm>
        </p:grpSpPr>
        <p:sp>
          <p:nvSpPr>
            <p:cNvPr id="231" name="Google Shape;231;p20">
              <a:extLst>
                <a:ext uri="{FF2B5EF4-FFF2-40B4-BE49-F238E27FC236}">
                  <a16:creationId xmlns:a16="http://schemas.microsoft.com/office/drawing/2014/main" id="{5B278760-78A3-A696-AF86-5ADDA11351A7}"/>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3F3EED57-E912-74DC-35EA-7B5F948A204D}"/>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E2404A73-EE46-BFC1-32E6-D5B8D6D4904A}"/>
              </a:ext>
            </a:extLst>
          </p:cNvPr>
          <p:cNvSpPr txBox="1"/>
          <p:nvPr/>
        </p:nvSpPr>
        <p:spPr>
          <a:xfrm>
            <a:off x="1191265" y="33867"/>
            <a:ext cx="10530517"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Baseline characteristics summary</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52FC31A0-D35D-1AAE-BAC4-1F355BA692F2}"/>
              </a:ext>
            </a:extLst>
          </p:cNvPr>
          <p:cNvSpPr/>
          <p:nvPr/>
        </p:nvSpPr>
        <p:spPr>
          <a:xfrm rot="-460888">
            <a:off x="-886321" y="4518388"/>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855F0414-86E0-0722-4439-8BBA68030A7D}"/>
              </a:ext>
            </a:extLst>
          </p:cNvPr>
          <p:cNvSpPr/>
          <p:nvPr/>
        </p:nvSpPr>
        <p:spPr>
          <a:xfrm>
            <a:off x="979781" y="1314207"/>
            <a:ext cx="10742001" cy="5454750"/>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sz="2800" dirty="0">
              <a:solidFill>
                <a:schemeClr val="tx1"/>
              </a:solidFill>
              <a:latin typeface="Beirut" pitchFamily="2" charset="-78"/>
              <a:ea typeface="Source Sans Pro" panose="020F0502020204030204" pitchFamily="34" charset="0"/>
              <a:cs typeface="Beirut" pitchFamily="2" charset="-78"/>
            </a:endParaRPr>
          </a:p>
        </p:txBody>
      </p:sp>
      <p:pic>
        <p:nvPicPr>
          <p:cNvPr id="4" name="Picture 3" descr="A diagram of a number of drugs&#10;&#10;AI-generated content may be incorrect.">
            <a:extLst>
              <a:ext uri="{FF2B5EF4-FFF2-40B4-BE49-F238E27FC236}">
                <a16:creationId xmlns:a16="http://schemas.microsoft.com/office/drawing/2014/main" id="{3ECD17E2-18D8-2649-086F-EEFC014238EE}"/>
              </a:ext>
            </a:extLst>
          </p:cNvPr>
          <p:cNvPicPr>
            <a:picLocks noChangeAspect="1"/>
          </p:cNvPicPr>
          <p:nvPr/>
        </p:nvPicPr>
        <p:blipFill>
          <a:blip r:embed="rId5"/>
          <a:stretch>
            <a:fillRect/>
          </a:stretch>
        </p:blipFill>
        <p:spPr>
          <a:xfrm>
            <a:off x="2366837" y="1445948"/>
            <a:ext cx="7772400" cy="5191267"/>
          </a:xfrm>
          <a:prstGeom prst="rect">
            <a:avLst/>
          </a:prstGeom>
        </p:spPr>
      </p:pic>
    </p:spTree>
    <p:extLst>
      <p:ext uri="{BB962C8B-B14F-4D97-AF65-F5344CB8AC3E}">
        <p14:creationId xmlns:p14="http://schemas.microsoft.com/office/powerpoint/2010/main" val="297567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ADD6A5D5-D41F-2282-98FD-B7EAB8B1A9C5}"/>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D04CA4B5-7D90-1F23-5E60-A772DF8486CC}"/>
              </a:ext>
            </a:extLst>
          </p:cNvPr>
          <p:cNvGrpSpPr/>
          <p:nvPr/>
        </p:nvGrpSpPr>
        <p:grpSpPr>
          <a:xfrm>
            <a:off x="-746125" y="705022"/>
            <a:ext cx="13684250" cy="6858000"/>
            <a:chOff x="0" y="0"/>
            <a:chExt cx="27368500" cy="13716000"/>
          </a:xfrm>
        </p:grpSpPr>
        <p:sp>
          <p:nvSpPr>
            <p:cNvPr id="231" name="Google Shape;231;p20">
              <a:extLst>
                <a:ext uri="{FF2B5EF4-FFF2-40B4-BE49-F238E27FC236}">
                  <a16:creationId xmlns:a16="http://schemas.microsoft.com/office/drawing/2014/main" id="{7A2CDDEA-E54E-4319-C6BE-CDEBF9CFD2C6}"/>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dirty="0"/>
            </a:p>
          </p:txBody>
        </p:sp>
        <p:sp>
          <p:nvSpPr>
            <p:cNvPr id="232" name="Google Shape;232;p20">
              <a:extLst>
                <a:ext uri="{FF2B5EF4-FFF2-40B4-BE49-F238E27FC236}">
                  <a16:creationId xmlns:a16="http://schemas.microsoft.com/office/drawing/2014/main" id="{6728146C-E779-4038-8EF9-92F214341ABA}"/>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1A0F4C1E-4DB4-7D7E-E36E-46E26E10E104}"/>
              </a:ext>
            </a:extLst>
          </p:cNvPr>
          <p:cNvSpPr txBox="1"/>
          <p:nvPr/>
        </p:nvSpPr>
        <p:spPr>
          <a:xfrm>
            <a:off x="-3091485" y="-111596"/>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Results</a:t>
            </a:r>
          </a:p>
        </p:txBody>
      </p:sp>
      <p:sp>
        <p:nvSpPr>
          <p:cNvPr id="3" name="TextBox 2">
            <a:extLst>
              <a:ext uri="{FF2B5EF4-FFF2-40B4-BE49-F238E27FC236}">
                <a16:creationId xmlns:a16="http://schemas.microsoft.com/office/drawing/2014/main" id="{79AEB9CF-89EF-58B8-7FF4-BB6428335F6E}"/>
              </a:ext>
            </a:extLst>
          </p:cNvPr>
          <p:cNvSpPr txBox="1"/>
          <p:nvPr/>
        </p:nvSpPr>
        <p:spPr>
          <a:xfrm>
            <a:off x="630382" y="3059668"/>
            <a:ext cx="7689272" cy="369332"/>
          </a:xfrm>
          <a:prstGeom prst="rect">
            <a:avLst/>
          </a:prstGeom>
          <a:noFill/>
        </p:spPr>
        <p:txBody>
          <a:bodyPr wrap="square">
            <a:spAutoFit/>
          </a:bodyPr>
          <a:lstStyle/>
          <a:p>
            <a:r>
              <a:rPr lang="en-ZA" b="0" i="0" dirty="0">
                <a:solidFill>
                  <a:srgbClr val="000000"/>
                </a:solidFill>
                <a:effectLst/>
                <a:latin typeface="Times"/>
              </a:rPr>
              <a:t> </a:t>
            </a:r>
            <a:endParaRPr lang="en-US" dirty="0"/>
          </a:p>
        </p:txBody>
      </p:sp>
      <p:pic>
        <p:nvPicPr>
          <p:cNvPr id="7" name="Picture 6" descr="A screenshot of a medical report&#10;&#10;AI-generated content may be incorrect.">
            <a:extLst>
              <a:ext uri="{FF2B5EF4-FFF2-40B4-BE49-F238E27FC236}">
                <a16:creationId xmlns:a16="http://schemas.microsoft.com/office/drawing/2014/main" id="{0B996F4C-49AB-3DAD-4414-6F4EAEC8112B}"/>
              </a:ext>
            </a:extLst>
          </p:cNvPr>
          <p:cNvPicPr>
            <a:picLocks noChangeAspect="1"/>
          </p:cNvPicPr>
          <p:nvPr/>
        </p:nvPicPr>
        <p:blipFill>
          <a:blip r:embed="rId4"/>
          <a:stretch>
            <a:fillRect/>
          </a:stretch>
        </p:blipFill>
        <p:spPr>
          <a:xfrm>
            <a:off x="2250088" y="200891"/>
            <a:ext cx="7586056" cy="6456218"/>
          </a:xfrm>
          <a:prstGeom prst="rect">
            <a:avLst/>
          </a:prstGeom>
        </p:spPr>
      </p:pic>
      <p:sp>
        <p:nvSpPr>
          <p:cNvPr id="9" name="Oval 8">
            <a:extLst>
              <a:ext uri="{FF2B5EF4-FFF2-40B4-BE49-F238E27FC236}">
                <a16:creationId xmlns:a16="http://schemas.microsoft.com/office/drawing/2014/main" id="{06A33E7A-ED48-773D-7967-5E76985B1F48}"/>
              </a:ext>
            </a:extLst>
          </p:cNvPr>
          <p:cNvSpPr/>
          <p:nvPr/>
        </p:nvSpPr>
        <p:spPr>
          <a:xfrm>
            <a:off x="4867423" y="2183757"/>
            <a:ext cx="4968721" cy="1154024"/>
          </a:xfrm>
          <a:prstGeom prst="ellipse">
            <a:avLst/>
          </a:prstGeom>
          <a:solidFill>
            <a:srgbClr val="72FFF2">
              <a:alpha val="2705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FE0DCBE7-0B2E-5271-B670-8FD13B3F48B8}"/>
              </a:ext>
            </a:extLst>
          </p:cNvPr>
          <p:cNvSpPr/>
          <p:nvPr/>
        </p:nvSpPr>
        <p:spPr>
          <a:xfrm>
            <a:off x="4992856" y="1749899"/>
            <a:ext cx="4843288" cy="480289"/>
          </a:xfrm>
          <a:prstGeom prst="ellipse">
            <a:avLst/>
          </a:prstGeom>
          <a:solidFill>
            <a:srgbClr val="EEE12A">
              <a:alpha val="2705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CE807E-27A9-D81A-76E9-EF959FAD5307}"/>
              </a:ext>
            </a:extLst>
          </p:cNvPr>
          <p:cNvSpPr txBox="1"/>
          <p:nvPr/>
        </p:nvSpPr>
        <p:spPr>
          <a:xfrm>
            <a:off x="9836144" y="1812615"/>
            <a:ext cx="2355856" cy="523220"/>
          </a:xfrm>
          <a:prstGeom prst="rect">
            <a:avLst/>
          </a:prstGeom>
          <a:noFill/>
          <a:ln>
            <a:solidFill>
              <a:schemeClr val="accent1">
                <a:shade val="15000"/>
              </a:schemeClr>
            </a:solidFill>
          </a:ln>
        </p:spPr>
        <p:txBody>
          <a:bodyPr wrap="square" rtlCol="0">
            <a:spAutoFit/>
          </a:bodyPr>
          <a:lstStyle/>
          <a:p>
            <a:r>
              <a:rPr lang="en-US" sz="1400" dirty="0">
                <a:solidFill>
                  <a:srgbClr val="FFFF00"/>
                </a:solidFill>
                <a:highlight>
                  <a:srgbClr val="00FF00"/>
                </a:highlight>
              </a:rPr>
              <a:t>✔️</a:t>
            </a:r>
            <a:r>
              <a:rPr lang="en-US" sz="1400" b="1" dirty="0"/>
              <a:t>Statistically significant reduction in MACE</a:t>
            </a:r>
          </a:p>
        </p:txBody>
      </p:sp>
      <p:sp>
        <p:nvSpPr>
          <p:cNvPr id="5" name="TextBox 4">
            <a:extLst>
              <a:ext uri="{FF2B5EF4-FFF2-40B4-BE49-F238E27FC236}">
                <a16:creationId xmlns:a16="http://schemas.microsoft.com/office/drawing/2014/main" id="{D1A78162-C171-AF29-67D1-16DB59F25D9F}"/>
              </a:ext>
            </a:extLst>
          </p:cNvPr>
          <p:cNvSpPr txBox="1"/>
          <p:nvPr/>
        </p:nvSpPr>
        <p:spPr>
          <a:xfrm>
            <a:off x="9836144" y="2433213"/>
            <a:ext cx="2355856" cy="3354765"/>
          </a:xfrm>
          <a:prstGeom prst="rect">
            <a:avLst/>
          </a:prstGeom>
          <a:noFill/>
          <a:ln w="25400">
            <a:solidFill>
              <a:srgbClr val="FF0000"/>
            </a:solidFill>
          </a:ln>
        </p:spPr>
        <p:txBody>
          <a:bodyPr wrap="square" rtlCol="0">
            <a:spAutoFit/>
          </a:bodyPr>
          <a:lstStyle/>
          <a:p>
            <a:r>
              <a:rPr lang="en-US" sz="1600" b="1" dirty="0"/>
              <a:t>Kidney: </a:t>
            </a:r>
            <a:r>
              <a:rPr lang="en-ZA" sz="1600" dirty="0"/>
              <a:t>❌ Not statistically significant</a:t>
            </a:r>
          </a:p>
          <a:p>
            <a:endParaRPr lang="en-ZA" dirty="0"/>
          </a:p>
          <a:p>
            <a:r>
              <a:rPr lang="en-ZA" dirty="0"/>
              <a:t>Remaining two</a:t>
            </a:r>
          </a:p>
          <a:p>
            <a:r>
              <a:rPr lang="en-ZA" dirty="0"/>
              <a:t>confirmatory secondary outcomes in the hierarchy not tested for significance</a:t>
            </a:r>
            <a:r>
              <a:rPr lang="en-ZA" dirty="0">
                <a:sym typeface="Wingdings" pitchFamily="2" charset="2"/>
              </a:rPr>
              <a:t> exploratory thus only point estimates and 95% CI reported</a:t>
            </a:r>
          </a:p>
        </p:txBody>
      </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8A0CEDA6-834B-4A58-4C39-9CE9457AD023}"/>
                  </a:ext>
                </a:extLst>
              </p14:cNvPr>
              <p14:cNvContentPartPr/>
              <p14:nvPr/>
            </p14:nvContentPartPr>
            <p14:xfrm>
              <a:off x="9282622" y="3532905"/>
              <a:ext cx="360" cy="360"/>
            </p14:xfrm>
          </p:contentPart>
        </mc:Choice>
        <mc:Fallback xmlns="">
          <p:pic>
            <p:nvPicPr>
              <p:cNvPr id="18" name="Ink 17">
                <a:extLst>
                  <a:ext uri="{FF2B5EF4-FFF2-40B4-BE49-F238E27FC236}">
                    <a16:creationId xmlns:a16="http://schemas.microsoft.com/office/drawing/2014/main" id="{8A0CEDA6-834B-4A58-4C39-9CE9457AD023}"/>
                  </a:ext>
                </a:extLst>
              </p:cNvPr>
              <p:cNvPicPr/>
              <p:nvPr/>
            </p:nvPicPr>
            <p:blipFill>
              <a:blip r:embed="rId6"/>
              <a:stretch>
                <a:fillRect/>
              </a:stretch>
            </p:blipFill>
            <p:spPr>
              <a:xfrm>
                <a:off x="9246982" y="349726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4CA1EC86-A762-0206-BBAB-48334EEBFBEA}"/>
                  </a:ext>
                </a:extLst>
              </p14:cNvPr>
              <p14:cNvContentPartPr/>
              <p14:nvPr/>
            </p14:nvContentPartPr>
            <p14:xfrm>
              <a:off x="9266782" y="3853665"/>
              <a:ext cx="360" cy="360"/>
            </p14:xfrm>
          </p:contentPart>
        </mc:Choice>
        <mc:Fallback xmlns="">
          <p:pic>
            <p:nvPicPr>
              <p:cNvPr id="19" name="Ink 18">
                <a:extLst>
                  <a:ext uri="{FF2B5EF4-FFF2-40B4-BE49-F238E27FC236}">
                    <a16:creationId xmlns:a16="http://schemas.microsoft.com/office/drawing/2014/main" id="{4CA1EC86-A762-0206-BBAB-48334EEBFBEA}"/>
                  </a:ext>
                </a:extLst>
              </p:cNvPr>
              <p:cNvPicPr/>
              <p:nvPr/>
            </p:nvPicPr>
            <p:blipFill>
              <a:blip r:embed="rId6"/>
              <a:stretch>
                <a:fillRect/>
              </a:stretch>
            </p:blipFill>
            <p:spPr>
              <a:xfrm>
                <a:off x="9231142" y="381802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E23964A1-BF34-C9FB-BC97-60A93541A509}"/>
                  </a:ext>
                </a:extLst>
              </p14:cNvPr>
              <p14:cNvContentPartPr/>
              <p14:nvPr/>
            </p14:nvContentPartPr>
            <p14:xfrm>
              <a:off x="9274342" y="4116105"/>
              <a:ext cx="360" cy="360"/>
            </p14:xfrm>
          </p:contentPart>
        </mc:Choice>
        <mc:Fallback xmlns="">
          <p:pic>
            <p:nvPicPr>
              <p:cNvPr id="20" name="Ink 19">
                <a:extLst>
                  <a:ext uri="{FF2B5EF4-FFF2-40B4-BE49-F238E27FC236}">
                    <a16:creationId xmlns:a16="http://schemas.microsoft.com/office/drawing/2014/main" id="{E23964A1-BF34-C9FB-BC97-60A93541A509}"/>
                  </a:ext>
                </a:extLst>
              </p:cNvPr>
              <p:cNvPicPr/>
              <p:nvPr/>
            </p:nvPicPr>
            <p:blipFill>
              <a:blip r:embed="rId6"/>
              <a:stretch>
                <a:fillRect/>
              </a:stretch>
            </p:blipFill>
            <p:spPr>
              <a:xfrm>
                <a:off x="9238702" y="408010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47EBA921-A9B2-9111-1EE9-1FD69D07AA2E}"/>
                  </a:ext>
                </a:extLst>
              </p14:cNvPr>
              <p14:cNvContentPartPr/>
              <p14:nvPr/>
            </p14:nvContentPartPr>
            <p14:xfrm>
              <a:off x="9262102" y="4710105"/>
              <a:ext cx="360" cy="360"/>
            </p14:xfrm>
          </p:contentPart>
        </mc:Choice>
        <mc:Fallback xmlns="">
          <p:pic>
            <p:nvPicPr>
              <p:cNvPr id="22" name="Ink 21">
                <a:extLst>
                  <a:ext uri="{FF2B5EF4-FFF2-40B4-BE49-F238E27FC236}">
                    <a16:creationId xmlns:a16="http://schemas.microsoft.com/office/drawing/2014/main" id="{47EBA921-A9B2-9111-1EE9-1FD69D07AA2E}"/>
                  </a:ext>
                </a:extLst>
              </p:cNvPr>
              <p:cNvPicPr/>
              <p:nvPr/>
            </p:nvPicPr>
            <p:blipFill>
              <a:blip r:embed="rId6"/>
              <a:stretch>
                <a:fillRect/>
              </a:stretch>
            </p:blipFill>
            <p:spPr>
              <a:xfrm>
                <a:off x="9226462" y="467410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4F17542F-4B84-1420-28AC-1FB41E9C6CC3}"/>
                  </a:ext>
                </a:extLst>
              </p14:cNvPr>
              <p14:cNvContentPartPr/>
              <p14:nvPr/>
            </p14:nvContentPartPr>
            <p14:xfrm>
              <a:off x="9266782" y="6256665"/>
              <a:ext cx="360" cy="360"/>
            </p14:xfrm>
          </p:contentPart>
        </mc:Choice>
        <mc:Fallback xmlns="">
          <p:pic>
            <p:nvPicPr>
              <p:cNvPr id="23" name="Ink 22">
                <a:extLst>
                  <a:ext uri="{FF2B5EF4-FFF2-40B4-BE49-F238E27FC236}">
                    <a16:creationId xmlns:a16="http://schemas.microsoft.com/office/drawing/2014/main" id="{4F17542F-4B84-1420-28AC-1FB41E9C6CC3}"/>
                  </a:ext>
                </a:extLst>
              </p:cNvPr>
              <p:cNvPicPr/>
              <p:nvPr/>
            </p:nvPicPr>
            <p:blipFill>
              <a:blip r:embed="rId6"/>
              <a:stretch>
                <a:fillRect/>
              </a:stretch>
            </p:blipFill>
            <p:spPr>
              <a:xfrm>
                <a:off x="9230782" y="622066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6DBEDF93-8AF9-30EC-E10F-53BC0566C98B}"/>
                  </a:ext>
                </a:extLst>
              </p14:cNvPr>
              <p14:cNvContentPartPr/>
              <p14:nvPr/>
            </p14:nvContentPartPr>
            <p14:xfrm>
              <a:off x="9227902" y="2822625"/>
              <a:ext cx="360" cy="360"/>
            </p14:xfrm>
          </p:contentPart>
        </mc:Choice>
        <mc:Fallback xmlns="">
          <p:pic>
            <p:nvPicPr>
              <p:cNvPr id="24" name="Ink 23">
                <a:extLst>
                  <a:ext uri="{FF2B5EF4-FFF2-40B4-BE49-F238E27FC236}">
                    <a16:creationId xmlns:a16="http://schemas.microsoft.com/office/drawing/2014/main" id="{6DBEDF93-8AF9-30EC-E10F-53BC0566C98B}"/>
                  </a:ext>
                </a:extLst>
              </p:cNvPr>
              <p:cNvPicPr/>
              <p:nvPr/>
            </p:nvPicPr>
            <p:blipFill>
              <a:blip r:embed="rId12"/>
              <a:stretch>
                <a:fillRect/>
              </a:stretch>
            </p:blipFill>
            <p:spPr>
              <a:xfrm>
                <a:off x="9191902" y="278698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EEC5734E-98C3-0B46-76DA-9285B11EAA79}"/>
                  </a:ext>
                </a:extLst>
              </p14:cNvPr>
              <p14:cNvContentPartPr/>
              <p14:nvPr/>
            </p14:nvContentPartPr>
            <p14:xfrm>
              <a:off x="9231862" y="3034305"/>
              <a:ext cx="360" cy="360"/>
            </p14:xfrm>
          </p:contentPart>
        </mc:Choice>
        <mc:Fallback xmlns="">
          <p:pic>
            <p:nvPicPr>
              <p:cNvPr id="25" name="Ink 24">
                <a:extLst>
                  <a:ext uri="{FF2B5EF4-FFF2-40B4-BE49-F238E27FC236}">
                    <a16:creationId xmlns:a16="http://schemas.microsoft.com/office/drawing/2014/main" id="{EEC5734E-98C3-0B46-76DA-9285B11EAA79}"/>
                  </a:ext>
                </a:extLst>
              </p:cNvPr>
              <p:cNvPicPr/>
              <p:nvPr/>
            </p:nvPicPr>
            <p:blipFill>
              <a:blip r:embed="rId12"/>
              <a:stretch>
                <a:fillRect/>
              </a:stretch>
            </p:blipFill>
            <p:spPr>
              <a:xfrm>
                <a:off x="9195862" y="2998305"/>
                <a:ext cx="72000" cy="72000"/>
              </a:xfrm>
              <a:prstGeom prst="rect">
                <a:avLst/>
              </a:prstGeom>
            </p:spPr>
          </p:pic>
        </mc:Fallback>
      </mc:AlternateContent>
      <p:cxnSp>
        <p:nvCxnSpPr>
          <p:cNvPr id="27" name="Straight Arrow Connector 26">
            <a:extLst>
              <a:ext uri="{FF2B5EF4-FFF2-40B4-BE49-F238E27FC236}">
                <a16:creationId xmlns:a16="http://schemas.microsoft.com/office/drawing/2014/main" id="{F6BF0A39-4AAB-87DA-16EE-2F1BF974640F}"/>
              </a:ext>
            </a:extLst>
          </p:cNvPr>
          <p:cNvCxnSpPr>
            <a:cxnSpLocks/>
          </p:cNvCxnSpPr>
          <p:nvPr/>
        </p:nvCxnSpPr>
        <p:spPr>
          <a:xfrm>
            <a:off x="9509125" y="2822625"/>
            <a:ext cx="849313" cy="377775"/>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Left Brace 29">
            <a:extLst>
              <a:ext uri="{FF2B5EF4-FFF2-40B4-BE49-F238E27FC236}">
                <a16:creationId xmlns:a16="http://schemas.microsoft.com/office/drawing/2014/main" id="{C0AF079C-47A6-4035-41BC-4A182D1727B7}"/>
              </a:ext>
            </a:extLst>
          </p:cNvPr>
          <p:cNvSpPr/>
          <p:nvPr/>
        </p:nvSpPr>
        <p:spPr>
          <a:xfrm>
            <a:off x="1857375" y="3429000"/>
            <a:ext cx="228600" cy="27239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F3558F8C-F7A1-006B-7778-91AD37CCE1B6}"/>
              </a:ext>
            </a:extLst>
          </p:cNvPr>
          <p:cNvSpPr txBox="1"/>
          <p:nvPr/>
        </p:nvSpPr>
        <p:spPr>
          <a:xfrm>
            <a:off x="493787" y="4606323"/>
            <a:ext cx="1514475" cy="369332"/>
          </a:xfrm>
          <a:prstGeom prst="rect">
            <a:avLst/>
          </a:prstGeom>
          <a:noFill/>
        </p:spPr>
        <p:txBody>
          <a:bodyPr wrap="square" rtlCol="0">
            <a:spAutoFit/>
          </a:bodyPr>
          <a:lstStyle/>
          <a:p>
            <a:r>
              <a:rPr lang="en-US" dirty="0"/>
              <a:t>exploratory</a:t>
            </a:r>
          </a:p>
        </p:txBody>
      </p:sp>
      <p:sp>
        <p:nvSpPr>
          <p:cNvPr id="32" name="TextBox 31">
            <a:extLst>
              <a:ext uri="{FF2B5EF4-FFF2-40B4-BE49-F238E27FC236}">
                <a16:creationId xmlns:a16="http://schemas.microsoft.com/office/drawing/2014/main" id="{0626B617-1922-4FB6-FD08-004BA0CB6D94}"/>
              </a:ext>
            </a:extLst>
          </p:cNvPr>
          <p:cNvSpPr txBox="1"/>
          <p:nvPr/>
        </p:nvSpPr>
        <p:spPr>
          <a:xfrm>
            <a:off x="319239" y="1417550"/>
            <a:ext cx="1771650" cy="1015663"/>
          </a:xfrm>
          <a:prstGeom prst="rect">
            <a:avLst/>
          </a:prstGeom>
          <a:noFill/>
        </p:spPr>
        <p:txBody>
          <a:bodyPr wrap="square" rtlCol="0">
            <a:spAutoFit/>
          </a:bodyPr>
          <a:lstStyle/>
          <a:p>
            <a:r>
              <a:rPr lang="en-ZA" sz="1200" dirty="0">
                <a:solidFill>
                  <a:schemeClr val="tx2"/>
                </a:solidFill>
                <a:latin typeface="Calibri" panose="020F0502020204030204" pitchFamily="34" charset="0"/>
                <a:cs typeface="Calibri" panose="020F0502020204030204" pitchFamily="34" charset="0"/>
              </a:rPr>
              <a:t>MACE: death from cardiovascular causes, nonfatal myocardial infarction, or nonfatal stroke</a:t>
            </a:r>
            <a:endParaRPr lang="en-US" sz="1200" dirty="0"/>
          </a:p>
        </p:txBody>
      </p:sp>
    </p:spTree>
    <p:extLst>
      <p:ext uri="{BB962C8B-B14F-4D97-AF65-F5344CB8AC3E}">
        <p14:creationId xmlns:p14="http://schemas.microsoft.com/office/powerpoint/2010/main" val="387588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13209CB8-79F7-86FD-D821-4CF572454D88}"/>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60248E3F-B86A-421C-758B-4ED35B1054CC}"/>
              </a:ext>
            </a:extLst>
          </p:cNvPr>
          <p:cNvGrpSpPr/>
          <p:nvPr/>
        </p:nvGrpSpPr>
        <p:grpSpPr>
          <a:xfrm>
            <a:off x="-709115" y="0"/>
            <a:ext cx="13684250" cy="6858000"/>
            <a:chOff x="0" y="0"/>
            <a:chExt cx="27368500" cy="13716000"/>
          </a:xfrm>
        </p:grpSpPr>
        <p:sp>
          <p:nvSpPr>
            <p:cNvPr id="231" name="Google Shape;231;p20">
              <a:extLst>
                <a:ext uri="{FF2B5EF4-FFF2-40B4-BE49-F238E27FC236}">
                  <a16:creationId xmlns:a16="http://schemas.microsoft.com/office/drawing/2014/main" id="{01F3822B-C615-EB1B-763E-F6D0635D9B7C}"/>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E06BBFCB-D1CD-A845-A687-9495F1910E35}"/>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8C921442-FE02-6B5C-4605-3A7F72D6ABA1}"/>
              </a:ext>
            </a:extLst>
          </p:cNvPr>
          <p:cNvSpPr txBox="1"/>
          <p:nvPr/>
        </p:nvSpPr>
        <p:spPr>
          <a:xfrm>
            <a:off x="-2363489"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Results</a:t>
            </a:r>
          </a:p>
        </p:txBody>
      </p:sp>
      <p:pic>
        <p:nvPicPr>
          <p:cNvPr id="4" name="Picture 3">
            <a:extLst>
              <a:ext uri="{FF2B5EF4-FFF2-40B4-BE49-F238E27FC236}">
                <a16:creationId xmlns:a16="http://schemas.microsoft.com/office/drawing/2014/main" id="{A97AAACE-2E06-7C78-76AF-24F8E8C07186}"/>
              </a:ext>
            </a:extLst>
          </p:cNvPr>
          <p:cNvPicPr>
            <a:picLocks noChangeAspect="1"/>
          </p:cNvPicPr>
          <p:nvPr/>
        </p:nvPicPr>
        <p:blipFill>
          <a:blip r:embed="rId4"/>
          <a:stretch>
            <a:fillRect/>
          </a:stretch>
        </p:blipFill>
        <p:spPr>
          <a:xfrm>
            <a:off x="3771990" y="0"/>
            <a:ext cx="5528553" cy="6858000"/>
          </a:xfrm>
          <a:prstGeom prst="rect">
            <a:avLst/>
          </a:prstGeom>
        </p:spPr>
      </p:pic>
      <p:sp>
        <p:nvSpPr>
          <p:cNvPr id="5" name="TextBox 4">
            <a:extLst>
              <a:ext uri="{FF2B5EF4-FFF2-40B4-BE49-F238E27FC236}">
                <a16:creationId xmlns:a16="http://schemas.microsoft.com/office/drawing/2014/main" id="{485593EA-CCBB-6CAC-DB01-FA07F8D6E79C}"/>
              </a:ext>
            </a:extLst>
          </p:cNvPr>
          <p:cNvSpPr txBox="1"/>
          <p:nvPr/>
        </p:nvSpPr>
        <p:spPr>
          <a:xfrm>
            <a:off x="330505" y="1564395"/>
            <a:ext cx="2883749" cy="4247317"/>
          </a:xfrm>
          <a:prstGeom prst="rect">
            <a:avLst/>
          </a:prstGeom>
          <a:noFill/>
        </p:spPr>
        <p:txBody>
          <a:bodyPr wrap="square" rtlCol="0">
            <a:spAutoFit/>
          </a:bodyPr>
          <a:lstStyle/>
          <a:p>
            <a:pPr algn="ctr"/>
            <a:r>
              <a:rPr lang="en-ZA" b="1" dirty="0"/>
              <a:t>Cumulative-incidence plots</a:t>
            </a:r>
          </a:p>
          <a:p>
            <a:pPr algn="ctr"/>
            <a:endParaRPr lang="en-ZA" b="1" dirty="0"/>
          </a:p>
          <a:p>
            <a:pPr algn="ctr"/>
            <a:endParaRPr lang="en-ZA" b="1" dirty="0"/>
          </a:p>
          <a:p>
            <a:pPr algn="ctr"/>
            <a:endParaRPr lang="en-ZA" b="1" dirty="0"/>
          </a:p>
          <a:p>
            <a:pPr algn="ctr"/>
            <a:r>
              <a:rPr lang="en-ZA" b="1" dirty="0"/>
              <a:t>Note on hazard ratios:</a:t>
            </a:r>
          </a:p>
          <a:p>
            <a:endParaRPr lang="en-ZA" b="1" dirty="0"/>
          </a:p>
          <a:p>
            <a:pPr marL="285750" indent="-285750">
              <a:buFont typeface="Arial" panose="020B0604020202020204" pitchFamily="34" charset="0"/>
              <a:buChar char="•"/>
            </a:pPr>
            <a:r>
              <a:rPr lang="en-ZA" b="1" dirty="0"/>
              <a:t>HR = 1</a:t>
            </a:r>
            <a:r>
              <a:rPr lang="en-ZA" dirty="0"/>
              <a:t> → No difference between groups in event risk</a:t>
            </a:r>
          </a:p>
          <a:p>
            <a:pPr marL="285750" indent="-285750">
              <a:buFont typeface="Arial" panose="020B0604020202020204" pitchFamily="34" charset="0"/>
              <a:buChar char="•"/>
            </a:pPr>
            <a:r>
              <a:rPr lang="en-ZA" b="1" dirty="0"/>
              <a:t>HR &lt; 1</a:t>
            </a:r>
            <a:r>
              <a:rPr lang="en-ZA" dirty="0"/>
              <a:t> → Treatment group has lower hazard </a:t>
            </a:r>
          </a:p>
          <a:p>
            <a:pPr marL="285750" indent="-285750">
              <a:buFont typeface="Arial" panose="020B0604020202020204" pitchFamily="34" charset="0"/>
              <a:buChar char="•"/>
            </a:pPr>
            <a:r>
              <a:rPr lang="en-ZA" b="1" dirty="0"/>
              <a:t>HR &gt; 1</a:t>
            </a:r>
            <a:r>
              <a:rPr lang="en-ZA" dirty="0"/>
              <a:t> → Treatment group has higher hazard.</a:t>
            </a:r>
          </a:p>
          <a:p>
            <a:pPr marL="285750" indent="-28575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CBA892F5-75AE-AC15-EE7E-A8FF92B30D70}"/>
                  </a:ext>
                </a:extLst>
              </p14:cNvPr>
              <p14:cNvContentPartPr/>
              <p14:nvPr/>
            </p14:nvContentPartPr>
            <p14:xfrm>
              <a:off x="6775222" y="1475078"/>
              <a:ext cx="110520" cy="200520"/>
            </p14:xfrm>
          </p:contentPart>
        </mc:Choice>
        <mc:Fallback xmlns="">
          <p:pic>
            <p:nvPicPr>
              <p:cNvPr id="11" name="Ink 10">
                <a:extLst>
                  <a:ext uri="{FF2B5EF4-FFF2-40B4-BE49-F238E27FC236}">
                    <a16:creationId xmlns:a16="http://schemas.microsoft.com/office/drawing/2014/main" id="{CBA892F5-75AE-AC15-EE7E-A8FF92B30D70}"/>
                  </a:ext>
                </a:extLst>
              </p:cNvPr>
              <p:cNvPicPr/>
              <p:nvPr/>
            </p:nvPicPr>
            <p:blipFill>
              <a:blip r:embed="rId6"/>
              <a:stretch>
                <a:fillRect/>
              </a:stretch>
            </p:blipFill>
            <p:spPr>
              <a:xfrm>
                <a:off x="6739222" y="1439078"/>
                <a:ext cx="182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5F56DB65-9E7B-D843-D894-6FD9F1DA65DE}"/>
                  </a:ext>
                </a:extLst>
              </p14:cNvPr>
              <p14:cNvContentPartPr/>
              <p14:nvPr/>
            </p14:nvContentPartPr>
            <p14:xfrm>
              <a:off x="6689542" y="1475078"/>
              <a:ext cx="294840" cy="194400"/>
            </p14:xfrm>
          </p:contentPart>
        </mc:Choice>
        <mc:Fallback xmlns="">
          <p:pic>
            <p:nvPicPr>
              <p:cNvPr id="15" name="Ink 14">
                <a:extLst>
                  <a:ext uri="{FF2B5EF4-FFF2-40B4-BE49-F238E27FC236}">
                    <a16:creationId xmlns:a16="http://schemas.microsoft.com/office/drawing/2014/main" id="{5F56DB65-9E7B-D843-D894-6FD9F1DA65DE}"/>
                  </a:ext>
                </a:extLst>
              </p:cNvPr>
              <p:cNvPicPr/>
              <p:nvPr/>
            </p:nvPicPr>
            <p:blipFill>
              <a:blip r:embed="rId8"/>
              <a:stretch>
                <a:fillRect/>
              </a:stretch>
            </p:blipFill>
            <p:spPr>
              <a:xfrm>
                <a:off x="6653542" y="1439438"/>
                <a:ext cx="366480" cy="266040"/>
              </a:xfrm>
              <a:prstGeom prst="rect">
                <a:avLst/>
              </a:prstGeom>
            </p:spPr>
          </p:pic>
        </mc:Fallback>
      </mc:AlternateContent>
      <p:grpSp>
        <p:nvGrpSpPr>
          <p:cNvPr id="20" name="Group 19">
            <a:extLst>
              <a:ext uri="{FF2B5EF4-FFF2-40B4-BE49-F238E27FC236}">
                <a16:creationId xmlns:a16="http://schemas.microsoft.com/office/drawing/2014/main" id="{19F88E4C-1A8E-A4C7-F07B-FD95D4BE1B15}"/>
              </a:ext>
            </a:extLst>
          </p:cNvPr>
          <p:cNvGrpSpPr/>
          <p:nvPr/>
        </p:nvGrpSpPr>
        <p:grpSpPr>
          <a:xfrm>
            <a:off x="6716902" y="3706402"/>
            <a:ext cx="269280" cy="272880"/>
            <a:chOff x="6716902" y="3706402"/>
            <a:chExt cx="269280" cy="272880"/>
          </a:xfrm>
        </p:grpSpPr>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0A90B599-DB04-BFC0-501F-C2AFDBF3E367}"/>
                    </a:ext>
                  </a:extLst>
                </p14:cNvPr>
                <p14:cNvContentPartPr/>
                <p14:nvPr/>
              </p14:nvContentPartPr>
              <p14:xfrm>
                <a:off x="6787462" y="3706402"/>
                <a:ext cx="169560" cy="272880"/>
              </p14:xfrm>
            </p:contentPart>
          </mc:Choice>
          <mc:Fallback xmlns="">
            <p:pic>
              <p:nvPicPr>
                <p:cNvPr id="17" name="Ink 16">
                  <a:extLst>
                    <a:ext uri="{FF2B5EF4-FFF2-40B4-BE49-F238E27FC236}">
                      <a16:creationId xmlns:a16="http://schemas.microsoft.com/office/drawing/2014/main" id="{0A90B599-DB04-BFC0-501F-C2AFDBF3E367}"/>
                    </a:ext>
                  </a:extLst>
                </p:cNvPr>
                <p:cNvPicPr/>
                <p:nvPr/>
              </p:nvPicPr>
              <p:blipFill>
                <a:blip r:embed="rId10"/>
                <a:stretch>
                  <a:fillRect/>
                </a:stretch>
              </p:blipFill>
              <p:spPr>
                <a:xfrm>
                  <a:off x="6751822" y="3670762"/>
                  <a:ext cx="241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0AA3817B-F3F7-D95E-28DE-1F41E75D2A3A}"/>
                    </a:ext>
                  </a:extLst>
                </p14:cNvPr>
                <p14:cNvContentPartPr/>
                <p14:nvPr/>
              </p14:nvContentPartPr>
              <p14:xfrm>
                <a:off x="6716902" y="3724762"/>
                <a:ext cx="269280" cy="235080"/>
              </p14:xfrm>
            </p:contentPart>
          </mc:Choice>
          <mc:Fallback xmlns="">
            <p:pic>
              <p:nvPicPr>
                <p:cNvPr id="18" name="Ink 17">
                  <a:extLst>
                    <a:ext uri="{FF2B5EF4-FFF2-40B4-BE49-F238E27FC236}">
                      <a16:creationId xmlns:a16="http://schemas.microsoft.com/office/drawing/2014/main" id="{0AA3817B-F3F7-D95E-28DE-1F41E75D2A3A}"/>
                    </a:ext>
                  </a:extLst>
                </p:cNvPr>
                <p:cNvPicPr/>
                <p:nvPr/>
              </p:nvPicPr>
              <p:blipFill>
                <a:blip r:embed="rId12"/>
                <a:stretch>
                  <a:fillRect/>
                </a:stretch>
              </p:blipFill>
              <p:spPr>
                <a:xfrm>
                  <a:off x="6681262" y="3689122"/>
                  <a:ext cx="340920" cy="306720"/>
                </a:xfrm>
                <a:prstGeom prst="rect">
                  <a:avLst/>
                </a:prstGeom>
              </p:spPr>
            </p:pic>
          </mc:Fallback>
        </mc:AlternateContent>
      </p:grpSp>
      <p:grpSp>
        <p:nvGrpSpPr>
          <p:cNvPr id="24" name="Group 23">
            <a:extLst>
              <a:ext uri="{FF2B5EF4-FFF2-40B4-BE49-F238E27FC236}">
                <a16:creationId xmlns:a16="http://schemas.microsoft.com/office/drawing/2014/main" id="{B39FC73C-F3ED-1804-1EC0-6CE4958F76E7}"/>
              </a:ext>
            </a:extLst>
          </p:cNvPr>
          <p:cNvGrpSpPr/>
          <p:nvPr/>
        </p:nvGrpSpPr>
        <p:grpSpPr>
          <a:xfrm>
            <a:off x="3957502" y="6002122"/>
            <a:ext cx="245160" cy="266760"/>
            <a:chOff x="3957502" y="6002122"/>
            <a:chExt cx="245160" cy="266760"/>
          </a:xfrm>
        </p:grpSpPr>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5A2655A7-249B-0DA4-1EEF-A09B64C8DD2A}"/>
                    </a:ext>
                  </a:extLst>
                </p14:cNvPr>
                <p14:cNvContentPartPr/>
                <p14:nvPr/>
              </p14:nvContentPartPr>
              <p14:xfrm>
                <a:off x="3987742" y="6002122"/>
                <a:ext cx="201960" cy="266760"/>
              </p14:xfrm>
            </p:contentPart>
          </mc:Choice>
          <mc:Fallback xmlns="">
            <p:pic>
              <p:nvPicPr>
                <p:cNvPr id="21" name="Ink 20">
                  <a:extLst>
                    <a:ext uri="{FF2B5EF4-FFF2-40B4-BE49-F238E27FC236}">
                      <a16:creationId xmlns:a16="http://schemas.microsoft.com/office/drawing/2014/main" id="{5A2655A7-249B-0DA4-1EEF-A09B64C8DD2A}"/>
                    </a:ext>
                  </a:extLst>
                </p:cNvPr>
                <p:cNvPicPr/>
                <p:nvPr/>
              </p:nvPicPr>
              <p:blipFill>
                <a:blip r:embed="rId14"/>
                <a:stretch>
                  <a:fillRect/>
                </a:stretch>
              </p:blipFill>
              <p:spPr>
                <a:xfrm>
                  <a:off x="3951742" y="5966482"/>
                  <a:ext cx="2736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3328A653-D548-7CD7-0D87-77247CB0B568}"/>
                    </a:ext>
                  </a:extLst>
                </p14:cNvPr>
                <p14:cNvContentPartPr/>
                <p14:nvPr/>
              </p14:nvContentPartPr>
              <p14:xfrm>
                <a:off x="3957502" y="6008962"/>
                <a:ext cx="245160" cy="256680"/>
              </p14:xfrm>
            </p:contentPart>
          </mc:Choice>
          <mc:Fallback xmlns="">
            <p:pic>
              <p:nvPicPr>
                <p:cNvPr id="22" name="Ink 21">
                  <a:extLst>
                    <a:ext uri="{FF2B5EF4-FFF2-40B4-BE49-F238E27FC236}">
                      <a16:creationId xmlns:a16="http://schemas.microsoft.com/office/drawing/2014/main" id="{3328A653-D548-7CD7-0D87-77247CB0B568}"/>
                    </a:ext>
                  </a:extLst>
                </p:cNvPr>
                <p:cNvPicPr/>
                <p:nvPr/>
              </p:nvPicPr>
              <p:blipFill>
                <a:blip r:embed="rId16"/>
                <a:stretch>
                  <a:fillRect/>
                </a:stretch>
              </p:blipFill>
              <p:spPr>
                <a:xfrm>
                  <a:off x="3921502" y="5972962"/>
                  <a:ext cx="316800" cy="32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3CB4DF35-5F79-4A3B-4235-F5B7E73E9672}"/>
                  </a:ext>
                </a:extLst>
              </p14:cNvPr>
              <p14:cNvContentPartPr/>
              <p14:nvPr/>
            </p14:nvContentPartPr>
            <p14:xfrm>
              <a:off x="3982342" y="1578442"/>
              <a:ext cx="343080" cy="228600"/>
            </p14:xfrm>
          </p:contentPart>
        </mc:Choice>
        <mc:Fallback xmlns="">
          <p:pic>
            <p:nvPicPr>
              <p:cNvPr id="26" name="Ink 25">
                <a:extLst>
                  <a:ext uri="{FF2B5EF4-FFF2-40B4-BE49-F238E27FC236}">
                    <a16:creationId xmlns:a16="http://schemas.microsoft.com/office/drawing/2014/main" id="{3CB4DF35-5F79-4A3B-4235-F5B7E73E9672}"/>
                  </a:ext>
                </a:extLst>
              </p:cNvPr>
              <p:cNvPicPr/>
              <p:nvPr/>
            </p:nvPicPr>
            <p:blipFill>
              <a:blip r:embed="rId18"/>
              <a:stretch>
                <a:fillRect/>
              </a:stretch>
            </p:blipFill>
            <p:spPr>
              <a:xfrm>
                <a:off x="3946342" y="1542802"/>
                <a:ext cx="4147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60F995A5-39EA-3DC7-DBF9-5E5FEF544095}"/>
                  </a:ext>
                </a:extLst>
              </p14:cNvPr>
              <p14:cNvContentPartPr/>
              <p14:nvPr/>
            </p14:nvContentPartPr>
            <p14:xfrm>
              <a:off x="3906022" y="3752842"/>
              <a:ext cx="399240" cy="237960"/>
            </p14:xfrm>
          </p:contentPart>
        </mc:Choice>
        <mc:Fallback xmlns="">
          <p:pic>
            <p:nvPicPr>
              <p:cNvPr id="27" name="Ink 26">
                <a:extLst>
                  <a:ext uri="{FF2B5EF4-FFF2-40B4-BE49-F238E27FC236}">
                    <a16:creationId xmlns:a16="http://schemas.microsoft.com/office/drawing/2014/main" id="{60F995A5-39EA-3DC7-DBF9-5E5FEF544095}"/>
                  </a:ext>
                </a:extLst>
              </p:cNvPr>
              <p:cNvPicPr/>
              <p:nvPr/>
            </p:nvPicPr>
            <p:blipFill>
              <a:blip r:embed="rId20"/>
              <a:stretch>
                <a:fillRect/>
              </a:stretch>
            </p:blipFill>
            <p:spPr>
              <a:xfrm>
                <a:off x="3870382" y="3717202"/>
                <a:ext cx="4708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55B09F65-A47B-F5A9-E908-3C260BA2B05A}"/>
                  </a:ext>
                </a:extLst>
              </p14:cNvPr>
              <p14:cNvContentPartPr/>
              <p14:nvPr/>
            </p14:nvContentPartPr>
            <p14:xfrm>
              <a:off x="6748582" y="6043162"/>
              <a:ext cx="318240" cy="179640"/>
            </p14:xfrm>
          </p:contentPart>
        </mc:Choice>
        <mc:Fallback xmlns="">
          <p:pic>
            <p:nvPicPr>
              <p:cNvPr id="28" name="Ink 27">
                <a:extLst>
                  <a:ext uri="{FF2B5EF4-FFF2-40B4-BE49-F238E27FC236}">
                    <a16:creationId xmlns:a16="http://schemas.microsoft.com/office/drawing/2014/main" id="{55B09F65-A47B-F5A9-E908-3C260BA2B05A}"/>
                  </a:ext>
                </a:extLst>
              </p:cNvPr>
              <p:cNvPicPr/>
              <p:nvPr/>
            </p:nvPicPr>
            <p:blipFill>
              <a:blip r:embed="rId22"/>
              <a:stretch>
                <a:fillRect/>
              </a:stretch>
            </p:blipFill>
            <p:spPr>
              <a:xfrm>
                <a:off x="6712582" y="6007162"/>
                <a:ext cx="389880" cy="251280"/>
              </a:xfrm>
              <a:prstGeom prst="rect">
                <a:avLst/>
              </a:prstGeom>
            </p:spPr>
          </p:pic>
        </mc:Fallback>
      </mc:AlternateContent>
    </p:spTree>
    <p:extLst>
      <p:ext uri="{BB962C8B-B14F-4D97-AF65-F5344CB8AC3E}">
        <p14:creationId xmlns:p14="http://schemas.microsoft.com/office/powerpoint/2010/main" val="385226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0EEB130C-8DB6-5603-C9E3-86420E46B212}"/>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E2EF62D8-5BCA-1AFD-E755-B8C8E6265BCD}"/>
              </a:ext>
            </a:extLst>
          </p:cNvPr>
          <p:cNvGrpSpPr/>
          <p:nvPr/>
        </p:nvGrpSpPr>
        <p:grpSpPr>
          <a:xfrm>
            <a:off x="-746125" y="657225"/>
            <a:ext cx="13684250" cy="6858000"/>
            <a:chOff x="0" y="0"/>
            <a:chExt cx="27368500" cy="13716000"/>
          </a:xfrm>
        </p:grpSpPr>
        <p:sp>
          <p:nvSpPr>
            <p:cNvPr id="231" name="Google Shape;231;p20">
              <a:extLst>
                <a:ext uri="{FF2B5EF4-FFF2-40B4-BE49-F238E27FC236}">
                  <a16:creationId xmlns:a16="http://schemas.microsoft.com/office/drawing/2014/main" id="{52E65195-3F22-CA25-DF71-A90C69B4A506}"/>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E2DF5E94-87E4-8CC3-C7C5-2965BD47BD43}"/>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C889D03C-B5D9-7A16-926B-B71272E4DE20}"/>
              </a:ext>
            </a:extLst>
          </p:cNvPr>
          <p:cNvSpPr txBox="1"/>
          <p:nvPr/>
        </p:nvSpPr>
        <p:spPr>
          <a:xfrm>
            <a:off x="292100" y="0"/>
            <a:ext cx="4601633" cy="4742260"/>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Results:</a:t>
            </a:r>
          </a:p>
          <a:p>
            <a:pPr algn="ctr">
              <a:buNone/>
            </a:pPr>
            <a:r>
              <a:rPr lang="en-ZA" sz="3600" b="1" dirty="0">
                <a:solidFill>
                  <a:srgbClr val="C00000"/>
                </a:solidFill>
                <a:latin typeface="Beirut" pitchFamily="2" charset="-78"/>
                <a:cs typeface="Beirut" pitchFamily="2" charset="-78"/>
              </a:rPr>
              <a:t>Measures of Metabolism and</a:t>
            </a:r>
          </a:p>
          <a:p>
            <a:pPr algn="ctr">
              <a:buNone/>
            </a:pPr>
            <a:r>
              <a:rPr lang="en-ZA" sz="3600" b="1" dirty="0">
                <a:solidFill>
                  <a:srgbClr val="C00000"/>
                </a:solidFill>
                <a:latin typeface="Beirut" pitchFamily="2" charset="-78"/>
                <a:cs typeface="Beirut" pitchFamily="2" charset="-78"/>
              </a:rPr>
              <a:t>Inflammation.</a:t>
            </a:r>
          </a:p>
          <a:p>
            <a:pPr lvl="0" algn="ctr">
              <a:lnSpc>
                <a:spcPct val="139000"/>
              </a:lnSpc>
            </a:pPr>
            <a:endParaRPr lang="en-ZA" sz="4800" b="1" dirty="0">
              <a:solidFill>
                <a:srgbClr val="C00000"/>
              </a:solidFill>
              <a:latin typeface="Beirut" pitchFamily="2" charset="-78"/>
              <a:cs typeface="Beirut" pitchFamily="2" charset="-78"/>
            </a:endParaRPr>
          </a:p>
          <a:p>
            <a:pPr lvl="0" algn="ctr">
              <a:lnSpc>
                <a:spcPct val="139000"/>
              </a:lnSpc>
            </a:pPr>
            <a:endParaRPr lang="en-ZA" sz="4800" b="1" dirty="0">
              <a:solidFill>
                <a:srgbClr val="C00000"/>
              </a:solidFill>
              <a:latin typeface="Beirut" pitchFamily="2" charset="-78"/>
              <a:cs typeface="Beirut" pitchFamily="2" charset="-78"/>
            </a:endParaRPr>
          </a:p>
        </p:txBody>
      </p:sp>
      <p:pic>
        <p:nvPicPr>
          <p:cNvPr id="2" name="Picture 1" descr="A graph of different types of results&#10;&#10;AI-generated content may be incorrect.">
            <a:extLst>
              <a:ext uri="{FF2B5EF4-FFF2-40B4-BE49-F238E27FC236}">
                <a16:creationId xmlns:a16="http://schemas.microsoft.com/office/drawing/2014/main" id="{49F826CA-8631-DBE6-9B8E-04172E5D3ED9}"/>
              </a:ext>
            </a:extLst>
          </p:cNvPr>
          <p:cNvPicPr>
            <a:picLocks noChangeAspect="1"/>
          </p:cNvPicPr>
          <p:nvPr/>
        </p:nvPicPr>
        <p:blipFill>
          <a:blip r:embed="rId4"/>
          <a:stretch>
            <a:fillRect/>
          </a:stretch>
        </p:blipFill>
        <p:spPr>
          <a:xfrm>
            <a:off x="4828010" y="-47845"/>
            <a:ext cx="4644179" cy="6905845"/>
          </a:xfrm>
          <a:prstGeom prst="rect">
            <a:avLst/>
          </a:prstGeom>
          <a:ln>
            <a:noFill/>
          </a:ln>
        </p:spPr>
      </p:pic>
    </p:spTree>
    <p:extLst>
      <p:ext uri="{BB962C8B-B14F-4D97-AF65-F5344CB8AC3E}">
        <p14:creationId xmlns:p14="http://schemas.microsoft.com/office/powerpoint/2010/main" val="180751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2D28F3BB-47F8-1242-BD4C-7092FA6CF3A3}"/>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2C745599-1160-AA53-5A0B-30DB30C3B22E}"/>
              </a:ext>
            </a:extLst>
          </p:cNvPr>
          <p:cNvGrpSpPr/>
          <p:nvPr/>
        </p:nvGrpSpPr>
        <p:grpSpPr>
          <a:xfrm>
            <a:off x="-677365" y="0"/>
            <a:ext cx="13684250" cy="6858000"/>
            <a:chOff x="0" y="0"/>
            <a:chExt cx="27368500" cy="13716000"/>
          </a:xfrm>
        </p:grpSpPr>
        <p:sp>
          <p:nvSpPr>
            <p:cNvPr id="231" name="Google Shape;231;p20">
              <a:extLst>
                <a:ext uri="{FF2B5EF4-FFF2-40B4-BE49-F238E27FC236}">
                  <a16:creationId xmlns:a16="http://schemas.microsoft.com/office/drawing/2014/main" id="{A403F6E4-4221-0E57-1ACE-BE276E470950}"/>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98F69CA6-AEA2-DE0C-E9DA-9AA9BAF2E3A8}"/>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46EC06DE-A7FE-7AA6-D389-68D8DC86A2E2}"/>
              </a:ext>
            </a:extLst>
          </p:cNvPr>
          <p:cNvSpPr txBox="1"/>
          <p:nvPr/>
        </p:nvSpPr>
        <p:spPr>
          <a:xfrm>
            <a:off x="1665372" y="0"/>
            <a:ext cx="8496499" cy="1026756"/>
          </a:xfrm>
          <a:prstGeom prst="rect">
            <a:avLst/>
          </a:prstGeom>
          <a:noFill/>
          <a:ln>
            <a:noFill/>
          </a:ln>
        </p:spPr>
        <p:txBody>
          <a:bodyPr spcFirstLastPara="1" wrap="square" lIns="0" tIns="0" rIns="0" bIns="0" anchor="t" anchorCtr="0">
            <a:spAutoFit/>
          </a:bodyPr>
          <a:lstStyle/>
          <a:p>
            <a:pPr algn="ctr">
              <a:lnSpc>
                <a:spcPct val="139000"/>
              </a:lnSpc>
            </a:pPr>
            <a:r>
              <a:rPr lang="en-US" sz="4800" b="1" dirty="0">
                <a:solidFill>
                  <a:srgbClr val="C00000"/>
                </a:solidFill>
                <a:latin typeface="Beirut" pitchFamily="2" charset="-78"/>
                <a:cs typeface="Beirut" pitchFamily="2" charset="-78"/>
                <a:sym typeface="Changa ExtraBold"/>
              </a:rPr>
              <a:t>Rationale</a:t>
            </a:r>
            <a:endParaRPr sz="4800" b="1" dirty="0">
              <a:solidFill>
                <a:srgbClr val="C00000"/>
              </a:solidFill>
              <a:latin typeface="Beirut" pitchFamily="2" charset="-78"/>
              <a:cs typeface="Beirut" pitchFamily="2" charset="-78"/>
            </a:endParaRPr>
          </a:p>
        </p:txBody>
      </p:sp>
      <p:sp>
        <p:nvSpPr>
          <p:cNvPr id="2" name="Rounded Rectangle 1">
            <a:extLst>
              <a:ext uri="{FF2B5EF4-FFF2-40B4-BE49-F238E27FC236}">
                <a16:creationId xmlns:a16="http://schemas.microsoft.com/office/drawing/2014/main" id="{1B93783E-B531-0C25-6DD6-38F7A45ADDE7}"/>
              </a:ext>
            </a:extLst>
          </p:cNvPr>
          <p:cNvSpPr/>
          <p:nvPr/>
        </p:nvSpPr>
        <p:spPr>
          <a:xfrm>
            <a:off x="793760" y="1026735"/>
            <a:ext cx="10742001" cy="4582309"/>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sz="3200" dirty="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ZA" sz="3200" dirty="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3200" b="1" dirty="0">
                <a:solidFill>
                  <a:schemeClr val="tx2"/>
                </a:solidFill>
                <a:latin typeface="Calibri" panose="020F0502020204030204" pitchFamily="34" charset="0"/>
                <a:cs typeface="Calibri" panose="020F0502020204030204" pitchFamily="34" charset="0"/>
              </a:rPr>
              <a:t>SUSTAIN-6 trial: </a:t>
            </a:r>
            <a:r>
              <a:rPr lang="en-ZA" sz="3200" dirty="0">
                <a:solidFill>
                  <a:schemeClr val="tx2"/>
                </a:solidFill>
                <a:latin typeface="Calibri" panose="020F0502020204030204" pitchFamily="34" charset="0"/>
                <a:cs typeface="Calibri" panose="020F0502020204030204" pitchFamily="34" charset="0"/>
              </a:rPr>
              <a:t>injectable </a:t>
            </a:r>
            <a:r>
              <a:rPr lang="en-ZA" sz="3200" dirty="0" err="1">
                <a:solidFill>
                  <a:schemeClr val="tx2"/>
                </a:solidFill>
                <a:latin typeface="Calibri" panose="020F0502020204030204" pitchFamily="34" charset="0"/>
                <a:cs typeface="Calibri" panose="020F0502020204030204" pitchFamily="34" charset="0"/>
              </a:rPr>
              <a:t>semaglutide</a:t>
            </a:r>
            <a:r>
              <a:rPr lang="en-ZA" sz="3200" dirty="0">
                <a:solidFill>
                  <a:schemeClr val="tx2"/>
                </a:solidFill>
                <a:latin typeface="Calibri" panose="020F0502020204030204" pitchFamily="34" charset="0"/>
                <a:cs typeface="Calibri" panose="020F0502020204030204" pitchFamily="34" charset="0"/>
              </a:rPr>
              <a:t> weekly showed significant CV benefit in T2D with high CV risk.</a:t>
            </a:r>
          </a:p>
          <a:p>
            <a:pPr marL="342900" indent="-342900">
              <a:buFont typeface="Arial" panose="020B0604020202020204" pitchFamily="34" charset="0"/>
              <a:buChar char="•"/>
            </a:pPr>
            <a:r>
              <a:rPr lang="en-ZA" sz="3200" b="1" dirty="0">
                <a:solidFill>
                  <a:schemeClr val="tx2"/>
                </a:solidFill>
                <a:latin typeface="Calibri" panose="020F0502020204030204" pitchFamily="34" charset="0"/>
                <a:cs typeface="Calibri" panose="020F0502020204030204" pitchFamily="34" charset="0"/>
              </a:rPr>
              <a:t>PIONEER-6 trial: </a:t>
            </a:r>
            <a:r>
              <a:rPr lang="en-ZA" sz="3200" dirty="0">
                <a:solidFill>
                  <a:schemeClr val="tx2"/>
                </a:solidFill>
                <a:latin typeface="Calibri" panose="020F0502020204030204" pitchFamily="34" charset="0"/>
                <a:cs typeface="Calibri" panose="020F0502020204030204" pitchFamily="34" charset="0"/>
              </a:rPr>
              <a:t>Oral </a:t>
            </a:r>
            <a:r>
              <a:rPr lang="en-ZA" sz="3200" dirty="0" err="1">
                <a:solidFill>
                  <a:schemeClr val="tx2"/>
                </a:solidFill>
                <a:latin typeface="Calibri" panose="020F0502020204030204" pitchFamily="34" charset="0"/>
                <a:cs typeface="Calibri" panose="020F0502020204030204" pitchFamily="34" charset="0"/>
              </a:rPr>
              <a:t>semaglutide</a:t>
            </a:r>
            <a:r>
              <a:rPr lang="en-ZA" sz="3200" dirty="0">
                <a:solidFill>
                  <a:schemeClr val="tx2"/>
                </a:solidFill>
                <a:latin typeface="Calibri" panose="020F0502020204030204" pitchFamily="34" charset="0"/>
                <a:cs typeface="Calibri" panose="020F0502020204030204" pitchFamily="34" charset="0"/>
              </a:rPr>
              <a:t> daily confirmed CV safety but was short in duration and underpowered for superiority.</a:t>
            </a:r>
          </a:p>
          <a:p>
            <a:endParaRPr lang="en-ZA" sz="3200" b="1" dirty="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3200" b="1" dirty="0">
                <a:solidFill>
                  <a:schemeClr val="tx2"/>
                </a:solidFill>
                <a:latin typeface="Calibri" panose="020F0502020204030204" pitchFamily="34" charset="0"/>
                <a:cs typeface="Calibri" panose="020F0502020204030204" pitchFamily="34" charset="0"/>
              </a:rPr>
              <a:t>Gap in literature addressed</a:t>
            </a:r>
            <a:r>
              <a:rPr lang="en-ZA" sz="3200" dirty="0">
                <a:solidFill>
                  <a:schemeClr val="tx2"/>
                </a:solidFill>
                <a:latin typeface="Calibri" panose="020F0502020204030204" pitchFamily="34" charset="0"/>
                <a:cs typeface="Calibri" panose="020F0502020204030204" pitchFamily="34" charset="0"/>
              </a:rPr>
              <a:t>: Cardiovascular efficacy of oral </a:t>
            </a:r>
            <a:r>
              <a:rPr lang="en-ZA" sz="3200" dirty="0" err="1">
                <a:solidFill>
                  <a:schemeClr val="tx2"/>
                </a:solidFill>
                <a:latin typeface="Calibri" panose="020F0502020204030204" pitchFamily="34" charset="0"/>
                <a:cs typeface="Calibri" panose="020F0502020204030204" pitchFamily="34" charset="0"/>
              </a:rPr>
              <a:t>semaglutide</a:t>
            </a:r>
            <a:r>
              <a:rPr lang="en-ZA" sz="3200" dirty="0">
                <a:solidFill>
                  <a:schemeClr val="tx2"/>
                </a:solidFill>
                <a:latin typeface="Calibri" panose="020F0502020204030204" pitchFamily="34" charset="0"/>
                <a:cs typeface="Calibri" panose="020F0502020204030204" pitchFamily="34" charset="0"/>
              </a:rPr>
              <a:t>. </a:t>
            </a:r>
          </a:p>
          <a:p>
            <a:endParaRPr lang="en-ZA" sz="3200" b="1" dirty="0">
              <a:solidFill>
                <a:schemeClr val="tx2"/>
              </a:solidFill>
              <a:latin typeface="Calibri" panose="020F0502020204030204" pitchFamily="34" charset="0"/>
              <a:cs typeface="Calibri" panose="020F0502020204030204" pitchFamily="34" charset="0"/>
            </a:endParaRPr>
          </a:p>
          <a:p>
            <a:pPr marL="304815" indent="-304815">
              <a:buFont typeface="Arial" panose="020B0604020202020204" pitchFamily="34" charset="0"/>
              <a:buChar char="•"/>
            </a:pPr>
            <a:endParaRPr lang="en-ZA" sz="3200" dirty="0">
              <a:solidFill>
                <a:schemeClr val="tx2"/>
              </a:solidFill>
              <a:latin typeface="Calibri" panose="020F0502020204030204" pitchFamily="34" charset="0"/>
              <a:ea typeface="Source Sans Pro" panose="020F0502020204030204" pitchFamily="34" charset="0"/>
              <a:cs typeface="Calibri" panose="020F0502020204030204" pitchFamily="34" charset="0"/>
            </a:endParaRPr>
          </a:p>
        </p:txBody>
      </p:sp>
      <p:sp>
        <p:nvSpPr>
          <p:cNvPr id="3" name="Google Shape;547;p35">
            <a:extLst>
              <a:ext uri="{FF2B5EF4-FFF2-40B4-BE49-F238E27FC236}">
                <a16:creationId xmlns:a16="http://schemas.microsoft.com/office/drawing/2014/main" id="{EB2B3500-F662-51D5-4637-BB506271F557}"/>
              </a:ext>
            </a:extLst>
          </p:cNvPr>
          <p:cNvSpPr/>
          <p:nvPr/>
        </p:nvSpPr>
        <p:spPr>
          <a:xfrm>
            <a:off x="-173037" y="5126135"/>
            <a:ext cx="1933593" cy="1867333"/>
          </a:xfrm>
          <a:custGeom>
            <a:avLst/>
            <a:gdLst/>
            <a:ahLst/>
            <a:cxnLst/>
            <a:rect l="l" t="t" r="r" b="b"/>
            <a:pathLst>
              <a:path w="2900389" h="2800999" extrusionOk="0">
                <a:moveTo>
                  <a:pt x="0" y="0"/>
                </a:moveTo>
                <a:lnTo>
                  <a:pt x="2900389" y="0"/>
                </a:lnTo>
                <a:lnTo>
                  <a:pt x="2900389" y="2800999"/>
                </a:lnTo>
                <a:lnTo>
                  <a:pt x="0" y="2800999"/>
                </a:lnTo>
                <a:lnTo>
                  <a:pt x="0" y="0"/>
                </a:lnTo>
                <a:close/>
              </a:path>
            </a:pathLst>
          </a:custGeom>
          <a:blipFill rotWithShape="1">
            <a:blip r:embed="rId4">
              <a:alphaModFix/>
            </a:blip>
            <a:stretch>
              <a:fillRect l="-17899" r="-23241"/>
            </a:stretch>
          </a:blipFill>
          <a:ln>
            <a:noFill/>
          </a:ln>
        </p:spPr>
        <p:txBody>
          <a:bodyPr/>
          <a:lstStyle/>
          <a:p>
            <a:endParaRPr lang="en-US" sz="1200"/>
          </a:p>
        </p:txBody>
      </p:sp>
    </p:spTree>
    <p:extLst>
      <p:ext uri="{BB962C8B-B14F-4D97-AF65-F5344CB8AC3E}">
        <p14:creationId xmlns:p14="http://schemas.microsoft.com/office/powerpoint/2010/main" val="28997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49684F5E-148D-3B30-F367-EA7B3A739EC6}"/>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D5772732-D442-2CC4-B897-BE4941A0C1F9}"/>
              </a:ext>
            </a:extLst>
          </p:cNvPr>
          <p:cNvGrpSpPr/>
          <p:nvPr/>
        </p:nvGrpSpPr>
        <p:grpSpPr>
          <a:xfrm>
            <a:off x="-491344" y="0"/>
            <a:ext cx="13684250" cy="6858000"/>
            <a:chOff x="0" y="0"/>
            <a:chExt cx="27368500" cy="13716000"/>
          </a:xfrm>
        </p:grpSpPr>
        <p:sp>
          <p:nvSpPr>
            <p:cNvPr id="231" name="Google Shape;231;p20">
              <a:extLst>
                <a:ext uri="{FF2B5EF4-FFF2-40B4-BE49-F238E27FC236}">
                  <a16:creationId xmlns:a16="http://schemas.microsoft.com/office/drawing/2014/main" id="{76D99190-928A-49CC-6FFE-27B2AD9F4079}"/>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latin typeface="Beirut" pitchFamily="2" charset="-78"/>
                <a:cs typeface="Beirut" pitchFamily="2" charset="-78"/>
              </a:endParaRPr>
            </a:p>
          </p:txBody>
        </p:sp>
        <p:sp>
          <p:nvSpPr>
            <p:cNvPr id="232" name="Google Shape;232;p20">
              <a:extLst>
                <a:ext uri="{FF2B5EF4-FFF2-40B4-BE49-F238E27FC236}">
                  <a16:creationId xmlns:a16="http://schemas.microsoft.com/office/drawing/2014/main" id="{69A5AD5D-A2D2-B918-C70E-921693D681E1}"/>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latin typeface="Beirut" pitchFamily="2" charset="-78"/>
                <a:cs typeface="Beirut" pitchFamily="2" charset="-78"/>
              </a:endParaRPr>
            </a:p>
          </p:txBody>
        </p:sp>
      </p:grpSp>
      <p:sp>
        <p:nvSpPr>
          <p:cNvPr id="234" name="Google Shape;234;p20">
            <a:extLst>
              <a:ext uri="{FF2B5EF4-FFF2-40B4-BE49-F238E27FC236}">
                <a16:creationId xmlns:a16="http://schemas.microsoft.com/office/drawing/2014/main" id="{A9021B29-0A69-9527-F080-9939040424EE}"/>
              </a:ext>
            </a:extLst>
          </p:cNvPr>
          <p:cNvSpPr txBox="1"/>
          <p:nvPr/>
        </p:nvSpPr>
        <p:spPr>
          <a:xfrm>
            <a:off x="1847750"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Results: SAEs</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1778C24A-A06A-55A1-8355-22DE8D765FA2}"/>
              </a:ext>
            </a:extLst>
          </p:cNvPr>
          <p:cNvSpPr/>
          <p:nvPr/>
        </p:nvSpPr>
        <p:spPr>
          <a:xfrm rot="-460888">
            <a:off x="-156640" y="5625709"/>
            <a:ext cx="1358440" cy="134117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latin typeface="Beirut" pitchFamily="2" charset="-78"/>
              <a:cs typeface="Beirut" pitchFamily="2" charset="-78"/>
            </a:endParaRPr>
          </a:p>
        </p:txBody>
      </p:sp>
      <p:graphicFrame>
        <p:nvGraphicFramePr>
          <p:cNvPr id="4" name="Table 3">
            <a:extLst>
              <a:ext uri="{FF2B5EF4-FFF2-40B4-BE49-F238E27FC236}">
                <a16:creationId xmlns:a16="http://schemas.microsoft.com/office/drawing/2014/main" id="{0DFF2DB5-5741-35CB-B702-1EAB5B389C98}"/>
              </a:ext>
            </a:extLst>
          </p:cNvPr>
          <p:cNvGraphicFramePr>
            <a:graphicFrameLocks noGrp="1"/>
          </p:cNvGraphicFramePr>
          <p:nvPr>
            <p:extLst>
              <p:ext uri="{D42A27DB-BD31-4B8C-83A1-F6EECF244321}">
                <p14:modId xmlns:p14="http://schemas.microsoft.com/office/powerpoint/2010/main" val="3010936593"/>
              </p:ext>
            </p:extLst>
          </p:nvPr>
        </p:nvGraphicFramePr>
        <p:xfrm>
          <a:off x="1285340" y="936178"/>
          <a:ext cx="10517320" cy="4717116"/>
        </p:xfrm>
        <a:graphic>
          <a:graphicData uri="http://schemas.openxmlformats.org/drawingml/2006/table">
            <a:tbl>
              <a:tblPr firstRow="1" bandRow="1">
                <a:tableStyleId>{ED083AE6-46FA-4A59-8FB0-9F97EB10719F}</a:tableStyleId>
              </a:tblPr>
              <a:tblGrid>
                <a:gridCol w="3675876">
                  <a:extLst>
                    <a:ext uri="{9D8B030D-6E8A-4147-A177-3AD203B41FA5}">
                      <a16:colId xmlns:a16="http://schemas.microsoft.com/office/drawing/2014/main" val="447518170"/>
                    </a:ext>
                  </a:extLst>
                </a:gridCol>
                <a:gridCol w="2777714">
                  <a:extLst>
                    <a:ext uri="{9D8B030D-6E8A-4147-A177-3AD203B41FA5}">
                      <a16:colId xmlns:a16="http://schemas.microsoft.com/office/drawing/2014/main" val="460018623"/>
                    </a:ext>
                  </a:extLst>
                </a:gridCol>
                <a:gridCol w="2873388">
                  <a:extLst>
                    <a:ext uri="{9D8B030D-6E8A-4147-A177-3AD203B41FA5}">
                      <a16:colId xmlns:a16="http://schemas.microsoft.com/office/drawing/2014/main" val="1228374811"/>
                    </a:ext>
                  </a:extLst>
                </a:gridCol>
                <a:gridCol w="1190342">
                  <a:extLst>
                    <a:ext uri="{9D8B030D-6E8A-4147-A177-3AD203B41FA5}">
                      <a16:colId xmlns:a16="http://schemas.microsoft.com/office/drawing/2014/main" val="4283653704"/>
                    </a:ext>
                  </a:extLst>
                </a:gridCol>
              </a:tblGrid>
              <a:tr h="602316">
                <a:tc>
                  <a:txBody>
                    <a:bodyPr/>
                    <a:lstStyle/>
                    <a:p>
                      <a:r>
                        <a:rPr lang="en-US" dirty="0"/>
                        <a:t>Serious adverse event (SAE)</a:t>
                      </a:r>
                      <a:endParaRPr lang="en-US" dirty="0">
                        <a:latin typeface="Beirut" pitchFamily="2" charset="-78"/>
                        <a:cs typeface="Beirut" pitchFamily="2" charset="-78"/>
                      </a:endParaRPr>
                    </a:p>
                  </a:txBody>
                  <a:tcPr/>
                </a:tc>
                <a:tc>
                  <a:txBody>
                    <a:bodyPr/>
                    <a:lstStyle/>
                    <a:p>
                      <a:r>
                        <a:rPr lang="en-US" dirty="0" err="1"/>
                        <a:t>Semaglutide</a:t>
                      </a:r>
                      <a:r>
                        <a:rPr lang="en-US" dirty="0"/>
                        <a:t> group</a:t>
                      </a:r>
                      <a:endParaRPr lang="en-US" dirty="0">
                        <a:latin typeface="Beirut" pitchFamily="2" charset="-78"/>
                        <a:cs typeface="Beirut" pitchFamily="2" charset="-78"/>
                      </a:endParaRPr>
                    </a:p>
                  </a:txBody>
                  <a:tcPr/>
                </a:tc>
                <a:tc>
                  <a:txBody>
                    <a:bodyPr/>
                    <a:lstStyle/>
                    <a:p>
                      <a:r>
                        <a:rPr lang="en-US" dirty="0"/>
                        <a:t>Placebo group </a:t>
                      </a:r>
                      <a:endParaRPr lang="en-US" dirty="0">
                        <a:latin typeface="Beirut" pitchFamily="2" charset="-78"/>
                        <a:cs typeface="Beirut" pitchFamily="2" charset="-78"/>
                      </a:endParaRPr>
                    </a:p>
                  </a:txBody>
                  <a:tcPr/>
                </a:tc>
                <a:tc>
                  <a:txBody>
                    <a:bodyPr/>
                    <a:lstStyle/>
                    <a:p>
                      <a:r>
                        <a:rPr lang="en-US" dirty="0">
                          <a:latin typeface="Beirut" pitchFamily="2" charset="-78"/>
                          <a:cs typeface="Beirut" pitchFamily="2" charset="-78"/>
                        </a:rPr>
                        <a:t>P values</a:t>
                      </a:r>
                    </a:p>
                  </a:txBody>
                  <a:tcPr/>
                </a:tc>
                <a:extLst>
                  <a:ext uri="{0D108BD9-81ED-4DB2-BD59-A6C34878D82A}">
                    <a16:rowId xmlns:a16="http://schemas.microsoft.com/office/drawing/2014/main" val="1035958267"/>
                  </a:ext>
                </a:extLst>
              </a:tr>
              <a:tr h="596957">
                <a:tc>
                  <a:txBody>
                    <a:bodyPr/>
                    <a:lstStyle/>
                    <a:p>
                      <a:r>
                        <a:rPr lang="en-US" dirty="0"/>
                        <a:t>Total SAEs </a:t>
                      </a:r>
                      <a:endParaRPr lang="en-US" dirty="0">
                        <a:latin typeface="Beirut" pitchFamily="2" charset="-78"/>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rPr>
                        <a:t>2312 participants (47.9%) </a:t>
                      </a:r>
                    </a:p>
                    <a:p>
                      <a:endParaRPr lang="en-US" dirty="0">
                        <a:latin typeface="Beirut" pitchFamily="2" charset="-78"/>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rPr>
                        <a:t>2427 participants (50.3%) </a:t>
                      </a:r>
                    </a:p>
                    <a:p>
                      <a:endParaRPr lang="en-US" dirty="0">
                        <a:latin typeface="Beirut" pitchFamily="2" charset="-78"/>
                        <a:cs typeface="Beirut" pitchFamily="2" charset="-78"/>
                      </a:endParaRPr>
                    </a:p>
                  </a:txBody>
                  <a:tcPr/>
                </a:tc>
                <a:tc>
                  <a:txBody>
                    <a:bodyPr/>
                    <a:lstStyle/>
                    <a:p>
                      <a:r>
                        <a:rPr lang="en-ZA" sz="1800" kern="1200" dirty="0">
                          <a:solidFill>
                            <a:schemeClr val="dk1"/>
                          </a:solidFill>
                          <a:effectLst/>
                        </a:rPr>
                        <a:t>P=0.02</a:t>
                      </a:r>
                    </a:p>
                    <a:p>
                      <a:endParaRPr lang="en-US" dirty="0">
                        <a:latin typeface="Beirut" pitchFamily="2" charset="-78"/>
                        <a:cs typeface="Beirut" pitchFamily="2" charset="-78"/>
                      </a:endParaRPr>
                    </a:p>
                  </a:txBody>
                  <a:tcPr/>
                </a:tc>
                <a:extLst>
                  <a:ext uri="{0D108BD9-81ED-4DB2-BD59-A6C34878D82A}">
                    <a16:rowId xmlns:a16="http://schemas.microsoft.com/office/drawing/2014/main" val="2791123739"/>
                  </a:ext>
                </a:extLst>
              </a:tr>
              <a:tr h="596957">
                <a:tc>
                  <a:txBody>
                    <a:bodyPr/>
                    <a:lstStyle/>
                    <a:p>
                      <a:r>
                        <a:rPr lang="en-US" dirty="0"/>
                        <a:t>Cardiac disorders (commonest)</a:t>
                      </a:r>
                      <a:endParaRPr lang="en-US" dirty="0">
                        <a:latin typeface="Beirut" pitchFamily="2" charset="-78"/>
                        <a:cs typeface="Beirut" pitchFamily="2" charset="-78"/>
                      </a:endParaRPr>
                    </a:p>
                  </a:txBody>
                  <a:tcPr/>
                </a:tc>
                <a:tc>
                  <a:txBody>
                    <a:bodyPr/>
                    <a:lstStyle/>
                    <a:p>
                      <a:r>
                        <a:rPr lang="en-ZA" sz="1800" kern="1200" dirty="0">
                          <a:solidFill>
                            <a:schemeClr val="dk1"/>
                          </a:solidFill>
                          <a:effectLst/>
                        </a:rPr>
                        <a:t>861 [17.8%]</a:t>
                      </a:r>
                    </a:p>
                    <a:p>
                      <a:endParaRPr lang="en-US" dirty="0">
                        <a:latin typeface="Beirut" pitchFamily="2" charset="-78"/>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954 [19.8%]</a:t>
                      </a:r>
                      <a:endParaRPr lang="en-ZA" sz="1800" kern="1200" dirty="0">
                        <a:solidFill>
                          <a:schemeClr val="dk1"/>
                        </a:solidFill>
                        <a:effectLst/>
                        <a:latin typeface="Beirut" pitchFamily="2" charset="-78"/>
                        <a:ea typeface="+mn-ea"/>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P=0.02</a:t>
                      </a:r>
                    </a:p>
                    <a:p>
                      <a:endParaRPr lang="en-US" dirty="0">
                        <a:latin typeface="Beirut" pitchFamily="2" charset="-78"/>
                        <a:cs typeface="Beirut" pitchFamily="2" charset="-78"/>
                      </a:endParaRPr>
                    </a:p>
                  </a:txBody>
                  <a:tcPr/>
                </a:tc>
                <a:extLst>
                  <a:ext uri="{0D108BD9-81ED-4DB2-BD59-A6C34878D82A}">
                    <a16:rowId xmlns:a16="http://schemas.microsoft.com/office/drawing/2014/main" val="1098378285"/>
                  </a:ext>
                </a:extLst>
              </a:tr>
              <a:tr h="596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Infections (commonest)</a:t>
                      </a:r>
                      <a:endParaRPr lang="en-ZA" sz="1800" kern="1200" dirty="0">
                        <a:solidFill>
                          <a:schemeClr val="dk1"/>
                        </a:solidFill>
                        <a:effectLst/>
                        <a:latin typeface="Beirut" pitchFamily="2" charset="-78"/>
                        <a:ea typeface="+mn-ea"/>
                        <a:cs typeface="Beirut" pitchFamily="2" charset="-78"/>
                      </a:endParaRPr>
                    </a:p>
                  </a:txBody>
                  <a:tcPr/>
                </a:tc>
                <a:tc>
                  <a:txBody>
                    <a:bodyPr/>
                    <a:lstStyle/>
                    <a:p>
                      <a:r>
                        <a:rPr lang="en-ZA" sz="1800" kern="1200" dirty="0">
                          <a:solidFill>
                            <a:schemeClr val="dk1"/>
                          </a:solidFill>
                          <a:effectLst/>
                        </a:rPr>
                        <a:t>726 [15.0%] </a:t>
                      </a:r>
                    </a:p>
                    <a:p>
                      <a:endParaRPr lang="en-US" dirty="0">
                        <a:latin typeface="Beirut" pitchFamily="2" charset="-78"/>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797 [16.5%]</a:t>
                      </a:r>
                    </a:p>
                    <a:p>
                      <a:endParaRPr lang="en-US" dirty="0">
                        <a:latin typeface="Beirut" pitchFamily="2" charset="-78"/>
                        <a:cs typeface="Beirut" pitchFamily="2" charset="-78"/>
                      </a:endParaRPr>
                    </a:p>
                  </a:txBody>
                  <a:tcPr/>
                </a:tc>
                <a:tc>
                  <a:txBody>
                    <a:bodyPr/>
                    <a:lstStyle/>
                    <a:p>
                      <a:r>
                        <a:rPr lang="en-US" b="1" dirty="0"/>
                        <a:t>P=0.05</a:t>
                      </a:r>
                      <a:endParaRPr lang="en-US" b="1" dirty="0">
                        <a:latin typeface="Beirut" pitchFamily="2" charset="-78"/>
                        <a:cs typeface="Beirut" pitchFamily="2" charset="-78"/>
                      </a:endParaRPr>
                    </a:p>
                  </a:txBody>
                  <a:tcPr/>
                </a:tc>
                <a:extLst>
                  <a:ext uri="{0D108BD9-81ED-4DB2-BD59-A6C34878D82A}">
                    <a16:rowId xmlns:a16="http://schemas.microsoft.com/office/drawing/2014/main" val="10637915"/>
                  </a:ext>
                </a:extLst>
              </a:tr>
              <a:tr h="596957">
                <a:tc>
                  <a:txBody>
                    <a:bodyPr/>
                    <a:lstStyle/>
                    <a:p>
                      <a:r>
                        <a:rPr lang="en-US" dirty="0"/>
                        <a:t>Gastrointestinal disorders</a:t>
                      </a:r>
                      <a:endParaRPr lang="en-US" dirty="0">
                        <a:latin typeface="Beirut" pitchFamily="2" charset="-78"/>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239 [5.0%]</a:t>
                      </a:r>
                    </a:p>
                    <a:p>
                      <a:endParaRPr lang="en-US" dirty="0">
                        <a:latin typeface="Beirut" pitchFamily="2" charset="-78"/>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210 [4.4%]</a:t>
                      </a:r>
                    </a:p>
                    <a:p>
                      <a:endParaRPr lang="en-US" dirty="0">
                        <a:latin typeface="Beirut" pitchFamily="2" charset="-78"/>
                        <a:cs typeface="Beirut" pitchFamily="2" charset="-78"/>
                      </a:endParaRPr>
                    </a:p>
                  </a:txBody>
                  <a:tcPr/>
                </a:tc>
                <a:tc>
                  <a:txBody>
                    <a:bodyPr/>
                    <a:lstStyle/>
                    <a:p>
                      <a:r>
                        <a:rPr lang="en-US" b="1" dirty="0"/>
                        <a:t>P=0.18</a:t>
                      </a:r>
                      <a:endParaRPr lang="en-US" b="1" dirty="0">
                        <a:latin typeface="Beirut" pitchFamily="2" charset="-78"/>
                        <a:cs typeface="Beirut" pitchFamily="2" charset="-78"/>
                      </a:endParaRPr>
                    </a:p>
                  </a:txBody>
                  <a:tcPr/>
                </a:tc>
                <a:extLst>
                  <a:ext uri="{0D108BD9-81ED-4DB2-BD59-A6C34878D82A}">
                    <a16:rowId xmlns:a16="http://schemas.microsoft.com/office/drawing/2014/main" val="52442025"/>
                  </a:ext>
                </a:extLst>
              </a:tr>
              <a:tr h="852796">
                <a:tc>
                  <a:txBody>
                    <a:bodyPr/>
                    <a:lstStyle/>
                    <a:p>
                      <a:r>
                        <a:rPr lang="en-ZA" sz="1800" kern="1200" dirty="0">
                          <a:solidFill>
                            <a:schemeClr val="dk1"/>
                          </a:solidFill>
                          <a:effectLst/>
                        </a:rPr>
                        <a:t>Gallbladder disorders, retinal disorders, or malignant</a:t>
                      </a:r>
                    </a:p>
                    <a:p>
                      <a:r>
                        <a:rPr lang="en-ZA" sz="1800" kern="1200" dirty="0">
                          <a:solidFill>
                            <a:schemeClr val="dk1"/>
                          </a:solidFill>
                          <a:effectLst/>
                        </a:rPr>
                        <a:t>neoplasms </a:t>
                      </a:r>
                      <a:endParaRPr lang="en-ZA" sz="1800" kern="1200" dirty="0">
                        <a:solidFill>
                          <a:schemeClr val="dk1"/>
                        </a:solidFill>
                        <a:effectLst/>
                        <a:latin typeface="Beirut" pitchFamily="2" charset="-78"/>
                        <a:ea typeface="+mn-ea"/>
                        <a:cs typeface="Beirut" pitchFamily="2" charset="-78"/>
                      </a:endParaRPr>
                    </a:p>
                  </a:txBody>
                  <a:tcPr/>
                </a:tc>
                <a:tc>
                  <a:txBody>
                    <a:bodyPr/>
                    <a:lstStyle/>
                    <a:p>
                      <a:r>
                        <a:rPr lang="en-ZA" sz="1800" kern="1200" dirty="0">
                          <a:solidFill>
                            <a:schemeClr val="dk1"/>
                          </a:solidFill>
                          <a:effectLst/>
                        </a:rPr>
                        <a:t>0.4 percentage points </a:t>
                      </a:r>
                    </a:p>
                    <a:p>
                      <a:r>
                        <a:rPr lang="en-ZA" sz="1800" kern="1200" dirty="0">
                          <a:solidFill>
                            <a:schemeClr val="dk1"/>
                          </a:solidFill>
                          <a:effectLst/>
                        </a:rPr>
                        <a:t>22 events </a:t>
                      </a:r>
                      <a:endParaRPr lang="en-ZA" sz="1800" kern="1200" dirty="0">
                        <a:solidFill>
                          <a:schemeClr val="dk1"/>
                        </a:solidFill>
                        <a:effectLst/>
                        <a:latin typeface="Beirut" pitchFamily="2" charset="-78"/>
                        <a:ea typeface="+mn-ea"/>
                        <a:cs typeface="Beirut" pitchFamily="2" charset="-78"/>
                      </a:endParaRPr>
                    </a:p>
                  </a:txBody>
                  <a:tcPr/>
                </a:tc>
                <a:tc>
                  <a:txBody>
                    <a:bodyPr/>
                    <a:lstStyle/>
                    <a:p>
                      <a:r>
                        <a:rPr lang="en-US" dirty="0"/>
                        <a:t>0.8</a:t>
                      </a:r>
                    </a:p>
                    <a:p>
                      <a:r>
                        <a:rPr lang="en-US" dirty="0"/>
                        <a:t>38 events </a:t>
                      </a:r>
                      <a:endParaRPr lang="en-US" dirty="0">
                        <a:latin typeface="Beirut" pitchFamily="2" charset="-78"/>
                        <a:cs typeface="Beirut" pitchFamily="2" charset="-78"/>
                      </a:endParaRPr>
                    </a:p>
                  </a:txBody>
                  <a:tcPr/>
                </a:tc>
                <a:tc>
                  <a:txBody>
                    <a:bodyPr/>
                    <a:lstStyle/>
                    <a:p>
                      <a:endParaRPr lang="en-US" dirty="0">
                        <a:latin typeface="Beirut" pitchFamily="2" charset="-78"/>
                        <a:cs typeface="Beirut" pitchFamily="2" charset="-78"/>
                      </a:endParaRPr>
                    </a:p>
                  </a:txBody>
                  <a:tcPr/>
                </a:tc>
                <a:extLst>
                  <a:ext uri="{0D108BD9-81ED-4DB2-BD59-A6C34878D82A}">
                    <a16:rowId xmlns:a16="http://schemas.microsoft.com/office/drawing/2014/main" val="1168430205"/>
                  </a:ext>
                </a:extLst>
              </a:tr>
              <a:tr h="596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Acute pancreatitis </a:t>
                      </a:r>
                      <a:endParaRPr lang="en-ZA" sz="1800" kern="1200" dirty="0">
                        <a:solidFill>
                          <a:schemeClr val="dk1"/>
                        </a:solidFill>
                        <a:effectLst/>
                        <a:latin typeface="Beirut" pitchFamily="2" charset="-78"/>
                        <a:ea typeface="+mn-ea"/>
                        <a:cs typeface="Beirut" pitchFamily="2" charset="-78"/>
                      </a:endParaRPr>
                    </a:p>
                  </a:txBody>
                  <a:tcPr/>
                </a:tc>
                <a:tc>
                  <a:txBody>
                    <a:bodyPr/>
                    <a:lstStyle/>
                    <a:p>
                      <a:r>
                        <a:rPr lang="en-ZA" sz="1800" kern="1200" dirty="0">
                          <a:solidFill>
                            <a:schemeClr val="dk1"/>
                          </a:solidFill>
                          <a:effectLst/>
                        </a:rPr>
                        <a:t>0.4%</a:t>
                      </a:r>
                      <a:endParaRPr lang="en-ZA" sz="1800" kern="1200" dirty="0">
                        <a:solidFill>
                          <a:schemeClr val="dk1"/>
                        </a:solidFill>
                        <a:effectLst/>
                        <a:latin typeface="Beirut" pitchFamily="2" charset="-78"/>
                        <a:ea typeface="+mn-ea"/>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0.4%</a:t>
                      </a:r>
                    </a:p>
                    <a:p>
                      <a:endParaRPr lang="en-US" dirty="0">
                        <a:latin typeface="Beirut" pitchFamily="2" charset="-78"/>
                        <a:cs typeface="Beirut" pitchFamily="2" charset="-78"/>
                      </a:endParaRPr>
                    </a:p>
                  </a:txBody>
                  <a:tcPr/>
                </a:tc>
                <a:tc>
                  <a:txBody>
                    <a:bodyPr/>
                    <a:lstStyle/>
                    <a:p>
                      <a:endParaRPr lang="en-US" dirty="0">
                        <a:latin typeface="Beirut" pitchFamily="2" charset="-78"/>
                        <a:cs typeface="Beirut" pitchFamily="2" charset="-78"/>
                      </a:endParaRPr>
                    </a:p>
                  </a:txBody>
                  <a:tcPr/>
                </a:tc>
                <a:extLst>
                  <a:ext uri="{0D108BD9-81ED-4DB2-BD59-A6C34878D82A}">
                    <a16:rowId xmlns:a16="http://schemas.microsoft.com/office/drawing/2014/main" val="4241875787"/>
                  </a:ext>
                </a:extLst>
              </a:tr>
            </a:tbl>
          </a:graphicData>
        </a:graphic>
      </p:graphicFrame>
    </p:spTree>
    <p:extLst>
      <p:ext uri="{BB962C8B-B14F-4D97-AF65-F5344CB8AC3E}">
        <p14:creationId xmlns:p14="http://schemas.microsoft.com/office/powerpoint/2010/main" val="250073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8CBAF698-1F46-6018-959B-422937EB4565}"/>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711D69B9-87F1-01F4-AA35-EF9E5BFC8D20}"/>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D90955CF-988E-9507-EA09-7DC9C7CBAC69}"/>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1F3E16B3-5028-6C02-E626-E9185CE462E9}"/>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B7F679E7-B2D6-BE2A-1B95-77B2F081D174}"/>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Strengths</a:t>
            </a:r>
          </a:p>
        </p:txBody>
      </p:sp>
      <p:sp>
        <p:nvSpPr>
          <p:cNvPr id="235" name="Google Shape;235;p20">
            <a:extLst>
              <a:ext uri="{FF2B5EF4-FFF2-40B4-BE49-F238E27FC236}">
                <a16:creationId xmlns:a16="http://schemas.microsoft.com/office/drawing/2014/main" id="{81DB4532-91ED-6ED3-1CF6-BA09CFA227A5}"/>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E5812131-0C6F-2D8E-5E0A-46E126793B30}"/>
              </a:ext>
            </a:extLst>
          </p:cNvPr>
          <p:cNvSpPr/>
          <p:nvPr/>
        </p:nvSpPr>
        <p:spPr>
          <a:xfrm>
            <a:off x="938722" y="1026735"/>
            <a:ext cx="10742001" cy="4582309"/>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Robust design: RCT, double blind placebo controlled- gold standard, international and multicentre </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First successful oral GLP‑1 RA showing cardiovascular benefits</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High risk patients included </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Large, diverse, event-driven trial with long follow-up</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Well-tolerated safety profile</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Very specific instructions on administration (enhanced absorption?)</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SAEs were lower in the </a:t>
            </a:r>
            <a:r>
              <a:rPr lang="en-ZA" sz="2400" dirty="0" err="1">
                <a:solidFill>
                  <a:schemeClr val="tx1"/>
                </a:solidFill>
                <a:latin typeface="Calibri" panose="020F0502020204030204" pitchFamily="34" charset="0"/>
                <a:cs typeface="Calibri" panose="020F0502020204030204" pitchFamily="34" charset="0"/>
              </a:rPr>
              <a:t>semaglutide</a:t>
            </a:r>
            <a:r>
              <a:rPr lang="en-ZA" sz="2400" dirty="0">
                <a:solidFill>
                  <a:schemeClr val="tx1"/>
                </a:solidFill>
                <a:latin typeface="Calibri" panose="020F0502020204030204" pitchFamily="34" charset="0"/>
                <a:cs typeface="Calibri" panose="020F0502020204030204" pitchFamily="34" charset="0"/>
              </a:rPr>
              <a:t> group</a:t>
            </a:r>
          </a:p>
          <a:p>
            <a:pPr marL="457200" indent="-457200">
              <a:buFont typeface="Arial" panose="020B0604020202020204" pitchFamily="34" charset="0"/>
              <a:buChar char="•"/>
            </a:pPr>
            <a:r>
              <a:rPr lang="en-ZA" sz="2400" dirty="0">
                <a:solidFill>
                  <a:schemeClr val="tx1"/>
                </a:solidFill>
                <a:latin typeface="Calibri" panose="020F0502020204030204" pitchFamily="34" charset="0"/>
                <a:cs typeface="Calibri" panose="020F0502020204030204" pitchFamily="34" charset="0"/>
              </a:rPr>
              <a:t>Additional benefits beyond MACE: Significant reductions in nonfatal myocardial infarction and adverse limb events bolster the benefit profile</a:t>
            </a:r>
          </a:p>
        </p:txBody>
      </p:sp>
    </p:spTree>
    <p:extLst>
      <p:ext uri="{BB962C8B-B14F-4D97-AF65-F5344CB8AC3E}">
        <p14:creationId xmlns:p14="http://schemas.microsoft.com/office/powerpoint/2010/main" val="410177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28360CB4-97E7-AF88-3DD4-381EDDFAA6C6}"/>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A33F32DC-9DD7-77C9-A5CA-47327A5D4569}"/>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80E46C62-D365-83C3-CE48-B9CAB3D88F21}"/>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93D3BAFE-DB2D-E8ED-FFF8-98EAED6D6342}"/>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2497B91F-6F19-FC45-BDDB-E698B29CAD96}"/>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Limitations</a:t>
            </a:r>
          </a:p>
        </p:txBody>
      </p:sp>
      <p:sp>
        <p:nvSpPr>
          <p:cNvPr id="235" name="Google Shape;235;p20">
            <a:extLst>
              <a:ext uri="{FF2B5EF4-FFF2-40B4-BE49-F238E27FC236}">
                <a16:creationId xmlns:a16="http://schemas.microsoft.com/office/drawing/2014/main" id="{1EAFC96E-255F-4137-AFE4-BD4770B2B083}"/>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175740BE-E337-5C52-DA21-4A2C813FAFB5}"/>
              </a:ext>
            </a:extLst>
          </p:cNvPr>
          <p:cNvSpPr/>
          <p:nvPr/>
        </p:nvSpPr>
        <p:spPr>
          <a:xfrm>
            <a:off x="831530" y="908202"/>
            <a:ext cx="11253278" cy="5661932"/>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3200" b="1" dirty="0">
                <a:solidFill>
                  <a:schemeClr val="tx1"/>
                </a:solidFill>
                <a:latin typeface="Calibri" panose="020F0502020204030204" pitchFamily="34" charset="0"/>
                <a:cs typeface="Calibri" panose="020F0502020204030204" pitchFamily="34" charset="0"/>
              </a:rPr>
              <a:t>Underrepresentation of some demographic groups:</a:t>
            </a:r>
            <a:r>
              <a:rPr lang="en-ZA" sz="3200" dirty="0">
                <a:solidFill>
                  <a:schemeClr val="tx1"/>
                </a:solidFill>
                <a:latin typeface="Calibri" panose="020F0502020204030204" pitchFamily="34" charset="0"/>
                <a:cs typeface="Calibri" panose="020F0502020204030204" pitchFamily="34" charset="0"/>
              </a:rPr>
              <a:t> Only ~29% of participants were female; Black patients comprised just ~2.6% of the study population, potentially limiting generalizability.</a:t>
            </a:r>
          </a:p>
          <a:p>
            <a:pPr marL="285750" indent="-285750">
              <a:buFont typeface="Arial" panose="020B0604020202020204" pitchFamily="34" charset="0"/>
              <a:buChar char="•"/>
            </a:pPr>
            <a:r>
              <a:rPr lang="en-ZA" sz="3200" b="1" dirty="0">
                <a:solidFill>
                  <a:schemeClr val="tx1"/>
                </a:solidFill>
                <a:latin typeface="Calibri" panose="020F0502020204030204" pitchFamily="34" charset="0"/>
                <a:cs typeface="Calibri" panose="020F0502020204030204" pitchFamily="34" charset="0"/>
              </a:rPr>
              <a:t>Limited benefits for renal outcomes: </a:t>
            </a:r>
            <a:r>
              <a:rPr lang="en-ZA" sz="3200" dirty="0">
                <a:solidFill>
                  <a:schemeClr val="tx1"/>
                </a:solidFill>
                <a:latin typeface="Calibri" panose="020F0502020204030204" pitchFamily="34" charset="0"/>
                <a:cs typeface="Calibri" panose="020F0502020204030204" pitchFamily="34" charset="0"/>
              </a:rPr>
              <a:t>Kidney endpoints did not reach statistical significance in the full trial population. </a:t>
            </a:r>
          </a:p>
          <a:p>
            <a:pPr marL="285750" indent="-285750">
              <a:buFont typeface="Arial" panose="020B0604020202020204" pitchFamily="34" charset="0"/>
              <a:buChar char="•"/>
            </a:pPr>
            <a:r>
              <a:rPr lang="en-ZA" sz="3200" b="1" dirty="0">
                <a:solidFill>
                  <a:schemeClr val="tx1"/>
                </a:solidFill>
                <a:latin typeface="Calibri" panose="020F0502020204030204" pitchFamily="34" charset="0"/>
                <a:cs typeface="Calibri" panose="020F0502020204030204" pitchFamily="34" charset="0"/>
              </a:rPr>
              <a:t>CKD defined only by one  eGFR&lt;60</a:t>
            </a:r>
          </a:p>
          <a:p>
            <a:pPr marL="285750" indent="-285750">
              <a:buFont typeface="Arial" panose="020B0604020202020204" pitchFamily="34" charset="0"/>
              <a:buChar char="•"/>
            </a:pPr>
            <a:r>
              <a:rPr lang="en-ZA" sz="3200" b="1" dirty="0">
                <a:solidFill>
                  <a:schemeClr val="tx1"/>
                </a:solidFill>
                <a:latin typeface="Calibri" panose="020F0502020204030204" pitchFamily="34" charset="0"/>
                <a:cs typeface="Calibri" panose="020F0502020204030204" pitchFamily="34" charset="0"/>
              </a:rPr>
              <a:t>Funding and potential bias: </a:t>
            </a:r>
            <a:r>
              <a:rPr lang="en-ZA" sz="3200" dirty="0">
                <a:solidFill>
                  <a:schemeClr val="tx1"/>
                </a:solidFill>
                <a:latin typeface="Calibri" panose="020F0502020204030204" pitchFamily="34" charset="0"/>
                <a:cs typeface="Calibri" panose="020F0502020204030204" pitchFamily="34" charset="0"/>
              </a:rPr>
              <a:t>The trial was industry-funded (by Novo Nordisk), a common practice but one worth noting as a potential source of bias in interpretation</a:t>
            </a:r>
          </a:p>
        </p:txBody>
      </p:sp>
    </p:spTree>
    <p:extLst>
      <p:ext uri="{BB962C8B-B14F-4D97-AF65-F5344CB8AC3E}">
        <p14:creationId xmlns:p14="http://schemas.microsoft.com/office/powerpoint/2010/main" val="90412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5A37E17E-4B9F-0D31-8991-B89A3CD93351}"/>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988017FE-4DDE-3E9A-35F1-07A09A2FE3F2}"/>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017C88C1-037E-D94C-C6D8-27FC4B0A3A76}"/>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AB0F6E77-8253-F9B9-9F30-B942A6BCBF28}"/>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58BC2B09-E8B7-F216-8C27-DA047EE21F0A}"/>
              </a:ext>
            </a:extLst>
          </p:cNvPr>
          <p:cNvSpPr txBox="1"/>
          <p:nvPr/>
        </p:nvSpPr>
        <p:spPr>
          <a:xfrm>
            <a:off x="1050330" y="-81436"/>
            <a:ext cx="1022885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Implications on clinical practice</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77EBFFA4-D224-F904-A4D6-FDD5EC846627}"/>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6F481695-A7F7-8E2C-6947-EB8F0670DAC6}"/>
              </a:ext>
            </a:extLst>
          </p:cNvPr>
          <p:cNvSpPr/>
          <p:nvPr/>
        </p:nvSpPr>
        <p:spPr>
          <a:xfrm>
            <a:off x="938722" y="1026735"/>
            <a:ext cx="10742001" cy="5238598"/>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2800" b="1" dirty="0">
                <a:solidFill>
                  <a:schemeClr val="tx1"/>
                </a:solidFill>
                <a:latin typeface="Calibri" panose="020F0502020204030204" pitchFamily="34" charset="0"/>
                <a:cs typeface="Calibri" panose="020F0502020204030204" pitchFamily="34" charset="0"/>
              </a:rPr>
              <a:t>Adherence and Practicality</a:t>
            </a:r>
          </a:p>
          <a:p>
            <a:pPr marL="285750" indent="-285750">
              <a:buFont typeface="Arial" panose="020B0604020202020204" pitchFamily="34" charset="0"/>
              <a:buChar char="•"/>
            </a:pPr>
            <a:r>
              <a:rPr lang="en-ZA" sz="2800" b="1" dirty="0">
                <a:solidFill>
                  <a:schemeClr val="tx1"/>
                </a:solidFill>
                <a:latin typeface="Calibri" panose="020F0502020204030204" pitchFamily="34" charset="0"/>
                <a:cs typeface="Calibri" panose="020F0502020204030204" pitchFamily="34" charset="0"/>
              </a:rPr>
              <a:t>Less waste </a:t>
            </a:r>
            <a:r>
              <a:rPr lang="en-ZA" sz="2800" dirty="0">
                <a:solidFill>
                  <a:schemeClr val="tx1"/>
                </a:solidFill>
                <a:latin typeface="Calibri" panose="020F0502020204030204" pitchFamily="34" charset="0"/>
                <a:cs typeface="Calibri" panose="020F0502020204030204" pitchFamily="34" charset="0"/>
              </a:rPr>
              <a:t>with tablet vs needles, needle disposal methods etc </a:t>
            </a:r>
          </a:p>
          <a:p>
            <a:pPr marL="285750" indent="-285750">
              <a:buFont typeface="Arial" panose="020B0604020202020204" pitchFamily="34" charset="0"/>
              <a:buChar char="•"/>
            </a:pPr>
            <a:r>
              <a:rPr lang="en-ZA" sz="2800" b="1" dirty="0">
                <a:solidFill>
                  <a:schemeClr val="tx1"/>
                </a:solidFill>
                <a:latin typeface="Calibri" panose="020F0502020204030204" pitchFamily="34" charset="0"/>
                <a:cs typeface="Calibri" panose="020F0502020204030204" pitchFamily="34" charset="0"/>
              </a:rPr>
              <a:t>Less time </a:t>
            </a:r>
            <a:r>
              <a:rPr lang="en-ZA" sz="2800" dirty="0">
                <a:solidFill>
                  <a:schemeClr val="tx1"/>
                </a:solidFill>
                <a:latin typeface="Calibri" panose="020F0502020204030204" pitchFamily="34" charset="0"/>
                <a:cs typeface="Calibri" panose="020F0502020204030204" pitchFamily="34" charset="0"/>
              </a:rPr>
              <a:t>taken up by clinicians or nurses as do not need to teach subcutaneous injections/ disposal etc</a:t>
            </a:r>
          </a:p>
          <a:p>
            <a:pPr marL="285750" indent="-285750">
              <a:buFont typeface="Arial" panose="020B0604020202020204" pitchFamily="34" charset="0"/>
              <a:buChar char="•"/>
            </a:pPr>
            <a:r>
              <a:rPr lang="en-ZA" sz="2800" b="1" dirty="0">
                <a:solidFill>
                  <a:schemeClr val="tx1"/>
                </a:solidFill>
                <a:latin typeface="Calibri" panose="020F0502020204030204" pitchFamily="34" charset="0"/>
                <a:cs typeface="Calibri" panose="020F0502020204030204" pitchFamily="34" charset="0"/>
              </a:rPr>
              <a:t>Costs ?</a:t>
            </a:r>
            <a:endParaRPr lang="en-ZA" sz="2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ZA" sz="2800" b="1" dirty="0">
                <a:solidFill>
                  <a:schemeClr val="tx1"/>
                </a:solidFill>
                <a:latin typeface="Calibri" panose="020F0502020204030204" pitchFamily="34" charset="0"/>
                <a:cs typeface="Calibri" panose="020F0502020204030204" pitchFamily="34" charset="0"/>
              </a:rPr>
              <a:t>Streamlined Multidisciplinary Care</a:t>
            </a:r>
            <a:r>
              <a:rPr lang="en-ZA" sz="2800" dirty="0">
                <a:solidFill>
                  <a:schemeClr val="tx1"/>
                </a:solidFill>
                <a:latin typeface="Calibri" panose="020F0502020204030204" pitchFamily="34" charset="0"/>
                <a:cs typeface="Calibri" panose="020F0502020204030204" pitchFamily="34" charset="0"/>
              </a:rPr>
              <a:t>: SOUL’s results bridge cardiology, nephrology, and endocrinology practice, supporting integrated care for "the malignant triad"—diabetes, CVD, and CKD.</a:t>
            </a:r>
          </a:p>
          <a:p>
            <a:pPr marL="285750" indent="-285750">
              <a:buFont typeface="Arial" panose="020B0604020202020204" pitchFamily="34" charset="0"/>
              <a:buChar char="•"/>
            </a:pPr>
            <a:r>
              <a:rPr lang="en-ZA" sz="2800" dirty="0">
                <a:solidFill>
                  <a:schemeClr val="tx1"/>
                </a:solidFill>
                <a:latin typeface="Calibri" panose="020F0502020204030204" pitchFamily="34" charset="0"/>
                <a:cs typeface="Calibri" panose="020F0502020204030204" pitchFamily="34" charset="0"/>
              </a:rPr>
              <a:t>Joined diabetes/ vascular clinic for </a:t>
            </a:r>
            <a:r>
              <a:rPr lang="en-ZA" sz="2800" dirty="0" err="1">
                <a:solidFill>
                  <a:schemeClr val="tx1"/>
                </a:solidFill>
                <a:latin typeface="Calibri" panose="020F0502020204030204" pitchFamily="34" charset="0"/>
                <a:cs typeface="Calibri" panose="020F0502020204030204" pitchFamily="34" charset="0"/>
              </a:rPr>
              <a:t>semaglutide</a:t>
            </a:r>
            <a:r>
              <a:rPr lang="en-ZA" sz="2800" dirty="0">
                <a:solidFill>
                  <a:schemeClr val="tx1"/>
                </a:solidFill>
                <a:latin typeface="Calibri" panose="020F0502020204030204" pitchFamily="34" charset="0"/>
                <a:cs typeface="Calibri" panose="020F0502020204030204" pitchFamily="34" charset="0"/>
              </a:rPr>
              <a:t>, 3 months post MI</a:t>
            </a:r>
          </a:p>
          <a:p>
            <a:pPr marL="285750" indent="-285750">
              <a:buFont typeface="Arial" panose="020B0604020202020204" pitchFamily="34" charset="0"/>
              <a:buChar char="•"/>
            </a:pPr>
            <a:r>
              <a:rPr lang="en-ZA" sz="2800" dirty="0">
                <a:solidFill>
                  <a:schemeClr val="tx1"/>
                </a:solidFill>
                <a:latin typeface="Calibri" panose="020F0502020204030204" pitchFamily="34" charset="0"/>
                <a:cs typeface="Calibri" panose="020F0502020204030204" pitchFamily="34" charset="0"/>
              </a:rPr>
              <a:t>Improving metabolic syndrome, helping cardiology service burden (prevention)</a:t>
            </a:r>
          </a:p>
        </p:txBody>
      </p:sp>
    </p:spTree>
    <p:extLst>
      <p:ext uri="{BB962C8B-B14F-4D97-AF65-F5344CB8AC3E}">
        <p14:creationId xmlns:p14="http://schemas.microsoft.com/office/powerpoint/2010/main" val="9059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3077B82A-CEEA-3AB4-49C3-E1AC298AC93C}"/>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3D6CF96A-F412-036C-549D-007ED6089A18}"/>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D57B1956-22B2-70F0-C083-804D4EA1687D}"/>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6982F023-BC86-A835-1549-C629B7611909}"/>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250AC671-EACA-E451-06FB-4E0EB43732AB}"/>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Conclusions</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0E87E78F-CE7D-D7FD-89F6-0621A934B46E}"/>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B1AB4265-E49B-1932-52F6-2C158D9894B1}"/>
              </a:ext>
            </a:extLst>
          </p:cNvPr>
          <p:cNvSpPr/>
          <p:nvPr/>
        </p:nvSpPr>
        <p:spPr>
          <a:xfrm>
            <a:off x="938722" y="1026735"/>
            <a:ext cx="10742001" cy="5445503"/>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Oral </a:t>
            </a:r>
            <a:r>
              <a:rPr lang="en-ZA" sz="3200" dirty="0" err="1">
                <a:solidFill>
                  <a:schemeClr val="tx1"/>
                </a:solidFill>
                <a:latin typeface="Calibri" panose="020F0502020204030204" pitchFamily="34" charset="0"/>
                <a:cs typeface="Calibri" panose="020F0502020204030204" pitchFamily="34" charset="0"/>
              </a:rPr>
              <a:t>semaglutide</a:t>
            </a:r>
            <a:r>
              <a:rPr lang="en-ZA" sz="3200" dirty="0">
                <a:solidFill>
                  <a:schemeClr val="tx1"/>
                </a:solidFill>
                <a:latin typeface="Calibri" panose="020F0502020204030204" pitchFamily="34" charset="0"/>
                <a:cs typeface="Calibri" panose="020F0502020204030204" pitchFamily="34" charset="0"/>
              </a:rPr>
              <a:t> significantly reduced MACE</a:t>
            </a:r>
          </a:p>
          <a:p>
            <a:pPr marL="457200" indent="-45720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Supportive secondary outcomes indicating improvements in peripheral artery disease (reduced hospitalizations for limb ischemia), and key cardiometabolic parameters like blood sugar, weight, and inflammation. </a:t>
            </a:r>
          </a:p>
          <a:p>
            <a:pPr marL="457200" indent="-45720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Favourable safety profile</a:t>
            </a:r>
            <a:br>
              <a:rPr lang="en-ZA" sz="3200" dirty="0">
                <a:solidFill>
                  <a:schemeClr val="tx1"/>
                </a:solidFill>
                <a:latin typeface="Calibri" panose="020F0502020204030204" pitchFamily="34" charset="0"/>
                <a:cs typeface="Calibri" panose="020F0502020204030204" pitchFamily="34" charset="0"/>
              </a:rPr>
            </a:br>
            <a:r>
              <a:rPr lang="en-ZA" sz="3200" dirty="0">
                <a:solidFill>
                  <a:schemeClr val="tx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ZA" sz="3200" b="1" dirty="0">
                <a:solidFill>
                  <a:schemeClr val="tx1"/>
                </a:solidFill>
                <a:latin typeface="Calibri" panose="020F0502020204030204" pitchFamily="34" charset="0"/>
                <a:cs typeface="Calibri" panose="020F0502020204030204" pitchFamily="34" charset="0"/>
              </a:rPr>
              <a:t>Future directions: </a:t>
            </a:r>
            <a:r>
              <a:rPr lang="en-ZA" sz="3200" dirty="0">
                <a:solidFill>
                  <a:schemeClr val="tx1"/>
                </a:solidFill>
                <a:latin typeface="Calibri" panose="020F0502020204030204" pitchFamily="34" charset="0"/>
                <a:cs typeface="Calibri" panose="020F0502020204030204" pitchFamily="34" charset="0"/>
              </a:rPr>
              <a:t>head to head trial of </a:t>
            </a:r>
            <a:r>
              <a:rPr lang="en-ZA" sz="3200" dirty="0" err="1">
                <a:solidFill>
                  <a:schemeClr val="tx1"/>
                </a:solidFill>
                <a:latin typeface="Calibri" panose="020F0502020204030204" pitchFamily="34" charset="0"/>
                <a:cs typeface="Calibri" panose="020F0502020204030204" pitchFamily="34" charset="0"/>
              </a:rPr>
              <a:t>s.c</a:t>
            </a:r>
            <a:r>
              <a:rPr lang="en-ZA" sz="3200" dirty="0">
                <a:solidFill>
                  <a:schemeClr val="tx1"/>
                </a:solidFill>
                <a:latin typeface="Calibri" panose="020F0502020204030204" pitchFamily="34" charset="0"/>
                <a:cs typeface="Calibri" panose="020F0502020204030204" pitchFamily="34" charset="0"/>
              </a:rPr>
              <a:t> vs oral </a:t>
            </a:r>
            <a:r>
              <a:rPr lang="en-ZA" sz="3200" dirty="0" err="1">
                <a:solidFill>
                  <a:schemeClr val="tx1"/>
                </a:solidFill>
                <a:latin typeface="Calibri" panose="020F0502020204030204" pitchFamily="34" charset="0"/>
                <a:cs typeface="Calibri" panose="020F0502020204030204" pitchFamily="34" charset="0"/>
              </a:rPr>
              <a:t>semaglutide</a:t>
            </a:r>
            <a:endParaRPr lang="en-ZA"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659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D3A8EA8D-DEFD-A829-18EC-6F5AC356B3A0}"/>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35934BB1-F719-3F89-DE75-C775045EE9DC}"/>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59783C51-6709-120B-D393-8D38E3D88BE7}"/>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372084C8-E97A-61FB-929C-905373DC63BA}"/>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8B1897EB-A04F-D29D-ADBB-A9F35A4F76BF}"/>
              </a:ext>
            </a:extLst>
          </p:cNvPr>
          <p:cNvSpPr txBox="1"/>
          <p:nvPr/>
        </p:nvSpPr>
        <p:spPr>
          <a:xfrm>
            <a:off x="1018580" y="79289"/>
            <a:ext cx="1022885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Discussion…</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5B67C3AF-307B-DF2A-C9A1-9B6F4F7A81E3}"/>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1C5DA3C1-ED7F-18D0-86F8-66CD1B7D41A8}"/>
              </a:ext>
            </a:extLst>
          </p:cNvPr>
          <p:cNvSpPr/>
          <p:nvPr/>
        </p:nvSpPr>
        <p:spPr>
          <a:xfrm>
            <a:off x="1228544" y="1106045"/>
            <a:ext cx="10742001" cy="5238598"/>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solidFill>
                  <a:srgbClr val="C00000"/>
                </a:solidFill>
                <a:latin typeface="Beirut" pitchFamily="2" charset="-78"/>
                <a:cs typeface="Beirut" pitchFamily="2" charset="-78"/>
              </a:rPr>
              <a:t>Barriers to starting  </a:t>
            </a:r>
            <a:r>
              <a:rPr lang="en-US" sz="4000" b="1" dirty="0" err="1">
                <a:solidFill>
                  <a:srgbClr val="C00000"/>
                </a:solidFill>
                <a:latin typeface="Beirut" pitchFamily="2" charset="-78"/>
                <a:cs typeface="Beirut" pitchFamily="2" charset="-78"/>
              </a:rPr>
              <a:t>semaglutide</a:t>
            </a:r>
            <a:r>
              <a:rPr lang="en-US" sz="4000" b="1" dirty="0">
                <a:solidFill>
                  <a:srgbClr val="C00000"/>
                </a:solidFill>
                <a:latin typeface="Beirut" pitchFamily="2" charset="-78"/>
                <a:cs typeface="Beirut" pitchFamily="2" charset="-78"/>
              </a:rPr>
              <a:t> in hospital:</a:t>
            </a:r>
          </a:p>
          <a:p>
            <a:pPr marL="914400" lvl="1" indent="-457200">
              <a:buFont typeface="Arial" panose="020B0604020202020204" pitchFamily="34" charset="0"/>
              <a:buChar char="•"/>
            </a:pPr>
            <a:r>
              <a:rPr lang="en-ZA" sz="4000" dirty="0">
                <a:solidFill>
                  <a:schemeClr val="tx1"/>
                </a:solidFill>
                <a:latin typeface="Calibri" panose="020F0502020204030204" pitchFamily="34" charset="0"/>
                <a:cs typeface="Calibri" panose="020F0502020204030204" pitchFamily="34" charset="0"/>
              </a:rPr>
              <a:t>Who should be prescribing?</a:t>
            </a:r>
          </a:p>
          <a:p>
            <a:pPr marL="914400" lvl="1" indent="-457200">
              <a:buFont typeface="Arial" panose="020B0604020202020204" pitchFamily="34" charset="0"/>
              <a:buChar char="•"/>
            </a:pPr>
            <a:r>
              <a:rPr lang="en-ZA" sz="4000" dirty="0">
                <a:solidFill>
                  <a:schemeClr val="tx1"/>
                </a:solidFill>
                <a:latin typeface="Calibri" panose="020F0502020204030204" pitchFamily="34" charset="0"/>
                <a:cs typeface="Calibri" panose="020F0502020204030204" pitchFamily="34" charset="0"/>
              </a:rPr>
              <a:t>Increasing access to </a:t>
            </a:r>
            <a:r>
              <a:rPr lang="en-ZA" sz="4000" dirty="0" err="1">
                <a:solidFill>
                  <a:schemeClr val="tx1"/>
                </a:solidFill>
                <a:latin typeface="Calibri" panose="020F0502020204030204" pitchFamily="34" charset="0"/>
                <a:cs typeface="Calibri" panose="020F0502020204030204" pitchFamily="34" charset="0"/>
              </a:rPr>
              <a:t>semaglutide</a:t>
            </a:r>
            <a:r>
              <a:rPr lang="en-ZA" sz="4000" dirty="0">
                <a:solidFill>
                  <a:schemeClr val="tx1"/>
                </a:solidFill>
                <a:latin typeface="Calibri" panose="020F0502020204030204" pitchFamily="34" charset="0"/>
                <a:cs typeface="Calibri" panose="020F0502020204030204" pitchFamily="34" charset="0"/>
              </a:rPr>
              <a:t>?</a:t>
            </a:r>
          </a:p>
          <a:p>
            <a:pPr marL="914400" lvl="1" indent="-457200">
              <a:buFont typeface="Arial" panose="020B0604020202020204" pitchFamily="34" charset="0"/>
              <a:buChar char="•"/>
            </a:pPr>
            <a:r>
              <a:rPr lang="en-ZA" sz="4000" dirty="0">
                <a:solidFill>
                  <a:schemeClr val="tx1"/>
                </a:solidFill>
                <a:latin typeface="Calibri" panose="020F0502020204030204" pitchFamily="34" charset="0"/>
                <a:cs typeface="Calibri" panose="020F0502020204030204" pitchFamily="34" charset="0"/>
              </a:rPr>
              <a:t>Costs still high (secondary patent ongoing) </a:t>
            </a:r>
          </a:p>
        </p:txBody>
      </p:sp>
    </p:spTree>
    <p:extLst>
      <p:ext uri="{BB962C8B-B14F-4D97-AF65-F5344CB8AC3E}">
        <p14:creationId xmlns:p14="http://schemas.microsoft.com/office/powerpoint/2010/main" val="258809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FE46EDE4-E2EA-0E8B-6236-A25EC52D69C4}"/>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A7FDB9AB-D056-45B6-2C76-6BCD4C5B76F7}"/>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16ADFF95-8C47-80F3-807F-80178D198FB9}"/>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D25853D0-4F2B-FC82-DB51-E53B3BABA0FF}"/>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5D9A8216-4E90-0C83-9E61-44B8E41FE088}"/>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References </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FC15FA64-4C18-0D7F-96BE-2085452C25A3}"/>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53CE6E49-D836-CC51-6BC6-02BEC74C753F}"/>
              </a:ext>
            </a:extLst>
          </p:cNvPr>
          <p:cNvSpPr/>
          <p:nvPr/>
        </p:nvSpPr>
        <p:spPr>
          <a:xfrm>
            <a:off x="938722" y="1026735"/>
            <a:ext cx="10742001" cy="5608527"/>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endParaRPr lang="en-ZA" sz="2800" dirty="0">
              <a:solidFill>
                <a:schemeClr val="tx1"/>
              </a:solidFill>
              <a:latin typeface="Calibri" panose="020F0502020204030204" pitchFamily="34" charset="0"/>
              <a:cs typeface="Calibri" panose="020F0502020204030204" pitchFamily="34" charset="0"/>
            </a:endParaRPr>
          </a:p>
          <a:p>
            <a:pPr marL="514350" indent="-514350">
              <a:buFont typeface="+mj-lt"/>
              <a:buAutoNum type="arabicPeriod"/>
            </a:pPr>
            <a:r>
              <a:rPr lang="en-ZA" sz="2800" dirty="0">
                <a:solidFill>
                  <a:schemeClr val="tx1"/>
                </a:solidFill>
                <a:latin typeface="Calibri" panose="020F0502020204030204" pitchFamily="34" charset="0"/>
                <a:cs typeface="Calibri" panose="020F0502020204030204" pitchFamily="34" charset="0"/>
              </a:rPr>
              <a:t>Drucker DJ, Holst JJ. The expanding incretin universe: from basic biology to clinical translation. </a:t>
            </a:r>
            <a:r>
              <a:rPr lang="en-ZA" sz="2800" dirty="0" err="1">
                <a:solidFill>
                  <a:schemeClr val="tx1"/>
                </a:solidFill>
                <a:latin typeface="Calibri" panose="020F0502020204030204" pitchFamily="34" charset="0"/>
                <a:cs typeface="Calibri" panose="020F0502020204030204" pitchFamily="34" charset="0"/>
              </a:rPr>
              <a:t>Diabetologia</a:t>
            </a:r>
            <a:r>
              <a:rPr lang="en-ZA" sz="2800" dirty="0">
                <a:solidFill>
                  <a:schemeClr val="tx1"/>
                </a:solidFill>
                <a:latin typeface="Calibri" panose="020F0502020204030204" pitchFamily="34" charset="0"/>
                <a:cs typeface="Calibri" panose="020F0502020204030204" pitchFamily="34" charset="0"/>
              </a:rPr>
              <a:t>. 2023 Oct;66(10):1765-1779. </a:t>
            </a:r>
            <a:r>
              <a:rPr lang="en-ZA" sz="2800" dirty="0" err="1">
                <a:solidFill>
                  <a:schemeClr val="tx1"/>
                </a:solidFill>
                <a:latin typeface="Calibri" panose="020F0502020204030204" pitchFamily="34" charset="0"/>
                <a:cs typeface="Calibri" panose="020F0502020204030204" pitchFamily="34" charset="0"/>
              </a:rPr>
              <a:t>doi</a:t>
            </a:r>
            <a:r>
              <a:rPr lang="en-ZA" sz="2800" dirty="0">
                <a:solidFill>
                  <a:schemeClr val="tx1"/>
                </a:solidFill>
                <a:latin typeface="Calibri" panose="020F0502020204030204" pitchFamily="34" charset="0"/>
                <a:cs typeface="Calibri" panose="020F0502020204030204" pitchFamily="34" charset="0"/>
              </a:rPr>
              <a:t>: 10.1007/s00125-023-05906-7. </a:t>
            </a:r>
            <a:r>
              <a:rPr lang="en-ZA" sz="2800" dirty="0" err="1">
                <a:solidFill>
                  <a:schemeClr val="tx1"/>
                </a:solidFill>
                <a:latin typeface="Calibri" panose="020F0502020204030204" pitchFamily="34" charset="0"/>
                <a:cs typeface="Calibri" panose="020F0502020204030204" pitchFamily="34" charset="0"/>
              </a:rPr>
              <a:t>Epub</a:t>
            </a:r>
            <a:r>
              <a:rPr lang="en-ZA" sz="2800" dirty="0">
                <a:solidFill>
                  <a:schemeClr val="tx1"/>
                </a:solidFill>
                <a:latin typeface="Calibri" panose="020F0502020204030204" pitchFamily="34" charset="0"/>
                <a:cs typeface="Calibri" panose="020F0502020204030204" pitchFamily="34" charset="0"/>
              </a:rPr>
              <a:t> 2023 Mar 28. PMID: 36976349.</a:t>
            </a:r>
          </a:p>
          <a:p>
            <a:pPr marL="514350" indent="-514350">
              <a:buFont typeface="+mj-lt"/>
              <a:buAutoNum type="arabicPeriod"/>
            </a:pPr>
            <a:r>
              <a:rPr lang="en-ZA" sz="2800" dirty="0">
                <a:solidFill>
                  <a:schemeClr val="tx1"/>
                </a:solidFill>
                <a:latin typeface="Calibri" panose="020F0502020204030204" pitchFamily="34" charset="0"/>
                <a:cs typeface="Calibri" panose="020F0502020204030204" pitchFamily="34" charset="0"/>
              </a:rPr>
              <a:t>MSA. University of </a:t>
            </a:r>
            <a:r>
              <a:rPr lang="en-ZA" sz="2800" dirty="0" err="1">
                <a:solidFill>
                  <a:schemeClr val="tx1"/>
                </a:solidFill>
                <a:latin typeface="Calibri" panose="020F0502020204030204" pitchFamily="34" charset="0"/>
                <a:cs typeface="Calibri" panose="020F0502020204030204" pitchFamily="34" charset="0"/>
              </a:rPr>
              <a:t>Southhampton</a:t>
            </a:r>
            <a:r>
              <a:rPr lang="en-ZA" sz="2800" dirty="0">
                <a:solidFill>
                  <a:schemeClr val="tx1"/>
                </a:solidFill>
                <a:latin typeface="Calibri" panose="020F0502020204030204" pitchFamily="34" charset="0"/>
                <a:cs typeface="Calibri" panose="020F0502020204030204" pitchFamily="34" charset="0"/>
              </a:rPr>
              <a:t>. </a:t>
            </a:r>
            <a:r>
              <a:rPr lang="en-ZA" sz="28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https://www.msatrust.org.uk/cause-and-cure/get-involved-in-research/what-is-research/</a:t>
            </a:r>
            <a:endParaRPr lang="en-ZA" sz="2800" dirty="0">
              <a:solidFill>
                <a:schemeClr val="tx1"/>
              </a:solidFill>
              <a:latin typeface="Calibri" panose="020F0502020204030204" pitchFamily="34" charset="0"/>
              <a:cs typeface="Calibri" panose="020F0502020204030204" pitchFamily="34" charset="0"/>
            </a:endParaRPr>
          </a:p>
          <a:p>
            <a:pPr marL="514350" indent="-514350">
              <a:buFont typeface="+mj-lt"/>
              <a:buAutoNum type="arabicPeriod"/>
            </a:pPr>
            <a:r>
              <a:rPr lang="en-ZA" sz="2800" dirty="0">
                <a:solidFill>
                  <a:schemeClr val="tx1"/>
                </a:solidFill>
                <a:latin typeface="Calibri" panose="020F0502020204030204" pitchFamily="34" charset="0"/>
                <a:cs typeface="Calibri" panose="020F0502020204030204" pitchFamily="34" charset="0"/>
              </a:rPr>
              <a:t>Novo Nordisk. https://</a:t>
            </a:r>
            <a:r>
              <a:rPr lang="en-ZA" sz="2800" dirty="0" err="1">
                <a:solidFill>
                  <a:schemeClr val="tx1"/>
                </a:solidFill>
                <a:latin typeface="Calibri" panose="020F0502020204030204" pitchFamily="34" charset="0"/>
                <a:cs typeface="Calibri" panose="020F0502020204030204" pitchFamily="34" charset="0"/>
              </a:rPr>
              <a:t>sciencehub.novonordisk.com</a:t>
            </a:r>
            <a:r>
              <a:rPr lang="en-ZA" sz="2800" dirty="0">
                <a:solidFill>
                  <a:schemeClr val="tx1"/>
                </a:solidFill>
                <a:latin typeface="Calibri" panose="020F0502020204030204" pitchFamily="34" charset="0"/>
                <a:cs typeface="Calibri" panose="020F0502020204030204" pitchFamily="34" charset="0"/>
              </a:rPr>
              <a:t>/content/dam/</a:t>
            </a:r>
            <a:r>
              <a:rPr lang="en-ZA" sz="2800" dirty="0" err="1">
                <a:solidFill>
                  <a:schemeClr val="tx1"/>
                </a:solidFill>
                <a:latin typeface="Calibri" panose="020F0502020204030204" pitchFamily="34" charset="0"/>
                <a:cs typeface="Calibri" panose="020F0502020204030204" pitchFamily="34" charset="0"/>
              </a:rPr>
              <a:t>sciencehub</a:t>
            </a:r>
            <a:r>
              <a:rPr lang="en-ZA" sz="2800" dirty="0">
                <a:solidFill>
                  <a:schemeClr val="tx1"/>
                </a:solidFill>
                <a:latin typeface="Calibri" panose="020F0502020204030204" pitchFamily="34" charset="0"/>
                <a:cs typeface="Calibri" panose="020F0502020204030204" pitchFamily="34" charset="0"/>
              </a:rPr>
              <a:t>/global/</a:t>
            </a:r>
            <a:r>
              <a:rPr lang="en-ZA" sz="2800" dirty="0" err="1">
                <a:solidFill>
                  <a:schemeClr val="tx1"/>
                </a:solidFill>
                <a:latin typeface="Calibri" panose="020F0502020204030204" pitchFamily="34" charset="0"/>
                <a:cs typeface="Calibri" panose="020F0502020204030204" pitchFamily="34" charset="0"/>
              </a:rPr>
              <a:t>en</a:t>
            </a:r>
            <a:r>
              <a:rPr lang="en-ZA" sz="2800" dirty="0">
                <a:solidFill>
                  <a:schemeClr val="tx1"/>
                </a:solidFill>
                <a:latin typeface="Calibri" panose="020F0502020204030204" pitchFamily="34" charset="0"/>
                <a:cs typeface="Calibri" panose="020F0502020204030204" pitchFamily="34" charset="0"/>
              </a:rPr>
              <a:t>/congresses-and-scientific-publications/congresses/era2025/Mann/documents/ERA2025_SOUL_Kidney_outcomes_slides.pdf</a:t>
            </a:r>
          </a:p>
        </p:txBody>
      </p:sp>
    </p:spTree>
    <p:extLst>
      <p:ext uri="{BB962C8B-B14F-4D97-AF65-F5344CB8AC3E}">
        <p14:creationId xmlns:p14="http://schemas.microsoft.com/office/powerpoint/2010/main" val="178947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6D2C929B-4C17-A3BF-A893-D55343DA56DC}"/>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4274E7F0-E8C5-F873-5463-E3629D24F05E}"/>
              </a:ext>
            </a:extLst>
          </p:cNvPr>
          <p:cNvGrpSpPr/>
          <p:nvPr/>
        </p:nvGrpSpPr>
        <p:grpSpPr>
          <a:xfrm>
            <a:off x="4155850" y="2299855"/>
            <a:ext cx="13684250" cy="6858000"/>
            <a:chOff x="0" y="0"/>
            <a:chExt cx="27368500" cy="13716000"/>
          </a:xfrm>
        </p:grpSpPr>
        <p:sp>
          <p:nvSpPr>
            <p:cNvPr id="231" name="Google Shape;231;p20">
              <a:extLst>
                <a:ext uri="{FF2B5EF4-FFF2-40B4-BE49-F238E27FC236}">
                  <a16:creationId xmlns:a16="http://schemas.microsoft.com/office/drawing/2014/main" id="{5D6E1757-0516-1C69-AA2B-CCAA1A427F5F}"/>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B8614F65-828D-88E3-799A-41E81942492E}"/>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9014F59C-B791-2464-BA24-070436C8EF88}"/>
              </a:ext>
            </a:extLst>
          </p:cNvPr>
          <p:cNvSpPr txBox="1"/>
          <p:nvPr/>
        </p:nvSpPr>
        <p:spPr>
          <a:xfrm>
            <a:off x="1089433" y="-22"/>
            <a:ext cx="10446328" cy="1026756"/>
          </a:xfrm>
          <a:prstGeom prst="rect">
            <a:avLst/>
          </a:prstGeom>
          <a:noFill/>
          <a:ln>
            <a:noFill/>
          </a:ln>
        </p:spPr>
        <p:txBody>
          <a:bodyPr spcFirstLastPara="1" wrap="square" lIns="0" tIns="0" rIns="0" bIns="0" anchor="t" anchorCtr="0">
            <a:spAutoFit/>
          </a:bodyPr>
          <a:lstStyle/>
          <a:p>
            <a:pPr algn="ctr">
              <a:lnSpc>
                <a:spcPct val="139000"/>
              </a:lnSpc>
            </a:pPr>
            <a:r>
              <a:rPr lang="en-US" sz="4800" b="1" dirty="0">
                <a:solidFill>
                  <a:srgbClr val="C00000"/>
                </a:solidFill>
                <a:latin typeface="Beirut" pitchFamily="2" charset="-78"/>
                <a:cs typeface="Beirut" pitchFamily="2" charset="-78"/>
                <a:sym typeface="Changa ExtraBold"/>
              </a:rPr>
              <a:t>Pharmacology of </a:t>
            </a:r>
            <a:r>
              <a:rPr lang="en-US" sz="4800" b="1" dirty="0" err="1">
                <a:solidFill>
                  <a:srgbClr val="C00000"/>
                </a:solidFill>
                <a:latin typeface="Beirut" pitchFamily="2" charset="-78"/>
                <a:cs typeface="Beirut" pitchFamily="2" charset="-78"/>
                <a:sym typeface="Changa ExtraBold"/>
              </a:rPr>
              <a:t>Semaglutide</a:t>
            </a:r>
            <a:endParaRPr sz="4800" b="1" dirty="0">
              <a:solidFill>
                <a:srgbClr val="C00000"/>
              </a:solidFill>
              <a:latin typeface="Beirut" pitchFamily="2" charset="-78"/>
              <a:cs typeface="Beirut" pitchFamily="2" charset="-78"/>
            </a:endParaRPr>
          </a:p>
        </p:txBody>
      </p:sp>
      <p:sp>
        <p:nvSpPr>
          <p:cNvPr id="2" name="Rounded Rectangle 1">
            <a:extLst>
              <a:ext uri="{FF2B5EF4-FFF2-40B4-BE49-F238E27FC236}">
                <a16:creationId xmlns:a16="http://schemas.microsoft.com/office/drawing/2014/main" id="{70615B10-D233-6B99-76E5-A1CD1D5C9DA1}"/>
              </a:ext>
            </a:extLst>
          </p:cNvPr>
          <p:cNvSpPr/>
          <p:nvPr/>
        </p:nvSpPr>
        <p:spPr>
          <a:xfrm>
            <a:off x="793760" y="1241047"/>
            <a:ext cx="10742001" cy="5429483"/>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ZA" sz="2200" dirty="0">
                <a:solidFill>
                  <a:schemeClr val="tx1"/>
                </a:solidFill>
                <a:latin typeface="Calibri" panose="020F0502020204030204" pitchFamily="34" charset="0"/>
                <a:cs typeface="Calibri" panose="020F0502020204030204" pitchFamily="34" charset="0"/>
              </a:rPr>
              <a:t>Glucagon-like peptide-1 (GLP-1) receptor agonist</a:t>
            </a:r>
          </a:p>
          <a:p>
            <a:pPr marL="342900" indent="-342900">
              <a:buFont typeface="Arial" panose="020B0604020202020204" pitchFamily="34" charset="0"/>
              <a:buChar char="•"/>
            </a:pPr>
            <a:r>
              <a:rPr lang="en-ZA" sz="2200" b="1" dirty="0">
                <a:solidFill>
                  <a:schemeClr val="tx1"/>
                </a:solidFill>
                <a:latin typeface="Calibri" panose="020F0502020204030204" pitchFamily="34" charset="0"/>
                <a:cs typeface="Calibri" panose="020F0502020204030204" pitchFamily="34" charset="0"/>
              </a:rPr>
              <a:t>Common side effects: </a:t>
            </a:r>
            <a:r>
              <a:rPr lang="en-ZA" sz="2200" dirty="0">
                <a:solidFill>
                  <a:schemeClr val="tx1"/>
                </a:solidFill>
                <a:latin typeface="Calibri" panose="020F0502020204030204" pitchFamily="34" charset="0"/>
                <a:cs typeface="Calibri" panose="020F0502020204030204" pitchFamily="34" charset="0"/>
              </a:rPr>
              <a:t>burping; cholelithiasis; constipation; diarrhoea; fatigue; gastrointestinal discomfort; nausea; vomiting; impaired renal function secondary to dehydration ; hypoglycaemia</a:t>
            </a:r>
          </a:p>
          <a:p>
            <a:pPr marL="342900" indent="-342900">
              <a:buFont typeface="Arial" panose="020B0604020202020204" pitchFamily="34" charset="0"/>
              <a:buChar char="•"/>
            </a:pPr>
            <a:r>
              <a:rPr lang="en-ZA" sz="2200" b="1" dirty="0">
                <a:solidFill>
                  <a:schemeClr val="tx1"/>
                </a:solidFill>
                <a:latin typeface="Calibri" panose="020F0502020204030204" pitchFamily="34" charset="0"/>
                <a:cs typeface="Calibri" panose="020F0502020204030204" pitchFamily="34" charset="0"/>
              </a:rPr>
              <a:t>Rarer: </a:t>
            </a:r>
            <a:r>
              <a:rPr lang="en-ZA" sz="2200" dirty="0">
                <a:solidFill>
                  <a:schemeClr val="tx1"/>
                </a:solidFill>
                <a:latin typeface="Calibri" panose="020F0502020204030204" pitchFamily="34" charset="0"/>
                <a:cs typeface="Calibri" panose="020F0502020204030204" pitchFamily="34" charset="0"/>
              </a:rPr>
              <a:t>pancreatitis, diabetic retinopathy, pancreatic cancer, medullary thyroid cancer </a:t>
            </a:r>
            <a:br>
              <a:rPr lang="en-ZA" sz="22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br>
              <a:rPr lang="en-ZA" sz="2000" dirty="0">
                <a:solidFill>
                  <a:schemeClr val="tx1"/>
                </a:solidFill>
                <a:latin typeface="Calibri" panose="020F0502020204030204" pitchFamily="34" charset="0"/>
                <a:cs typeface="Calibri" panose="020F0502020204030204" pitchFamily="34" charset="0"/>
              </a:rPr>
            </a:br>
            <a:endParaRPr lang="en-ZA" sz="20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ZA" sz="20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ZA" sz="2000" dirty="0">
              <a:solidFill>
                <a:schemeClr val="tx1"/>
              </a:solidFill>
              <a:latin typeface="Calibri" panose="020F0502020204030204" pitchFamily="34" charset="0"/>
              <a:cs typeface="Calibri" panose="020F0502020204030204" pitchFamily="34" charset="0"/>
            </a:endParaRPr>
          </a:p>
        </p:txBody>
      </p:sp>
      <p:sp>
        <p:nvSpPr>
          <p:cNvPr id="3" name="Google Shape;547;p35">
            <a:extLst>
              <a:ext uri="{FF2B5EF4-FFF2-40B4-BE49-F238E27FC236}">
                <a16:creationId xmlns:a16="http://schemas.microsoft.com/office/drawing/2014/main" id="{7B6FA0EA-52FE-85B8-AB43-291D8762D819}"/>
              </a:ext>
            </a:extLst>
          </p:cNvPr>
          <p:cNvSpPr/>
          <p:nvPr/>
        </p:nvSpPr>
        <p:spPr>
          <a:xfrm>
            <a:off x="-100969" y="4990668"/>
            <a:ext cx="1933593" cy="1867333"/>
          </a:xfrm>
          <a:custGeom>
            <a:avLst/>
            <a:gdLst/>
            <a:ahLst/>
            <a:cxnLst/>
            <a:rect l="l" t="t" r="r" b="b"/>
            <a:pathLst>
              <a:path w="2900389" h="2800999" extrusionOk="0">
                <a:moveTo>
                  <a:pt x="0" y="0"/>
                </a:moveTo>
                <a:lnTo>
                  <a:pt x="2900389" y="0"/>
                </a:lnTo>
                <a:lnTo>
                  <a:pt x="2900389" y="2800999"/>
                </a:lnTo>
                <a:lnTo>
                  <a:pt x="0" y="2800999"/>
                </a:lnTo>
                <a:lnTo>
                  <a:pt x="0" y="0"/>
                </a:lnTo>
                <a:close/>
              </a:path>
            </a:pathLst>
          </a:custGeom>
          <a:blipFill rotWithShape="1">
            <a:blip r:embed="rId4">
              <a:alphaModFix/>
            </a:blip>
            <a:stretch>
              <a:fillRect l="-17899" r="-23241"/>
            </a:stretch>
          </a:blipFill>
          <a:ln>
            <a:noFill/>
          </a:ln>
        </p:spPr>
        <p:txBody>
          <a:bodyPr/>
          <a:lstStyle/>
          <a:p>
            <a:endParaRPr lang="en-US" sz="1200"/>
          </a:p>
        </p:txBody>
      </p:sp>
      <p:pic>
        <p:nvPicPr>
          <p:cNvPr id="11268" name="Picture 4" descr="An infographic comparing Ozempic, Wegovy and Other GLP-1 Drugs.">
            <a:extLst>
              <a:ext uri="{FF2B5EF4-FFF2-40B4-BE49-F238E27FC236}">
                <a16:creationId xmlns:a16="http://schemas.microsoft.com/office/drawing/2014/main" id="{4CD95A43-8D99-AED5-45FB-592E2080AB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892" r="46056"/>
          <a:stretch>
            <a:fillRect/>
          </a:stretch>
        </p:blipFill>
        <p:spPr bwMode="auto">
          <a:xfrm>
            <a:off x="4252612" y="3219624"/>
            <a:ext cx="1933593" cy="34509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metabolic actions of GLP-1 in different organs and cell types. The actions shown are those with translational relevance predominantly conserved across species. For comparison of the actions of GIP vs GLP-1, please see review by Hammoud and Drucker [174]. Adapted from Drucker [100] with permission from Elsevier. This figure is available as part of a downloadable slideset">
            <a:extLst>
              <a:ext uri="{FF2B5EF4-FFF2-40B4-BE49-F238E27FC236}">
                <a16:creationId xmlns:a16="http://schemas.microsoft.com/office/drawing/2014/main" id="{781F39E3-9459-6D8C-2544-556CB99E6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7710" y="3118563"/>
            <a:ext cx="3679242" cy="365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62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21FBD73D-ED10-CA66-B849-E9F0B6E5C0BE}"/>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E96483B5-3966-E908-29CC-D8E4879F336F}"/>
              </a:ext>
            </a:extLst>
          </p:cNvPr>
          <p:cNvGrpSpPr/>
          <p:nvPr/>
        </p:nvGrpSpPr>
        <p:grpSpPr>
          <a:xfrm>
            <a:off x="-333022" y="0"/>
            <a:ext cx="13684250" cy="6858000"/>
            <a:chOff x="0" y="0"/>
            <a:chExt cx="27368500" cy="13716000"/>
          </a:xfrm>
        </p:grpSpPr>
        <p:sp>
          <p:nvSpPr>
            <p:cNvPr id="231" name="Google Shape;231;p20">
              <a:extLst>
                <a:ext uri="{FF2B5EF4-FFF2-40B4-BE49-F238E27FC236}">
                  <a16:creationId xmlns:a16="http://schemas.microsoft.com/office/drawing/2014/main" id="{580B435A-A99A-8401-9BD7-04D91456A41E}"/>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7C495AE3-7AD7-359D-007B-953E0C4F9B9E}"/>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59EBAE35-DDD9-734A-0034-2AF0897F9E05}"/>
              </a:ext>
            </a:extLst>
          </p:cNvPr>
          <p:cNvSpPr txBox="1"/>
          <p:nvPr/>
        </p:nvSpPr>
        <p:spPr>
          <a:xfrm>
            <a:off x="-100969" y="-22"/>
            <a:ext cx="11636730" cy="2053511"/>
          </a:xfrm>
          <a:prstGeom prst="rect">
            <a:avLst/>
          </a:prstGeom>
          <a:noFill/>
          <a:ln>
            <a:noFill/>
          </a:ln>
        </p:spPr>
        <p:txBody>
          <a:bodyPr spcFirstLastPara="1" wrap="square" lIns="0" tIns="0" rIns="0" bIns="0" anchor="t" anchorCtr="0">
            <a:spAutoFit/>
          </a:bodyPr>
          <a:lstStyle/>
          <a:p>
            <a:pPr algn="ctr">
              <a:lnSpc>
                <a:spcPct val="139000"/>
              </a:lnSpc>
            </a:pPr>
            <a:r>
              <a:rPr lang="en-US" sz="4800" b="1" dirty="0">
                <a:solidFill>
                  <a:srgbClr val="C00000"/>
                </a:solidFill>
                <a:latin typeface="Beirut" pitchFamily="2" charset="-78"/>
                <a:cs typeface="Beirut" pitchFamily="2" charset="-78"/>
                <a:sym typeface="Changa ExtraBold"/>
              </a:rPr>
              <a:t>Recommendations for </a:t>
            </a:r>
            <a:r>
              <a:rPr lang="en-US" sz="4800" b="1" dirty="0" err="1">
                <a:solidFill>
                  <a:srgbClr val="C00000"/>
                </a:solidFill>
                <a:latin typeface="Beirut" pitchFamily="2" charset="-78"/>
                <a:cs typeface="Beirut" pitchFamily="2" charset="-78"/>
                <a:sym typeface="Changa ExtraBold"/>
              </a:rPr>
              <a:t>semaglutide</a:t>
            </a:r>
            <a:r>
              <a:rPr lang="en-US" sz="4800" b="1" dirty="0">
                <a:solidFill>
                  <a:srgbClr val="C00000"/>
                </a:solidFill>
                <a:latin typeface="Beirut" pitchFamily="2" charset="-78"/>
                <a:cs typeface="Beirut" pitchFamily="2" charset="-78"/>
                <a:sym typeface="Changa ExtraBold"/>
              </a:rPr>
              <a:t> in the UK</a:t>
            </a:r>
            <a:endParaRPr sz="4800" b="1" dirty="0">
              <a:solidFill>
                <a:srgbClr val="C00000"/>
              </a:solidFill>
              <a:latin typeface="Beirut" pitchFamily="2" charset="-78"/>
              <a:cs typeface="Beirut" pitchFamily="2" charset="-78"/>
            </a:endParaRPr>
          </a:p>
        </p:txBody>
      </p:sp>
      <p:sp>
        <p:nvSpPr>
          <p:cNvPr id="2" name="Rounded Rectangle 1">
            <a:extLst>
              <a:ext uri="{FF2B5EF4-FFF2-40B4-BE49-F238E27FC236}">
                <a16:creationId xmlns:a16="http://schemas.microsoft.com/office/drawing/2014/main" id="{19154B7F-B92C-5725-E006-283E94557E1C}"/>
              </a:ext>
            </a:extLst>
          </p:cNvPr>
          <p:cNvSpPr/>
          <p:nvPr/>
        </p:nvSpPr>
        <p:spPr>
          <a:xfrm>
            <a:off x="1122227" y="1867332"/>
            <a:ext cx="10742001" cy="4582309"/>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sz="2800" dirty="0">
                <a:solidFill>
                  <a:schemeClr val="tx1"/>
                </a:solidFill>
                <a:latin typeface="Calibri" panose="020F0502020204030204" pitchFamily="34" charset="0"/>
                <a:cs typeface="Calibri" panose="020F0502020204030204" pitchFamily="34" charset="0"/>
              </a:rPr>
              <a:t>NICE adults ≥ 18 years old:</a:t>
            </a:r>
          </a:p>
          <a:p>
            <a:pPr marL="342900" indent="-3429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If triple therapy with metformin and 2 other oral drugs is not effective, not tolerated, or contraindicated</a:t>
            </a:r>
          </a:p>
          <a:p>
            <a:pPr marL="342900" indent="-3429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consider triple therapy by switching one drug for a GLP-1 agonist for adults with type 2 diabetes who have a body mass index (BMI) of 35 kg/m² or higher</a:t>
            </a:r>
          </a:p>
          <a:p>
            <a:pPr marL="342900" indent="-3429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BMI 30 to 34.9 and meet criteria for referral to specialist overweight and obesity management services </a:t>
            </a:r>
          </a:p>
        </p:txBody>
      </p:sp>
      <p:sp>
        <p:nvSpPr>
          <p:cNvPr id="3" name="Google Shape;547;p35">
            <a:extLst>
              <a:ext uri="{FF2B5EF4-FFF2-40B4-BE49-F238E27FC236}">
                <a16:creationId xmlns:a16="http://schemas.microsoft.com/office/drawing/2014/main" id="{13C42A0D-E1FE-FFBD-9E01-17DDAF733CA4}"/>
              </a:ext>
            </a:extLst>
          </p:cNvPr>
          <p:cNvSpPr/>
          <p:nvPr/>
        </p:nvSpPr>
        <p:spPr>
          <a:xfrm>
            <a:off x="-100969" y="4990668"/>
            <a:ext cx="1933593" cy="1867333"/>
          </a:xfrm>
          <a:custGeom>
            <a:avLst/>
            <a:gdLst/>
            <a:ahLst/>
            <a:cxnLst/>
            <a:rect l="l" t="t" r="r" b="b"/>
            <a:pathLst>
              <a:path w="2900389" h="2800999" extrusionOk="0">
                <a:moveTo>
                  <a:pt x="0" y="0"/>
                </a:moveTo>
                <a:lnTo>
                  <a:pt x="2900389" y="0"/>
                </a:lnTo>
                <a:lnTo>
                  <a:pt x="2900389" y="2800999"/>
                </a:lnTo>
                <a:lnTo>
                  <a:pt x="0" y="2800999"/>
                </a:lnTo>
                <a:lnTo>
                  <a:pt x="0" y="0"/>
                </a:lnTo>
                <a:close/>
              </a:path>
            </a:pathLst>
          </a:custGeom>
          <a:blipFill rotWithShape="1">
            <a:blip r:embed="rId4">
              <a:alphaModFix/>
            </a:blip>
            <a:stretch>
              <a:fillRect l="-17899" r="-23241"/>
            </a:stretch>
          </a:blipFill>
          <a:ln>
            <a:noFill/>
          </a:ln>
        </p:spPr>
        <p:txBody>
          <a:bodyPr/>
          <a:lstStyle/>
          <a:p>
            <a:endParaRPr lang="en-US" sz="1200"/>
          </a:p>
        </p:txBody>
      </p:sp>
    </p:spTree>
    <p:extLst>
      <p:ext uri="{BB962C8B-B14F-4D97-AF65-F5344CB8AC3E}">
        <p14:creationId xmlns:p14="http://schemas.microsoft.com/office/powerpoint/2010/main" val="30336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3E629842-7801-672E-BA5B-5754ACA5B60D}"/>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4719FDB0-E9F9-A365-5F3C-19330F33B29F}"/>
              </a:ext>
            </a:extLst>
          </p:cNvPr>
          <p:cNvGrpSpPr/>
          <p:nvPr/>
        </p:nvGrpSpPr>
        <p:grpSpPr>
          <a:xfrm>
            <a:off x="-693240" y="0"/>
            <a:ext cx="13684250" cy="6858000"/>
            <a:chOff x="0" y="0"/>
            <a:chExt cx="27368500" cy="13716000"/>
          </a:xfrm>
        </p:grpSpPr>
        <p:sp>
          <p:nvSpPr>
            <p:cNvPr id="231" name="Google Shape;231;p20">
              <a:extLst>
                <a:ext uri="{FF2B5EF4-FFF2-40B4-BE49-F238E27FC236}">
                  <a16:creationId xmlns:a16="http://schemas.microsoft.com/office/drawing/2014/main" id="{7973FEFD-781D-2CF7-5F20-BFEDDF750867}"/>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2B8603A5-2E17-72CC-D9DC-9A314B4F4FE3}"/>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FCDB7FA6-77E8-CCCC-7124-04CB93B26F3B}"/>
              </a:ext>
            </a:extLst>
          </p:cNvPr>
          <p:cNvSpPr txBox="1"/>
          <p:nvPr/>
        </p:nvSpPr>
        <p:spPr>
          <a:xfrm>
            <a:off x="1641308" y="-192505"/>
            <a:ext cx="8496499" cy="1026756"/>
          </a:xfrm>
          <a:prstGeom prst="rect">
            <a:avLst/>
          </a:prstGeom>
          <a:noFill/>
          <a:ln>
            <a:noFill/>
          </a:ln>
        </p:spPr>
        <p:txBody>
          <a:bodyPr spcFirstLastPara="1" wrap="square" lIns="0" tIns="0" rIns="0" bIns="0" anchor="t" anchorCtr="0">
            <a:spAutoFit/>
          </a:bodyPr>
          <a:lstStyle/>
          <a:p>
            <a:pPr algn="ctr">
              <a:lnSpc>
                <a:spcPct val="139000"/>
              </a:lnSpc>
            </a:pPr>
            <a:r>
              <a:rPr lang="en-US" sz="4800" b="1" dirty="0">
                <a:solidFill>
                  <a:srgbClr val="C00000"/>
                </a:solidFill>
                <a:latin typeface="Beirut" pitchFamily="2" charset="-78"/>
                <a:cs typeface="Beirut" pitchFamily="2" charset="-78"/>
                <a:sym typeface="Changa ExtraBold"/>
              </a:rPr>
              <a:t>Objectives</a:t>
            </a:r>
            <a:endParaRPr sz="4800" b="1" dirty="0">
              <a:solidFill>
                <a:srgbClr val="C00000"/>
              </a:solidFill>
              <a:latin typeface="Beirut" pitchFamily="2" charset="-78"/>
              <a:cs typeface="Beirut" pitchFamily="2" charset="-78"/>
            </a:endParaRPr>
          </a:p>
        </p:txBody>
      </p:sp>
      <p:sp>
        <p:nvSpPr>
          <p:cNvPr id="2" name="Rounded Rectangle 1">
            <a:extLst>
              <a:ext uri="{FF2B5EF4-FFF2-40B4-BE49-F238E27FC236}">
                <a16:creationId xmlns:a16="http://schemas.microsoft.com/office/drawing/2014/main" id="{0AFC6DF8-8FC8-A0AF-CE68-D3E6E965B14D}"/>
              </a:ext>
            </a:extLst>
          </p:cNvPr>
          <p:cNvSpPr/>
          <p:nvPr/>
        </p:nvSpPr>
        <p:spPr>
          <a:xfrm>
            <a:off x="68760" y="834251"/>
            <a:ext cx="12192000" cy="5831265"/>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sz="2800" b="1" u="sng" dirty="0">
                <a:solidFill>
                  <a:schemeClr val="tx2"/>
                </a:solidFill>
                <a:latin typeface="Calibri" panose="020F0502020204030204" pitchFamily="34" charset="0"/>
                <a:cs typeface="Calibri" panose="020F0502020204030204" pitchFamily="34" charset="0"/>
              </a:rPr>
              <a:t>Primary: </a:t>
            </a:r>
            <a:r>
              <a:rPr lang="en-ZA" sz="2800" dirty="0">
                <a:solidFill>
                  <a:schemeClr val="tx2"/>
                </a:solidFill>
                <a:latin typeface="Calibri" panose="020F0502020204030204" pitchFamily="34" charset="0"/>
                <a:cs typeface="Calibri" panose="020F0502020204030204" pitchFamily="34" charset="0"/>
              </a:rPr>
              <a:t>To demonstrate oral </a:t>
            </a:r>
            <a:r>
              <a:rPr lang="en-ZA" sz="2800" dirty="0" err="1">
                <a:solidFill>
                  <a:schemeClr val="tx2"/>
                </a:solidFill>
                <a:latin typeface="Calibri" panose="020F0502020204030204" pitchFamily="34" charset="0"/>
                <a:cs typeface="Calibri" panose="020F0502020204030204" pitchFamily="34" charset="0"/>
              </a:rPr>
              <a:t>semaglutide</a:t>
            </a:r>
            <a:r>
              <a:rPr lang="en-ZA" sz="2800" dirty="0">
                <a:solidFill>
                  <a:schemeClr val="tx2"/>
                </a:solidFill>
                <a:latin typeface="Calibri" panose="020F0502020204030204" pitchFamily="34" charset="0"/>
                <a:cs typeface="Calibri" panose="020F0502020204030204" pitchFamily="34" charset="0"/>
              </a:rPr>
              <a:t> lowers the risk of major adverse cardiovascular events (MACE) compared to placebo, both added to standard of care in patients with T2DM and established CVD and/or CKD.</a:t>
            </a:r>
          </a:p>
          <a:p>
            <a:endParaRPr lang="en-ZA" sz="2800" dirty="0">
              <a:solidFill>
                <a:schemeClr val="tx2"/>
              </a:solidFill>
              <a:latin typeface="Calibri" panose="020F0502020204030204" pitchFamily="34" charset="0"/>
              <a:cs typeface="Calibri" panose="020F0502020204030204" pitchFamily="34" charset="0"/>
            </a:endParaRPr>
          </a:p>
          <a:p>
            <a:r>
              <a:rPr lang="en-ZA" sz="2800" b="1" u="sng" dirty="0">
                <a:solidFill>
                  <a:schemeClr val="tx2"/>
                </a:solidFill>
                <a:latin typeface="Calibri" panose="020F0502020204030204" pitchFamily="34" charset="0"/>
                <a:cs typeface="Calibri" panose="020F0502020204030204" pitchFamily="34" charset="0"/>
              </a:rPr>
              <a:t>Secondary: </a:t>
            </a:r>
            <a:r>
              <a:rPr lang="en-ZA" sz="2800" dirty="0">
                <a:solidFill>
                  <a:schemeClr val="tx2"/>
                </a:solidFill>
                <a:latin typeface="Calibri" panose="020F0502020204030204" pitchFamily="34" charset="0"/>
                <a:cs typeface="Calibri" panose="020F0502020204030204" pitchFamily="34" charset="0"/>
              </a:rPr>
              <a:t>To compare the effects of oral </a:t>
            </a:r>
            <a:r>
              <a:rPr lang="en-ZA" sz="2800" dirty="0" err="1">
                <a:solidFill>
                  <a:schemeClr val="tx2"/>
                </a:solidFill>
                <a:latin typeface="Calibri" panose="020F0502020204030204" pitchFamily="34" charset="0"/>
                <a:cs typeface="Calibri" panose="020F0502020204030204" pitchFamily="34" charset="0"/>
              </a:rPr>
              <a:t>semaglutide</a:t>
            </a:r>
            <a:r>
              <a:rPr lang="en-ZA" sz="2800" dirty="0">
                <a:solidFill>
                  <a:schemeClr val="tx2"/>
                </a:solidFill>
                <a:latin typeface="Calibri" panose="020F0502020204030204" pitchFamily="34" charset="0"/>
                <a:cs typeface="Calibri" panose="020F0502020204030204" pitchFamily="34" charset="0"/>
              </a:rPr>
              <a:t> versus placebo, in patients with T2D and at high risk of CV events with regards to:</a:t>
            </a:r>
          </a:p>
          <a:p>
            <a:pPr marL="914400" lvl="1" indent="-4572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CKD </a:t>
            </a:r>
          </a:p>
          <a:p>
            <a:pPr marL="914400" lvl="1" indent="-4572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CV events </a:t>
            </a:r>
          </a:p>
          <a:p>
            <a:pPr marL="914400" lvl="1" indent="-4572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Peripheral artery disease (PAD) </a:t>
            </a:r>
          </a:p>
          <a:p>
            <a:pPr marL="914400" lvl="1" indent="-4572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Glycaemic control and body weight</a:t>
            </a:r>
          </a:p>
          <a:p>
            <a:pPr marL="914400" lvl="1" indent="-457200">
              <a:buFont typeface="Arial" panose="020B0604020202020204" pitchFamily="34" charset="0"/>
              <a:buChar char="•"/>
            </a:pPr>
            <a:r>
              <a:rPr lang="en-ZA" sz="2800" dirty="0">
                <a:solidFill>
                  <a:schemeClr val="tx2"/>
                </a:solidFill>
                <a:latin typeface="Calibri" panose="020F0502020204030204" pitchFamily="34" charset="0"/>
                <a:cs typeface="Calibri" panose="020F0502020204030204" pitchFamily="34" charset="0"/>
              </a:rPr>
              <a:t>Safety</a:t>
            </a:r>
          </a:p>
          <a:p>
            <a:pPr lvl="1"/>
            <a:endParaRPr lang="en-ZA"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08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CDC35205-E1E2-762C-6EE5-890B6EB67943}"/>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64C702D5-6D5E-9165-0496-9595CC7E4313}"/>
              </a:ext>
            </a:extLst>
          </p:cNvPr>
          <p:cNvGrpSpPr/>
          <p:nvPr/>
        </p:nvGrpSpPr>
        <p:grpSpPr>
          <a:xfrm>
            <a:off x="-100969" y="0"/>
            <a:ext cx="13684250" cy="6858000"/>
            <a:chOff x="0" y="0"/>
            <a:chExt cx="27368500" cy="13716000"/>
          </a:xfrm>
        </p:grpSpPr>
        <p:sp>
          <p:nvSpPr>
            <p:cNvPr id="231" name="Google Shape;231;p20">
              <a:extLst>
                <a:ext uri="{FF2B5EF4-FFF2-40B4-BE49-F238E27FC236}">
                  <a16:creationId xmlns:a16="http://schemas.microsoft.com/office/drawing/2014/main" id="{51643B79-54BC-3E42-FBEA-A26364192572}"/>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65CB55C3-8946-1BC9-F506-DAE5BA3AEB2B}"/>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2D8F1478-3FA3-E6A8-1B5B-59D80795A1D4}"/>
              </a:ext>
            </a:extLst>
          </p:cNvPr>
          <p:cNvSpPr txBox="1"/>
          <p:nvPr/>
        </p:nvSpPr>
        <p:spPr>
          <a:xfrm>
            <a:off x="1665372" y="0"/>
            <a:ext cx="8496499" cy="1026756"/>
          </a:xfrm>
          <a:prstGeom prst="rect">
            <a:avLst/>
          </a:prstGeom>
          <a:noFill/>
          <a:ln>
            <a:noFill/>
          </a:ln>
        </p:spPr>
        <p:txBody>
          <a:bodyPr spcFirstLastPara="1" wrap="square" lIns="0" tIns="0" rIns="0" bIns="0" anchor="t" anchorCtr="0">
            <a:spAutoFit/>
          </a:bodyPr>
          <a:lstStyle/>
          <a:p>
            <a:pPr algn="ctr">
              <a:lnSpc>
                <a:spcPct val="139000"/>
              </a:lnSpc>
            </a:pPr>
            <a:r>
              <a:rPr lang="en-US" sz="4800" b="1" dirty="0">
                <a:solidFill>
                  <a:srgbClr val="C00000"/>
                </a:solidFill>
                <a:latin typeface="Beirut" pitchFamily="2" charset="-78"/>
                <a:cs typeface="Beirut" pitchFamily="2" charset="-78"/>
                <a:sym typeface="Changa ExtraBold"/>
              </a:rPr>
              <a:t>Study Design</a:t>
            </a:r>
            <a:endParaRPr sz="4800" b="1" dirty="0">
              <a:solidFill>
                <a:srgbClr val="C00000"/>
              </a:solidFill>
              <a:latin typeface="Beirut" pitchFamily="2" charset="-78"/>
              <a:cs typeface="Beirut" pitchFamily="2" charset="-78"/>
            </a:endParaRPr>
          </a:p>
        </p:txBody>
      </p:sp>
      <p:sp>
        <p:nvSpPr>
          <p:cNvPr id="2" name="Rounded Rectangle 1">
            <a:extLst>
              <a:ext uri="{FF2B5EF4-FFF2-40B4-BE49-F238E27FC236}">
                <a16:creationId xmlns:a16="http://schemas.microsoft.com/office/drawing/2014/main" id="{D0A43089-AB84-1442-8944-9E78A51E339E}"/>
              </a:ext>
            </a:extLst>
          </p:cNvPr>
          <p:cNvSpPr/>
          <p:nvPr/>
        </p:nvSpPr>
        <p:spPr>
          <a:xfrm>
            <a:off x="793760" y="1026735"/>
            <a:ext cx="10742001" cy="4582309"/>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International &amp; multi-centre </a:t>
            </a:r>
          </a:p>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Double-blind </a:t>
            </a:r>
          </a:p>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Parallel group </a:t>
            </a:r>
          </a:p>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Randomised </a:t>
            </a:r>
          </a:p>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Placebo-controlled </a:t>
            </a:r>
          </a:p>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Event-driven </a:t>
            </a:r>
          </a:p>
          <a:p>
            <a:pPr marL="285750" indent="-285750">
              <a:buFont typeface="Arial" panose="020B0604020202020204" pitchFamily="34" charset="0"/>
              <a:buChar char="•"/>
            </a:pPr>
            <a:r>
              <a:rPr lang="en-ZA" sz="3200" dirty="0">
                <a:solidFill>
                  <a:schemeClr val="tx1"/>
                </a:solidFill>
                <a:latin typeface="Calibri" panose="020F0502020204030204" pitchFamily="34" charset="0"/>
                <a:cs typeface="Calibri" panose="020F0502020204030204" pitchFamily="34" charset="0"/>
              </a:rPr>
              <a:t>Superiority phase 3b trial </a:t>
            </a:r>
          </a:p>
        </p:txBody>
      </p:sp>
      <p:sp>
        <p:nvSpPr>
          <p:cNvPr id="3" name="Google Shape;547;p35">
            <a:extLst>
              <a:ext uri="{FF2B5EF4-FFF2-40B4-BE49-F238E27FC236}">
                <a16:creationId xmlns:a16="http://schemas.microsoft.com/office/drawing/2014/main" id="{F12E74EE-542F-1FFA-52CD-DB0951B5A071}"/>
              </a:ext>
            </a:extLst>
          </p:cNvPr>
          <p:cNvSpPr/>
          <p:nvPr/>
        </p:nvSpPr>
        <p:spPr>
          <a:xfrm>
            <a:off x="-100969" y="4990668"/>
            <a:ext cx="1933593" cy="1867333"/>
          </a:xfrm>
          <a:custGeom>
            <a:avLst/>
            <a:gdLst/>
            <a:ahLst/>
            <a:cxnLst/>
            <a:rect l="l" t="t" r="r" b="b"/>
            <a:pathLst>
              <a:path w="2900389" h="2800999" extrusionOk="0">
                <a:moveTo>
                  <a:pt x="0" y="0"/>
                </a:moveTo>
                <a:lnTo>
                  <a:pt x="2900389" y="0"/>
                </a:lnTo>
                <a:lnTo>
                  <a:pt x="2900389" y="2800999"/>
                </a:lnTo>
                <a:lnTo>
                  <a:pt x="0" y="2800999"/>
                </a:lnTo>
                <a:lnTo>
                  <a:pt x="0" y="0"/>
                </a:lnTo>
                <a:close/>
              </a:path>
            </a:pathLst>
          </a:custGeom>
          <a:blipFill rotWithShape="1">
            <a:blip r:embed="rId4">
              <a:alphaModFix/>
            </a:blip>
            <a:stretch>
              <a:fillRect l="-17899" r="-23241"/>
            </a:stretch>
          </a:blipFill>
          <a:ln>
            <a:noFill/>
          </a:ln>
        </p:spPr>
        <p:txBody>
          <a:bodyPr/>
          <a:lstStyle/>
          <a:p>
            <a:endParaRPr lang="en-US" sz="1200"/>
          </a:p>
        </p:txBody>
      </p:sp>
      <p:pic>
        <p:nvPicPr>
          <p:cNvPr id="15362" name="Picture 2">
            <a:extLst>
              <a:ext uri="{FF2B5EF4-FFF2-40B4-BE49-F238E27FC236}">
                <a16:creationId xmlns:a16="http://schemas.microsoft.com/office/drawing/2014/main" id="{F3619752-8CC2-AB4F-1A2A-509A7DEC1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938" y="1110537"/>
            <a:ext cx="3342757" cy="472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41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E919E5CC-596F-3E77-1CEF-D0776118CBBE}"/>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A6E309BF-68E9-6AEA-CD95-D2D73D871175}"/>
              </a:ext>
            </a:extLst>
          </p:cNvPr>
          <p:cNvGrpSpPr/>
          <p:nvPr/>
        </p:nvGrpSpPr>
        <p:grpSpPr>
          <a:xfrm>
            <a:off x="-711128" y="622944"/>
            <a:ext cx="13684250" cy="6858000"/>
            <a:chOff x="0" y="0"/>
            <a:chExt cx="27368500" cy="13716000"/>
          </a:xfrm>
        </p:grpSpPr>
        <p:sp>
          <p:nvSpPr>
            <p:cNvPr id="231" name="Google Shape;231;p20">
              <a:extLst>
                <a:ext uri="{FF2B5EF4-FFF2-40B4-BE49-F238E27FC236}">
                  <a16:creationId xmlns:a16="http://schemas.microsoft.com/office/drawing/2014/main" id="{CF19AD6E-0DAA-DF81-7230-8A1462A94417}"/>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90CC86BE-77BE-888C-3A97-8BF76DA08CE9}"/>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204A25DE-F7A8-7A60-6AA7-51557AE88BB8}"/>
              </a:ext>
            </a:extLst>
          </p:cNvPr>
          <p:cNvSpPr txBox="1"/>
          <p:nvPr/>
        </p:nvSpPr>
        <p:spPr>
          <a:xfrm>
            <a:off x="1810741"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Trial design</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530B2B18-F5A6-0921-F23A-52F5117BC588}"/>
              </a:ext>
            </a:extLst>
          </p:cNvPr>
          <p:cNvSpPr/>
          <p:nvPr/>
        </p:nvSpPr>
        <p:spPr>
          <a:xfrm rot="-460888">
            <a:off x="-168527" y="5401950"/>
            <a:ext cx="1576089" cy="1721208"/>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190DECFC-471B-3649-45A9-5CEF2476ED99}"/>
              </a:ext>
            </a:extLst>
          </p:cNvPr>
          <p:cNvSpPr/>
          <p:nvPr/>
        </p:nvSpPr>
        <p:spPr>
          <a:xfrm>
            <a:off x="646638" y="1026735"/>
            <a:ext cx="10477182" cy="5065593"/>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sz="2800" dirty="0">
              <a:solidFill>
                <a:schemeClr val="tx1"/>
              </a:solidFill>
              <a:latin typeface="Beirut" pitchFamily="2" charset="-78"/>
              <a:cs typeface="Beirut" pitchFamily="2" charset="-78"/>
            </a:endParaRPr>
          </a:p>
          <a:p>
            <a:endParaRPr lang="en-ZA" sz="2800" dirty="0">
              <a:solidFill>
                <a:schemeClr val="tx1"/>
              </a:solidFill>
              <a:latin typeface="Beirut" pitchFamily="2" charset="-78"/>
              <a:cs typeface="Beirut" pitchFamily="2" charset="-78"/>
            </a:endParaRPr>
          </a:p>
          <a:p>
            <a:endParaRPr lang="en-ZA" sz="2800" dirty="0">
              <a:solidFill>
                <a:schemeClr val="tx1"/>
              </a:solidFill>
              <a:latin typeface="Beirut" pitchFamily="2" charset="-78"/>
              <a:cs typeface="Beirut" pitchFamily="2" charset="-78"/>
            </a:endParaRPr>
          </a:p>
          <a:p>
            <a:endParaRPr lang="en-ZA" sz="2800" dirty="0">
              <a:solidFill>
                <a:schemeClr val="tx1"/>
              </a:solidFill>
              <a:latin typeface="Beirut" pitchFamily="2" charset="-78"/>
              <a:cs typeface="Beirut" pitchFamily="2" charset="-78"/>
            </a:endParaRPr>
          </a:p>
        </p:txBody>
      </p:sp>
      <p:sp>
        <p:nvSpPr>
          <p:cNvPr id="327" name="Rectangle 326">
            <a:extLst>
              <a:ext uri="{FF2B5EF4-FFF2-40B4-BE49-F238E27FC236}">
                <a16:creationId xmlns:a16="http://schemas.microsoft.com/office/drawing/2014/main" id="{3F2CB7FE-83FD-5510-D10A-C0C2E877EDC4}"/>
              </a:ext>
            </a:extLst>
          </p:cNvPr>
          <p:cNvSpPr/>
          <p:nvPr/>
        </p:nvSpPr>
        <p:spPr>
          <a:xfrm>
            <a:off x="1930551" y="1444280"/>
            <a:ext cx="1316598" cy="986345"/>
          </a:xfrm>
          <a:prstGeom prst="rect">
            <a:avLst/>
          </a:prstGeom>
          <a:solidFill>
            <a:srgbClr val="F2E2D5"/>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0" dirty="0">
                <a:solidFill>
                  <a:schemeClr val="tx1"/>
                </a:solidFill>
              </a:rPr>
              <a:t>Screening</a:t>
            </a:r>
          </a:p>
        </p:txBody>
      </p:sp>
      <p:sp>
        <p:nvSpPr>
          <p:cNvPr id="328" name="Rectangle 327">
            <a:extLst>
              <a:ext uri="{FF2B5EF4-FFF2-40B4-BE49-F238E27FC236}">
                <a16:creationId xmlns:a16="http://schemas.microsoft.com/office/drawing/2014/main" id="{2ADD7605-59C1-6E7E-DF2F-AEC2E047536A}"/>
              </a:ext>
            </a:extLst>
          </p:cNvPr>
          <p:cNvSpPr/>
          <p:nvPr/>
        </p:nvSpPr>
        <p:spPr>
          <a:xfrm>
            <a:off x="3360133" y="1037170"/>
            <a:ext cx="896115" cy="715397"/>
          </a:xfrm>
          <a:prstGeom prst="rect">
            <a:avLst/>
          </a:prstGeom>
          <a:solidFill>
            <a:srgbClr val="00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chemeClr val="bg1"/>
                </a:solidFill>
              </a:rPr>
              <a:t>3 mg</a:t>
            </a:r>
            <a:r>
              <a:rPr lang="en-US" sz="2000" b="1" dirty="0">
                <a:solidFill>
                  <a:schemeClr val="bg1"/>
                </a:solidFill>
              </a:rPr>
              <a:t>*</a:t>
            </a:r>
            <a:endParaRPr sz="2000" b="1" dirty="0">
              <a:solidFill>
                <a:schemeClr val="bg1"/>
              </a:solidFill>
            </a:endParaRPr>
          </a:p>
        </p:txBody>
      </p:sp>
      <p:sp>
        <p:nvSpPr>
          <p:cNvPr id="329" name="Rectangle 328">
            <a:extLst>
              <a:ext uri="{FF2B5EF4-FFF2-40B4-BE49-F238E27FC236}">
                <a16:creationId xmlns:a16="http://schemas.microsoft.com/office/drawing/2014/main" id="{941C7FDC-6AC5-261C-D78D-8D981DE8485D}"/>
              </a:ext>
            </a:extLst>
          </p:cNvPr>
          <p:cNvSpPr/>
          <p:nvPr/>
        </p:nvSpPr>
        <p:spPr>
          <a:xfrm>
            <a:off x="4354960" y="1026735"/>
            <a:ext cx="942073" cy="715397"/>
          </a:xfrm>
          <a:prstGeom prst="rect">
            <a:avLst/>
          </a:prstGeom>
          <a:solidFill>
            <a:srgbClr val="00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chemeClr val="bg1"/>
                </a:solidFill>
              </a:rPr>
              <a:t>7 mg</a:t>
            </a:r>
            <a:r>
              <a:rPr lang="en-US" sz="2000" b="1" dirty="0">
                <a:solidFill>
                  <a:schemeClr val="bg1"/>
                </a:solidFill>
              </a:rPr>
              <a:t>*</a:t>
            </a:r>
            <a:endParaRPr sz="2000" b="1" dirty="0">
              <a:solidFill>
                <a:schemeClr val="bg1"/>
              </a:solidFill>
            </a:endParaRPr>
          </a:p>
        </p:txBody>
      </p:sp>
      <p:sp>
        <p:nvSpPr>
          <p:cNvPr id="330" name="Rectangle 329">
            <a:extLst>
              <a:ext uri="{FF2B5EF4-FFF2-40B4-BE49-F238E27FC236}">
                <a16:creationId xmlns:a16="http://schemas.microsoft.com/office/drawing/2014/main" id="{A728AE4C-7ED1-E6A8-BA87-401164FC90C2}"/>
              </a:ext>
            </a:extLst>
          </p:cNvPr>
          <p:cNvSpPr/>
          <p:nvPr/>
        </p:nvSpPr>
        <p:spPr>
          <a:xfrm>
            <a:off x="5445197" y="1026735"/>
            <a:ext cx="2826218" cy="715397"/>
          </a:xfrm>
          <a:prstGeom prst="rect">
            <a:avLst/>
          </a:prstGeom>
          <a:solidFill>
            <a:srgbClr val="00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chemeClr val="bg1"/>
                </a:solidFill>
              </a:rPr>
              <a:t>14 mg oral </a:t>
            </a:r>
            <a:r>
              <a:rPr sz="2000" b="1" dirty="0" err="1">
                <a:solidFill>
                  <a:schemeClr val="bg1"/>
                </a:solidFill>
              </a:rPr>
              <a:t>semaglutide</a:t>
            </a:r>
            <a:r>
              <a:rPr sz="2000" b="1" dirty="0">
                <a:solidFill>
                  <a:schemeClr val="bg1"/>
                </a:solidFill>
              </a:rPr>
              <a:t> OD</a:t>
            </a:r>
            <a:r>
              <a:rPr lang="en-US" sz="2000" b="1" dirty="0">
                <a:solidFill>
                  <a:schemeClr val="bg1"/>
                </a:solidFill>
              </a:rPr>
              <a:t>*</a:t>
            </a:r>
            <a:endParaRPr sz="2000" b="1" dirty="0">
              <a:solidFill>
                <a:schemeClr val="bg1"/>
              </a:solidFill>
            </a:endParaRPr>
          </a:p>
        </p:txBody>
      </p:sp>
      <p:sp>
        <p:nvSpPr>
          <p:cNvPr id="333" name="Rectangle 332">
            <a:extLst>
              <a:ext uri="{FF2B5EF4-FFF2-40B4-BE49-F238E27FC236}">
                <a16:creationId xmlns:a16="http://schemas.microsoft.com/office/drawing/2014/main" id="{5CA4616E-C337-E3A4-5F4B-87608F15158C}"/>
              </a:ext>
            </a:extLst>
          </p:cNvPr>
          <p:cNvSpPr/>
          <p:nvPr/>
        </p:nvSpPr>
        <p:spPr>
          <a:xfrm>
            <a:off x="3386996" y="1947680"/>
            <a:ext cx="877795" cy="715397"/>
          </a:xfrm>
          <a:prstGeom prst="rect">
            <a:avLst/>
          </a:prstGeom>
          <a:solidFill>
            <a:srgbClr val="A0A0A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chemeClr val="tx1"/>
                </a:solidFill>
              </a:rPr>
              <a:t>3 mg</a:t>
            </a:r>
            <a:r>
              <a:rPr lang="en-US" sz="2000" b="1" dirty="0">
                <a:solidFill>
                  <a:schemeClr val="tx1"/>
                </a:solidFill>
              </a:rPr>
              <a:t>*</a:t>
            </a:r>
            <a:endParaRPr sz="2000" b="1" dirty="0">
              <a:solidFill>
                <a:schemeClr val="tx1"/>
              </a:solidFill>
            </a:endParaRPr>
          </a:p>
        </p:txBody>
      </p:sp>
      <p:sp>
        <p:nvSpPr>
          <p:cNvPr id="334" name="Rectangle 333">
            <a:extLst>
              <a:ext uri="{FF2B5EF4-FFF2-40B4-BE49-F238E27FC236}">
                <a16:creationId xmlns:a16="http://schemas.microsoft.com/office/drawing/2014/main" id="{8EFB5581-ACD1-231A-0161-D6FC691217AE}"/>
              </a:ext>
            </a:extLst>
          </p:cNvPr>
          <p:cNvSpPr/>
          <p:nvPr/>
        </p:nvSpPr>
        <p:spPr>
          <a:xfrm>
            <a:off x="4370356" y="1944609"/>
            <a:ext cx="942073" cy="715397"/>
          </a:xfrm>
          <a:prstGeom prst="rect">
            <a:avLst/>
          </a:prstGeom>
          <a:solidFill>
            <a:srgbClr val="A0A0A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chemeClr val="tx1"/>
                </a:solidFill>
              </a:rPr>
              <a:t>7 mg</a:t>
            </a:r>
            <a:r>
              <a:rPr lang="en-US" sz="2000" b="1" dirty="0">
                <a:solidFill>
                  <a:schemeClr val="tx1"/>
                </a:solidFill>
              </a:rPr>
              <a:t>*</a:t>
            </a:r>
            <a:endParaRPr sz="2000" b="1" dirty="0">
              <a:solidFill>
                <a:schemeClr val="tx1"/>
              </a:solidFill>
            </a:endParaRPr>
          </a:p>
        </p:txBody>
      </p:sp>
      <p:sp>
        <p:nvSpPr>
          <p:cNvPr id="335" name="Rectangle 334">
            <a:extLst>
              <a:ext uri="{FF2B5EF4-FFF2-40B4-BE49-F238E27FC236}">
                <a16:creationId xmlns:a16="http://schemas.microsoft.com/office/drawing/2014/main" id="{CF119091-0083-986A-B931-6268481310F7}"/>
              </a:ext>
            </a:extLst>
          </p:cNvPr>
          <p:cNvSpPr/>
          <p:nvPr/>
        </p:nvSpPr>
        <p:spPr>
          <a:xfrm>
            <a:off x="5445197" y="1959423"/>
            <a:ext cx="2826218" cy="715397"/>
          </a:xfrm>
          <a:prstGeom prst="rect">
            <a:avLst/>
          </a:prstGeom>
          <a:solidFill>
            <a:srgbClr val="A0A0A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chemeClr val="tx1"/>
                </a:solidFill>
              </a:rPr>
              <a:t>14 mg placebo OD</a:t>
            </a:r>
            <a:r>
              <a:rPr lang="en-US" sz="2000" b="1" dirty="0">
                <a:solidFill>
                  <a:schemeClr val="tx1"/>
                </a:solidFill>
              </a:rPr>
              <a:t>*</a:t>
            </a:r>
            <a:endParaRPr sz="2000" b="1" dirty="0">
              <a:solidFill>
                <a:schemeClr val="tx1"/>
              </a:solidFill>
            </a:endParaRPr>
          </a:p>
        </p:txBody>
      </p:sp>
      <p:sp>
        <p:nvSpPr>
          <p:cNvPr id="338" name="Rectangle 337">
            <a:extLst>
              <a:ext uri="{FF2B5EF4-FFF2-40B4-BE49-F238E27FC236}">
                <a16:creationId xmlns:a16="http://schemas.microsoft.com/office/drawing/2014/main" id="{BC2C3F96-FECC-4DE0-81F2-47C2AF8ABBAF}"/>
              </a:ext>
            </a:extLst>
          </p:cNvPr>
          <p:cNvSpPr/>
          <p:nvPr/>
        </p:nvSpPr>
        <p:spPr>
          <a:xfrm>
            <a:off x="8457722" y="1172555"/>
            <a:ext cx="1856234" cy="1259338"/>
          </a:xfrm>
          <a:prstGeom prst="rect">
            <a:avLst/>
          </a:prstGeom>
          <a:solidFill>
            <a:srgbClr val="F2E2D5"/>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0" dirty="0">
                <a:solidFill>
                  <a:schemeClr val="tx1"/>
                </a:solidFill>
              </a:rPr>
              <a:t>Follow-up</a:t>
            </a:r>
          </a:p>
        </p:txBody>
      </p:sp>
      <p:sp>
        <p:nvSpPr>
          <p:cNvPr id="339" name="Rectangle 338">
            <a:extLst>
              <a:ext uri="{FF2B5EF4-FFF2-40B4-BE49-F238E27FC236}">
                <a16:creationId xmlns:a16="http://schemas.microsoft.com/office/drawing/2014/main" id="{1E6D5E0C-835D-E17E-FC41-4FF5E69F4B39}"/>
              </a:ext>
            </a:extLst>
          </p:cNvPr>
          <p:cNvSpPr/>
          <p:nvPr/>
        </p:nvSpPr>
        <p:spPr>
          <a:xfrm>
            <a:off x="3278069"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0" name="Rectangle 339">
            <a:extLst>
              <a:ext uri="{FF2B5EF4-FFF2-40B4-BE49-F238E27FC236}">
                <a16:creationId xmlns:a16="http://schemas.microsoft.com/office/drawing/2014/main" id="{7F4D61B5-9D6B-9E74-48B3-DD1ECDBB39F9}"/>
              </a:ext>
            </a:extLst>
          </p:cNvPr>
          <p:cNvSpPr/>
          <p:nvPr/>
        </p:nvSpPr>
        <p:spPr>
          <a:xfrm>
            <a:off x="3515813"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1" name="Rectangle 340">
            <a:extLst>
              <a:ext uri="{FF2B5EF4-FFF2-40B4-BE49-F238E27FC236}">
                <a16:creationId xmlns:a16="http://schemas.microsoft.com/office/drawing/2014/main" id="{CC90786C-1FD0-CBFE-F96E-FD521C732905}"/>
              </a:ext>
            </a:extLst>
          </p:cNvPr>
          <p:cNvSpPr/>
          <p:nvPr/>
        </p:nvSpPr>
        <p:spPr>
          <a:xfrm>
            <a:off x="3753557"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2" name="Rectangle 341">
            <a:extLst>
              <a:ext uri="{FF2B5EF4-FFF2-40B4-BE49-F238E27FC236}">
                <a16:creationId xmlns:a16="http://schemas.microsoft.com/office/drawing/2014/main" id="{3B7C3516-3103-91D4-26B2-09E4F2D656A8}"/>
              </a:ext>
            </a:extLst>
          </p:cNvPr>
          <p:cNvSpPr/>
          <p:nvPr/>
        </p:nvSpPr>
        <p:spPr>
          <a:xfrm>
            <a:off x="3991301"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3" name="Rectangle 342">
            <a:extLst>
              <a:ext uri="{FF2B5EF4-FFF2-40B4-BE49-F238E27FC236}">
                <a16:creationId xmlns:a16="http://schemas.microsoft.com/office/drawing/2014/main" id="{2AA560C1-6BA7-7276-D886-B32D90B4AC1F}"/>
              </a:ext>
            </a:extLst>
          </p:cNvPr>
          <p:cNvSpPr/>
          <p:nvPr/>
        </p:nvSpPr>
        <p:spPr>
          <a:xfrm>
            <a:off x="4229045"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4" name="Rectangle 343">
            <a:extLst>
              <a:ext uri="{FF2B5EF4-FFF2-40B4-BE49-F238E27FC236}">
                <a16:creationId xmlns:a16="http://schemas.microsoft.com/office/drawing/2014/main" id="{0BDD42D0-868D-C9C2-A2DD-BA661515F011}"/>
              </a:ext>
            </a:extLst>
          </p:cNvPr>
          <p:cNvSpPr/>
          <p:nvPr/>
        </p:nvSpPr>
        <p:spPr>
          <a:xfrm>
            <a:off x="4466789"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5" name="Rectangle 344">
            <a:extLst>
              <a:ext uri="{FF2B5EF4-FFF2-40B4-BE49-F238E27FC236}">
                <a16:creationId xmlns:a16="http://schemas.microsoft.com/office/drawing/2014/main" id="{734E3648-389B-E26D-BC70-6E6F6F47DA3B}"/>
              </a:ext>
            </a:extLst>
          </p:cNvPr>
          <p:cNvSpPr/>
          <p:nvPr/>
        </p:nvSpPr>
        <p:spPr>
          <a:xfrm>
            <a:off x="4704533"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6" name="Rectangle 345">
            <a:extLst>
              <a:ext uri="{FF2B5EF4-FFF2-40B4-BE49-F238E27FC236}">
                <a16:creationId xmlns:a16="http://schemas.microsoft.com/office/drawing/2014/main" id="{814688AF-B90A-87EC-519E-D326B0125E23}"/>
              </a:ext>
            </a:extLst>
          </p:cNvPr>
          <p:cNvSpPr/>
          <p:nvPr/>
        </p:nvSpPr>
        <p:spPr>
          <a:xfrm>
            <a:off x="4942277"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7" name="Rectangle 346">
            <a:extLst>
              <a:ext uri="{FF2B5EF4-FFF2-40B4-BE49-F238E27FC236}">
                <a16:creationId xmlns:a16="http://schemas.microsoft.com/office/drawing/2014/main" id="{FFEA596C-5AC7-BDF2-B47A-BB3020494ED8}"/>
              </a:ext>
            </a:extLst>
          </p:cNvPr>
          <p:cNvSpPr/>
          <p:nvPr/>
        </p:nvSpPr>
        <p:spPr>
          <a:xfrm>
            <a:off x="5180021"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8" name="Rectangle 347">
            <a:extLst>
              <a:ext uri="{FF2B5EF4-FFF2-40B4-BE49-F238E27FC236}">
                <a16:creationId xmlns:a16="http://schemas.microsoft.com/office/drawing/2014/main" id="{02F11562-806C-A8C0-BA43-88747D5114CC}"/>
              </a:ext>
            </a:extLst>
          </p:cNvPr>
          <p:cNvSpPr/>
          <p:nvPr/>
        </p:nvSpPr>
        <p:spPr>
          <a:xfrm>
            <a:off x="5417765"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49" name="Rectangle 348">
            <a:extLst>
              <a:ext uri="{FF2B5EF4-FFF2-40B4-BE49-F238E27FC236}">
                <a16:creationId xmlns:a16="http://schemas.microsoft.com/office/drawing/2014/main" id="{17BACCCC-6631-2DC0-CE6A-D3E2704E21B1}"/>
              </a:ext>
            </a:extLst>
          </p:cNvPr>
          <p:cNvSpPr/>
          <p:nvPr/>
        </p:nvSpPr>
        <p:spPr>
          <a:xfrm>
            <a:off x="5655509"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0" name="Rectangle 349">
            <a:extLst>
              <a:ext uri="{FF2B5EF4-FFF2-40B4-BE49-F238E27FC236}">
                <a16:creationId xmlns:a16="http://schemas.microsoft.com/office/drawing/2014/main" id="{B109ABB8-0E3D-389E-CA21-5CB36532E75C}"/>
              </a:ext>
            </a:extLst>
          </p:cNvPr>
          <p:cNvSpPr/>
          <p:nvPr/>
        </p:nvSpPr>
        <p:spPr>
          <a:xfrm>
            <a:off x="5893253"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1" name="Rectangle 350">
            <a:extLst>
              <a:ext uri="{FF2B5EF4-FFF2-40B4-BE49-F238E27FC236}">
                <a16:creationId xmlns:a16="http://schemas.microsoft.com/office/drawing/2014/main" id="{439D9919-9EB2-2667-076B-0BC4F67217CE}"/>
              </a:ext>
            </a:extLst>
          </p:cNvPr>
          <p:cNvSpPr/>
          <p:nvPr/>
        </p:nvSpPr>
        <p:spPr>
          <a:xfrm>
            <a:off x="6130997"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2" name="Rectangle 351">
            <a:extLst>
              <a:ext uri="{FF2B5EF4-FFF2-40B4-BE49-F238E27FC236}">
                <a16:creationId xmlns:a16="http://schemas.microsoft.com/office/drawing/2014/main" id="{64026E2F-2A21-A2EE-0F29-3DE9CA4111E8}"/>
              </a:ext>
            </a:extLst>
          </p:cNvPr>
          <p:cNvSpPr/>
          <p:nvPr/>
        </p:nvSpPr>
        <p:spPr>
          <a:xfrm>
            <a:off x="6368741"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3" name="Rectangle 352">
            <a:extLst>
              <a:ext uri="{FF2B5EF4-FFF2-40B4-BE49-F238E27FC236}">
                <a16:creationId xmlns:a16="http://schemas.microsoft.com/office/drawing/2014/main" id="{F5D5E8FA-5DCC-D709-B8E2-B3A5B400F250}"/>
              </a:ext>
            </a:extLst>
          </p:cNvPr>
          <p:cNvSpPr/>
          <p:nvPr/>
        </p:nvSpPr>
        <p:spPr>
          <a:xfrm>
            <a:off x="6606485"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4" name="Rectangle 353">
            <a:extLst>
              <a:ext uri="{FF2B5EF4-FFF2-40B4-BE49-F238E27FC236}">
                <a16:creationId xmlns:a16="http://schemas.microsoft.com/office/drawing/2014/main" id="{82CDF649-FCEB-40BF-6730-30D7187A4238}"/>
              </a:ext>
            </a:extLst>
          </p:cNvPr>
          <p:cNvSpPr/>
          <p:nvPr/>
        </p:nvSpPr>
        <p:spPr>
          <a:xfrm>
            <a:off x="6844229"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5" name="Rectangle 354">
            <a:extLst>
              <a:ext uri="{FF2B5EF4-FFF2-40B4-BE49-F238E27FC236}">
                <a16:creationId xmlns:a16="http://schemas.microsoft.com/office/drawing/2014/main" id="{2BBCB597-5E1D-01E9-730F-0BFF2C9D254E}"/>
              </a:ext>
            </a:extLst>
          </p:cNvPr>
          <p:cNvSpPr/>
          <p:nvPr/>
        </p:nvSpPr>
        <p:spPr>
          <a:xfrm>
            <a:off x="7081973"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6" name="Rectangle 355">
            <a:extLst>
              <a:ext uri="{FF2B5EF4-FFF2-40B4-BE49-F238E27FC236}">
                <a16:creationId xmlns:a16="http://schemas.microsoft.com/office/drawing/2014/main" id="{68B3110D-FD5D-71AD-611E-186A9917635C}"/>
              </a:ext>
            </a:extLst>
          </p:cNvPr>
          <p:cNvSpPr/>
          <p:nvPr/>
        </p:nvSpPr>
        <p:spPr>
          <a:xfrm>
            <a:off x="7319717"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7" name="Rectangle 356">
            <a:extLst>
              <a:ext uri="{FF2B5EF4-FFF2-40B4-BE49-F238E27FC236}">
                <a16:creationId xmlns:a16="http://schemas.microsoft.com/office/drawing/2014/main" id="{3B289AEE-5ECE-7450-D91C-1BF3FFBDFF93}"/>
              </a:ext>
            </a:extLst>
          </p:cNvPr>
          <p:cNvSpPr/>
          <p:nvPr/>
        </p:nvSpPr>
        <p:spPr>
          <a:xfrm>
            <a:off x="7557461"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8" name="Rectangle 357">
            <a:extLst>
              <a:ext uri="{FF2B5EF4-FFF2-40B4-BE49-F238E27FC236}">
                <a16:creationId xmlns:a16="http://schemas.microsoft.com/office/drawing/2014/main" id="{01DC8CCD-8662-1B46-C15E-BE10E55A64E6}"/>
              </a:ext>
            </a:extLst>
          </p:cNvPr>
          <p:cNvSpPr/>
          <p:nvPr/>
        </p:nvSpPr>
        <p:spPr>
          <a:xfrm>
            <a:off x="7795205"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59" name="Rectangle 358">
            <a:extLst>
              <a:ext uri="{FF2B5EF4-FFF2-40B4-BE49-F238E27FC236}">
                <a16:creationId xmlns:a16="http://schemas.microsoft.com/office/drawing/2014/main" id="{0F024B84-A8FF-8822-5D79-CCF7467CC1EB}"/>
              </a:ext>
            </a:extLst>
          </p:cNvPr>
          <p:cNvSpPr/>
          <p:nvPr/>
        </p:nvSpPr>
        <p:spPr>
          <a:xfrm>
            <a:off x="8032949"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0" name="Rectangle 359">
            <a:extLst>
              <a:ext uri="{FF2B5EF4-FFF2-40B4-BE49-F238E27FC236}">
                <a16:creationId xmlns:a16="http://schemas.microsoft.com/office/drawing/2014/main" id="{2D2A154B-7324-CC1F-53B8-17C28774FBA9}"/>
              </a:ext>
            </a:extLst>
          </p:cNvPr>
          <p:cNvSpPr/>
          <p:nvPr/>
        </p:nvSpPr>
        <p:spPr>
          <a:xfrm>
            <a:off x="8270693"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1" name="Rectangle 360">
            <a:extLst>
              <a:ext uri="{FF2B5EF4-FFF2-40B4-BE49-F238E27FC236}">
                <a16:creationId xmlns:a16="http://schemas.microsoft.com/office/drawing/2014/main" id="{BAEE6376-ECEA-B57A-AA55-44B749FBC201}"/>
              </a:ext>
            </a:extLst>
          </p:cNvPr>
          <p:cNvSpPr/>
          <p:nvPr/>
        </p:nvSpPr>
        <p:spPr>
          <a:xfrm>
            <a:off x="8508437"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2" name="Rectangle 361">
            <a:extLst>
              <a:ext uri="{FF2B5EF4-FFF2-40B4-BE49-F238E27FC236}">
                <a16:creationId xmlns:a16="http://schemas.microsoft.com/office/drawing/2014/main" id="{31C80553-D836-198A-CF24-5FA3AA10D453}"/>
              </a:ext>
            </a:extLst>
          </p:cNvPr>
          <p:cNvSpPr/>
          <p:nvPr/>
        </p:nvSpPr>
        <p:spPr>
          <a:xfrm>
            <a:off x="8746181"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3" name="Rectangle 362">
            <a:extLst>
              <a:ext uri="{FF2B5EF4-FFF2-40B4-BE49-F238E27FC236}">
                <a16:creationId xmlns:a16="http://schemas.microsoft.com/office/drawing/2014/main" id="{0F364079-3D24-7F0D-9495-6086812B0942}"/>
              </a:ext>
            </a:extLst>
          </p:cNvPr>
          <p:cNvSpPr/>
          <p:nvPr/>
        </p:nvSpPr>
        <p:spPr>
          <a:xfrm>
            <a:off x="8983925"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4" name="Rectangle 363">
            <a:extLst>
              <a:ext uri="{FF2B5EF4-FFF2-40B4-BE49-F238E27FC236}">
                <a16:creationId xmlns:a16="http://schemas.microsoft.com/office/drawing/2014/main" id="{AE7AB17F-4D84-7599-F4F5-63AEB5BC4FC6}"/>
              </a:ext>
            </a:extLst>
          </p:cNvPr>
          <p:cNvSpPr/>
          <p:nvPr/>
        </p:nvSpPr>
        <p:spPr>
          <a:xfrm>
            <a:off x="9221669"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5" name="Rectangle 364">
            <a:extLst>
              <a:ext uri="{FF2B5EF4-FFF2-40B4-BE49-F238E27FC236}">
                <a16:creationId xmlns:a16="http://schemas.microsoft.com/office/drawing/2014/main" id="{6B1D916D-25B4-4425-86B8-E675CC4D39B4}"/>
              </a:ext>
            </a:extLst>
          </p:cNvPr>
          <p:cNvSpPr/>
          <p:nvPr/>
        </p:nvSpPr>
        <p:spPr>
          <a:xfrm>
            <a:off x="9459413"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6" name="Rectangle 365">
            <a:extLst>
              <a:ext uri="{FF2B5EF4-FFF2-40B4-BE49-F238E27FC236}">
                <a16:creationId xmlns:a16="http://schemas.microsoft.com/office/drawing/2014/main" id="{6A4295E1-386C-C46E-2FBC-4C8288F1D9A5}"/>
              </a:ext>
            </a:extLst>
          </p:cNvPr>
          <p:cNvSpPr/>
          <p:nvPr/>
        </p:nvSpPr>
        <p:spPr>
          <a:xfrm>
            <a:off x="9697157"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7" name="Rectangle 366">
            <a:extLst>
              <a:ext uri="{FF2B5EF4-FFF2-40B4-BE49-F238E27FC236}">
                <a16:creationId xmlns:a16="http://schemas.microsoft.com/office/drawing/2014/main" id="{B388A334-C9CB-A602-D80A-848D3DEB3C40}"/>
              </a:ext>
            </a:extLst>
          </p:cNvPr>
          <p:cNvSpPr/>
          <p:nvPr/>
        </p:nvSpPr>
        <p:spPr>
          <a:xfrm>
            <a:off x="9934901"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8" name="Rectangle 367">
            <a:extLst>
              <a:ext uri="{FF2B5EF4-FFF2-40B4-BE49-F238E27FC236}">
                <a16:creationId xmlns:a16="http://schemas.microsoft.com/office/drawing/2014/main" id="{6CC0ADA0-CEF2-5217-6C41-EF780C794C22}"/>
              </a:ext>
            </a:extLst>
          </p:cNvPr>
          <p:cNvSpPr/>
          <p:nvPr/>
        </p:nvSpPr>
        <p:spPr>
          <a:xfrm>
            <a:off x="10172645" y="3111759"/>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69" name="Rectangle 368">
            <a:extLst>
              <a:ext uri="{FF2B5EF4-FFF2-40B4-BE49-F238E27FC236}">
                <a16:creationId xmlns:a16="http://schemas.microsoft.com/office/drawing/2014/main" id="{94F95AB1-323A-F542-8C63-61D1C4812002}"/>
              </a:ext>
            </a:extLst>
          </p:cNvPr>
          <p:cNvSpPr/>
          <p:nvPr/>
        </p:nvSpPr>
        <p:spPr>
          <a:xfrm>
            <a:off x="3422648" y="3072014"/>
            <a:ext cx="45719" cy="1748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70" name="TextBox 369">
            <a:extLst>
              <a:ext uri="{FF2B5EF4-FFF2-40B4-BE49-F238E27FC236}">
                <a16:creationId xmlns:a16="http://schemas.microsoft.com/office/drawing/2014/main" id="{EED00C41-DBF8-AFF1-6A3B-C7EFF38DEE10}"/>
              </a:ext>
            </a:extLst>
          </p:cNvPr>
          <p:cNvSpPr txBox="1"/>
          <p:nvPr/>
        </p:nvSpPr>
        <p:spPr>
          <a:xfrm>
            <a:off x="1502711" y="3226013"/>
            <a:ext cx="1196247" cy="707886"/>
          </a:xfrm>
          <a:prstGeom prst="rect">
            <a:avLst/>
          </a:prstGeom>
          <a:noFill/>
        </p:spPr>
        <p:txBody>
          <a:bodyPr wrap="square">
            <a:spAutoFit/>
          </a:bodyPr>
          <a:lstStyle/>
          <a:p>
            <a:pPr algn="ctr"/>
            <a:r>
              <a:rPr sz="2000" b="1" dirty="0"/>
              <a:t>Week </a:t>
            </a:r>
            <a:endParaRPr lang="en-US" sz="2000" b="1" dirty="0"/>
          </a:p>
          <a:p>
            <a:pPr algn="ctr"/>
            <a:r>
              <a:rPr lang="en-US" sz="2000" b="1" dirty="0"/>
              <a:t>-3</a:t>
            </a:r>
            <a:endParaRPr sz="2000" b="1" dirty="0"/>
          </a:p>
        </p:txBody>
      </p:sp>
      <p:sp>
        <p:nvSpPr>
          <p:cNvPr id="371" name="Rectangle 370">
            <a:extLst>
              <a:ext uri="{FF2B5EF4-FFF2-40B4-BE49-F238E27FC236}">
                <a16:creationId xmlns:a16="http://schemas.microsoft.com/office/drawing/2014/main" id="{D552FDF1-C8F8-A2A1-86C4-E7218D5BA2F9}"/>
              </a:ext>
            </a:extLst>
          </p:cNvPr>
          <p:cNvSpPr/>
          <p:nvPr/>
        </p:nvSpPr>
        <p:spPr>
          <a:xfrm>
            <a:off x="4256476" y="3057729"/>
            <a:ext cx="45719" cy="1748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72" name="TextBox 371">
            <a:extLst>
              <a:ext uri="{FF2B5EF4-FFF2-40B4-BE49-F238E27FC236}">
                <a16:creationId xmlns:a16="http://schemas.microsoft.com/office/drawing/2014/main" id="{1D6656B8-DD7B-6433-9E2A-3323E92A172F}"/>
              </a:ext>
            </a:extLst>
          </p:cNvPr>
          <p:cNvSpPr txBox="1"/>
          <p:nvPr/>
        </p:nvSpPr>
        <p:spPr>
          <a:xfrm>
            <a:off x="3907937" y="3295885"/>
            <a:ext cx="949352" cy="707886"/>
          </a:xfrm>
          <a:prstGeom prst="rect">
            <a:avLst/>
          </a:prstGeom>
          <a:noFill/>
        </p:spPr>
        <p:txBody>
          <a:bodyPr wrap="square">
            <a:spAutoFit/>
          </a:bodyPr>
          <a:lstStyle/>
          <a:p>
            <a:pPr algn="ctr"/>
            <a:r>
              <a:rPr sz="2000" b="1" dirty="0"/>
              <a:t>Week 4</a:t>
            </a:r>
          </a:p>
        </p:txBody>
      </p:sp>
      <p:sp>
        <p:nvSpPr>
          <p:cNvPr id="373" name="Rectangle 372">
            <a:extLst>
              <a:ext uri="{FF2B5EF4-FFF2-40B4-BE49-F238E27FC236}">
                <a16:creationId xmlns:a16="http://schemas.microsoft.com/office/drawing/2014/main" id="{500BFD76-699D-3411-BA76-E41EEBB5E875}"/>
              </a:ext>
            </a:extLst>
          </p:cNvPr>
          <p:cNvSpPr/>
          <p:nvPr/>
        </p:nvSpPr>
        <p:spPr>
          <a:xfrm>
            <a:off x="5408620" y="3057729"/>
            <a:ext cx="45719" cy="1748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74" name="TextBox 373">
            <a:extLst>
              <a:ext uri="{FF2B5EF4-FFF2-40B4-BE49-F238E27FC236}">
                <a16:creationId xmlns:a16="http://schemas.microsoft.com/office/drawing/2014/main" id="{382D73F6-60D0-177C-9707-316CF6A65A10}"/>
              </a:ext>
            </a:extLst>
          </p:cNvPr>
          <p:cNvSpPr txBox="1"/>
          <p:nvPr/>
        </p:nvSpPr>
        <p:spPr>
          <a:xfrm>
            <a:off x="4970500" y="3295885"/>
            <a:ext cx="949352" cy="707886"/>
          </a:xfrm>
          <a:prstGeom prst="rect">
            <a:avLst/>
          </a:prstGeom>
          <a:noFill/>
        </p:spPr>
        <p:txBody>
          <a:bodyPr wrap="square">
            <a:spAutoFit/>
          </a:bodyPr>
          <a:lstStyle/>
          <a:p>
            <a:pPr algn="ctr"/>
            <a:r>
              <a:rPr sz="2000" b="1" dirty="0"/>
              <a:t>Week 8</a:t>
            </a:r>
          </a:p>
        </p:txBody>
      </p:sp>
      <p:sp>
        <p:nvSpPr>
          <p:cNvPr id="375" name="Rectangle 374">
            <a:extLst>
              <a:ext uri="{FF2B5EF4-FFF2-40B4-BE49-F238E27FC236}">
                <a16:creationId xmlns:a16="http://schemas.microsoft.com/office/drawing/2014/main" id="{088C6B2E-F759-4251-85E9-A1B827E46324}"/>
              </a:ext>
            </a:extLst>
          </p:cNvPr>
          <p:cNvSpPr/>
          <p:nvPr/>
        </p:nvSpPr>
        <p:spPr>
          <a:xfrm>
            <a:off x="8389144" y="3048167"/>
            <a:ext cx="45719" cy="1748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76" name="TextBox 375">
            <a:extLst>
              <a:ext uri="{FF2B5EF4-FFF2-40B4-BE49-F238E27FC236}">
                <a16:creationId xmlns:a16="http://schemas.microsoft.com/office/drawing/2014/main" id="{E27AFD3B-F9B5-0A7B-7343-429AA9F2C997}"/>
              </a:ext>
            </a:extLst>
          </p:cNvPr>
          <p:cNvSpPr txBox="1"/>
          <p:nvPr/>
        </p:nvSpPr>
        <p:spPr>
          <a:xfrm>
            <a:off x="8775876" y="3218878"/>
            <a:ext cx="1109075" cy="400110"/>
          </a:xfrm>
          <a:prstGeom prst="rect">
            <a:avLst/>
          </a:prstGeom>
          <a:solidFill>
            <a:schemeClr val="bg1"/>
          </a:solidFill>
        </p:spPr>
        <p:txBody>
          <a:bodyPr wrap="square">
            <a:spAutoFit/>
          </a:bodyPr>
          <a:lstStyle/>
          <a:p>
            <a:pPr algn="ctr"/>
            <a:r>
              <a:rPr sz="2000" b="1" dirty="0"/>
              <a:t>5 weeks</a:t>
            </a:r>
          </a:p>
        </p:txBody>
      </p:sp>
      <p:sp>
        <p:nvSpPr>
          <p:cNvPr id="377" name="Rectangle 376">
            <a:extLst>
              <a:ext uri="{FF2B5EF4-FFF2-40B4-BE49-F238E27FC236}">
                <a16:creationId xmlns:a16="http://schemas.microsoft.com/office/drawing/2014/main" id="{4EFCA521-4CDA-40C9-E7D4-F46DDF92F323}"/>
              </a:ext>
            </a:extLst>
          </p:cNvPr>
          <p:cNvSpPr/>
          <p:nvPr/>
        </p:nvSpPr>
        <p:spPr>
          <a:xfrm flipV="1">
            <a:off x="2113859" y="4240053"/>
            <a:ext cx="8175161" cy="45719"/>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78" name="Rectangle 377">
            <a:extLst>
              <a:ext uri="{FF2B5EF4-FFF2-40B4-BE49-F238E27FC236}">
                <a16:creationId xmlns:a16="http://schemas.microsoft.com/office/drawing/2014/main" id="{3183DE34-A0AC-FDE6-2FB2-A6EFB3FBB4E9}"/>
              </a:ext>
            </a:extLst>
          </p:cNvPr>
          <p:cNvSpPr/>
          <p:nvPr/>
        </p:nvSpPr>
        <p:spPr>
          <a:xfrm>
            <a:off x="2126512" y="4051944"/>
            <a:ext cx="45719" cy="238466"/>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79" name="Rectangle 378">
            <a:extLst>
              <a:ext uri="{FF2B5EF4-FFF2-40B4-BE49-F238E27FC236}">
                <a16:creationId xmlns:a16="http://schemas.microsoft.com/office/drawing/2014/main" id="{A09B00F7-4329-EDAA-F188-ABCBC1289888}"/>
              </a:ext>
            </a:extLst>
          </p:cNvPr>
          <p:cNvSpPr/>
          <p:nvPr/>
        </p:nvSpPr>
        <p:spPr>
          <a:xfrm>
            <a:off x="3423729" y="3989904"/>
            <a:ext cx="45719" cy="238466"/>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80" name="Rectangle 379">
            <a:extLst>
              <a:ext uri="{FF2B5EF4-FFF2-40B4-BE49-F238E27FC236}">
                <a16:creationId xmlns:a16="http://schemas.microsoft.com/office/drawing/2014/main" id="{7222EE01-AB8B-229A-9EF9-475B199F8006}"/>
              </a:ext>
            </a:extLst>
          </p:cNvPr>
          <p:cNvSpPr/>
          <p:nvPr/>
        </p:nvSpPr>
        <p:spPr>
          <a:xfrm>
            <a:off x="10225965" y="4024446"/>
            <a:ext cx="45719" cy="238466"/>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81" name="TextBox 380">
            <a:extLst>
              <a:ext uri="{FF2B5EF4-FFF2-40B4-BE49-F238E27FC236}">
                <a16:creationId xmlns:a16="http://schemas.microsoft.com/office/drawing/2014/main" id="{D8685F4E-ABC4-9A14-815A-CA8CD760D75D}"/>
              </a:ext>
            </a:extLst>
          </p:cNvPr>
          <p:cNvSpPr txBox="1"/>
          <p:nvPr/>
        </p:nvSpPr>
        <p:spPr>
          <a:xfrm>
            <a:off x="2008751" y="4473881"/>
            <a:ext cx="1386992" cy="400110"/>
          </a:xfrm>
          <a:prstGeom prst="rect">
            <a:avLst/>
          </a:prstGeom>
          <a:noFill/>
        </p:spPr>
        <p:txBody>
          <a:bodyPr wrap="square">
            <a:spAutoFit/>
          </a:bodyPr>
          <a:lstStyle/>
          <a:p>
            <a:pPr algn="ctr"/>
            <a:r>
              <a:rPr sz="2000" b="1" dirty="0">
                <a:cs typeface="Beirut" pitchFamily="2" charset="-78"/>
              </a:rPr>
              <a:t>Screening</a:t>
            </a:r>
          </a:p>
        </p:txBody>
      </p:sp>
      <p:sp>
        <p:nvSpPr>
          <p:cNvPr id="382" name="TextBox 381">
            <a:extLst>
              <a:ext uri="{FF2B5EF4-FFF2-40B4-BE49-F238E27FC236}">
                <a16:creationId xmlns:a16="http://schemas.microsoft.com/office/drawing/2014/main" id="{BCC9D6DD-F50C-DB5E-44C2-E2C10C1D159E}"/>
              </a:ext>
            </a:extLst>
          </p:cNvPr>
          <p:cNvSpPr txBox="1"/>
          <p:nvPr/>
        </p:nvSpPr>
        <p:spPr>
          <a:xfrm>
            <a:off x="4888440" y="4325639"/>
            <a:ext cx="2418489" cy="1323439"/>
          </a:xfrm>
          <a:prstGeom prst="rect">
            <a:avLst/>
          </a:prstGeom>
          <a:noFill/>
        </p:spPr>
        <p:txBody>
          <a:bodyPr wrap="square">
            <a:spAutoFit/>
          </a:bodyPr>
          <a:lstStyle/>
          <a:p>
            <a:pPr algn="ctr"/>
            <a:r>
              <a:rPr sz="2000" b="1" dirty="0"/>
              <a:t>Treatment period
(Event driven</a:t>
            </a:r>
            <a:r>
              <a:rPr lang="en-US" sz="2000" b="1" dirty="0"/>
              <a:t>, </a:t>
            </a:r>
            <a:r>
              <a:rPr lang="en-ZA" sz="2000" dirty="0"/>
              <a:t>≥ 1225 first EAC confirmed MACE</a:t>
            </a:r>
            <a:r>
              <a:rPr sz="2000" b="1" dirty="0"/>
              <a:t>)</a:t>
            </a:r>
          </a:p>
        </p:txBody>
      </p:sp>
      <p:sp>
        <p:nvSpPr>
          <p:cNvPr id="383" name="TextBox 382">
            <a:extLst>
              <a:ext uri="{FF2B5EF4-FFF2-40B4-BE49-F238E27FC236}">
                <a16:creationId xmlns:a16="http://schemas.microsoft.com/office/drawing/2014/main" id="{C516E9D5-6B33-C938-C5AD-2FEBA891AEF0}"/>
              </a:ext>
            </a:extLst>
          </p:cNvPr>
          <p:cNvSpPr txBox="1"/>
          <p:nvPr/>
        </p:nvSpPr>
        <p:spPr>
          <a:xfrm>
            <a:off x="7874763" y="4370571"/>
            <a:ext cx="1346906" cy="1015663"/>
          </a:xfrm>
          <a:prstGeom prst="rect">
            <a:avLst/>
          </a:prstGeom>
          <a:noFill/>
        </p:spPr>
        <p:txBody>
          <a:bodyPr wrap="square">
            <a:spAutoFit/>
          </a:bodyPr>
          <a:lstStyle/>
          <a:p>
            <a:pPr algn="ctr"/>
            <a:r>
              <a:rPr sz="2000" b="1" dirty="0"/>
              <a:t>End of
</a:t>
            </a:r>
            <a:r>
              <a:rPr sz="2000" b="1" dirty="0">
                <a:cs typeface="Beirut" pitchFamily="2" charset="-78"/>
              </a:rPr>
              <a:t>treatment
visit</a:t>
            </a:r>
          </a:p>
        </p:txBody>
      </p:sp>
      <p:sp>
        <p:nvSpPr>
          <p:cNvPr id="384" name="TextBox 383">
            <a:extLst>
              <a:ext uri="{FF2B5EF4-FFF2-40B4-BE49-F238E27FC236}">
                <a16:creationId xmlns:a16="http://schemas.microsoft.com/office/drawing/2014/main" id="{20E3B981-A6E0-FCA0-D38A-772C60E5AE98}"/>
              </a:ext>
            </a:extLst>
          </p:cNvPr>
          <p:cNvSpPr txBox="1"/>
          <p:nvPr/>
        </p:nvSpPr>
        <p:spPr>
          <a:xfrm>
            <a:off x="9585484" y="4408348"/>
            <a:ext cx="1020208" cy="1015663"/>
          </a:xfrm>
          <a:prstGeom prst="rect">
            <a:avLst/>
          </a:prstGeom>
          <a:noFill/>
        </p:spPr>
        <p:txBody>
          <a:bodyPr wrap="square">
            <a:spAutoFit/>
          </a:bodyPr>
          <a:lstStyle/>
          <a:p>
            <a:pPr algn="ctr"/>
            <a:r>
              <a:rPr sz="2000" b="1" dirty="0">
                <a:cs typeface="Beirut" pitchFamily="2" charset="-78"/>
              </a:rPr>
              <a:t>Follow-up
visit</a:t>
            </a:r>
          </a:p>
        </p:txBody>
      </p:sp>
      <p:sp>
        <p:nvSpPr>
          <p:cNvPr id="385" name="Rectangle 384">
            <a:extLst>
              <a:ext uri="{FF2B5EF4-FFF2-40B4-BE49-F238E27FC236}">
                <a16:creationId xmlns:a16="http://schemas.microsoft.com/office/drawing/2014/main" id="{E8AA89B7-253B-34C8-2C0E-B35D17383B2A}"/>
              </a:ext>
            </a:extLst>
          </p:cNvPr>
          <p:cNvSpPr/>
          <p:nvPr/>
        </p:nvSpPr>
        <p:spPr>
          <a:xfrm>
            <a:off x="10225965" y="3054932"/>
            <a:ext cx="45719" cy="1748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86" name="Rectangle 385">
            <a:extLst>
              <a:ext uri="{FF2B5EF4-FFF2-40B4-BE49-F238E27FC236}">
                <a16:creationId xmlns:a16="http://schemas.microsoft.com/office/drawing/2014/main" id="{C6F30B88-9797-BAB8-06A3-BF2DDC58A3E7}"/>
              </a:ext>
            </a:extLst>
          </p:cNvPr>
          <p:cNvSpPr/>
          <p:nvPr/>
        </p:nvSpPr>
        <p:spPr>
          <a:xfrm flipH="1">
            <a:off x="8480582" y="3989904"/>
            <a:ext cx="45719" cy="250149"/>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87" name="Rectangle 386">
            <a:extLst>
              <a:ext uri="{FF2B5EF4-FFF2-40B4-BE49-F238E27FC236}">
                <a16:creationId xmlns:a16="http://schemas.microsoft.com/office/drawing/2014/main" id="{3CCB0FD4-6948-AB86-BB3C-5FF9CA7ECB08}"/>
              </a:ext>
            </a:extLst>
          </p:cNvPr>
          <p:cNvSpPr/>
          <p:nvPr/>
        </p:nvSpPr>
        <p:spPr>
          <a:xfrm>
            <a:off x="3046019" y="3103498"/>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88" name="Rectangle 387">
            <a:extLst>
              <a:ext uri="{FF2B5EF4-FFF2-40B4-BE49-F238E27FC236}">
                <a16:creationId xmlns:a16="http://schemas.microsoft.com/office/drawing/2014/main" id="{B975F36F-FF3A-4D5B-CF5F-BB6592A012EE}"/>
              </a:ext>
            </a:extLst>
          </p:cNvPr>
          <p:cNvSpPr/>
          <p:nvPr/>
        </p:nvSpPr>
        <p:spPr>
          <a:xfrm>
            <a:off x="2820337" y="3103498"/>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89" name="TextBox 388">
            <a:extLst>
              <a:ext uri="{FF2B5EF4-FFF2-40B4-BE49-F238E27FC236}">
                <a16:creationId xmlns:a16="http://schemas.microsoft.com/office/drawing/2014/main" id="{C62EDA15-FC7A-B4E8-5996-12DE3CFA2C43}"/>
              </a:ext>
            </a:extLst>
          </p:cNvPr>
          <p:cNvSpPr txBox="1"/>
          <p:nvPr/>
        </p:nvSpPr>
        <p:spPr>
          <a:xfrm>
            <a:off x="2959274" y="3271125"/>
            <a:ext cx="949352" cy="707886"/>
          </a:xfrm>
          <a:prstGeom prst="rect">
            <a:avLst/>
          </a:prstGeom>
          <a:noFill/>
        </p:spPr>
        <p:txBody>
          <a:bodyPr wrap="square">
            <a:spAutoFit/>
          </a:bodyPr>
          <a:lstStyle/>
          <a:p>
            <a:pPr algn="ctr"/>
            <a:r>
              <a:rPr sz="2000" b="1" dirty="0"/>
              <a:t>Week </a:t>
            </a:r>
            <a:r>
              <a:rPr lang="en-US" sz="2000" b="1" dirty="0"/>
              <a:t>0</a:t>
            </a:r>
            <a:endParaRPr sz="2000" b="1" dirty="0"/>
          </a:p>
        </p:txBody>
      </p:sp>
      <p:sp>
        <p:nvSpPr>
          <p:cNvPr id="390" name="Up Arrow 389">
            <a:extLst>
              <a:ext uri="{FF2B5EF4-FFF2-40B4-BE49-F238E27FC236}">
                <a16:creationId xmlns:a16="http://schemas.microsoft.com/office/drawing/2014/main" id="{C59E3864-ACEC-B273-6085-348F305CD15F}"/>
              </a:ext>
            </a:extLst>
          </p:cNvPr>
          <p:cNvSpPr/>
          <p:nvPr/>
        </p:nvSpPr>
        <p:spPr>
          <a:xfrm>
            <a:off x="3278069" y="4405706"/>
            <a:ext cx="311245" cy="100801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sp>
        <p:nvSpPr>
          <p:cNvPr id="391" name="TextBox 390">
            <a:extLst>
              <a:ext uri="{FF2B5EF4-FFF2-40B4-BE49-F238E27FC236}">
                <a16:creationId xmlns:a16="http://schemas.microsoft.com/office/drawing/2014/main" id="{83D7DB6F-544B-CFAA-5DAD-BF918A9E0AEE}"/>
              </a:ext>
            </a:extLst>
          </p:cNvPr>
          <p:cNvSpPr txBox="1"/>
          <p:nvPr/>
        </p:nvSpPr>
        <p:spPr>
          <a:xfrm>
            <a:off x="2384411" y="5397136"/>
            <a:ext cx="2359684" cy="400110"/>
          </a:xfrm>
          <a:prstGeom prst="rect">
            <a:avLst/>
          </a:prstGeom>
          <a:noFill/>
        </p:spPr>
        <p:txBody>
          <a:bodyPr wrap="square" rtlCol="0">
            <a:spAutoFit/>
          </a:bodyPr>
          <a:lstStyle/>
          <a:p>
            <a:r>
              <a:rPr lang="en-US" sz="2000" b="1" dirty="0" err="1">
                <a:cs typeface="Beirut" pitchFamily="2" charset="-78"/>
              </a:rPr>
              <a:t>Randomisation</a:t>
            </a:r>
            <a:r>
              <a:rPr lang="en-US" sz="2000" b="1" dirty="0">
                <a:cs typeface="Beirut" pitchFamily="2" charset="-78"/>
              </a:rPr>
              <a:t> 1:1 </a:t>
            </a:r>
          </a:p>
        </p:txBody>
      </p:sp>
      <p:sp>
        <p:nvSpPr>
          <p:cNvPr id="392" name="Rectangle 391">
            <a:extLst>
              <a:ext uri="{FF2B5EF4-FFF2-40B4-BE49-F238E27FC236}">
                <a16:creationId xmlns:a16="http://schemas.microsoft.com/office/drawing/2014/main" id="{7D0AFED3-3110-0D57-D284-D137D32A4EDE}"/>
              </a:ext>
            </a:extLst>
          </p:cNvPr>
          <p:cNvSpPr/>
          <p:nvPr/>
        </p:nvSpPr>
        <p:spPr>
          <a:xfrm>
            <a:off x="2588681" y="3111757"/>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93" name="Rectangle 392">
            <a:extLst>
              <a:ext uri="{FF2B5EF4-FFF2-40B4-BE49-F238E27FC236}">
                <a16:creationId xmlns:a16="http://schemas.microsoft.com/office/drawing/2014/main" id="{A8E25D80-9C24-A63D-9023-EF0EEBCC0B53}"/>
              </a:ext>
            </a:extLst>
          </p:cNvPr>
          <p:cNvSpPr/>
          <p:nvPr/>
        </p:nvSpPr>
        <p:spPr>
          <a:xfrm>
            <a:off x="2355646" y="3103498"/>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94" name="Rectangle 393">
            <a:extLst>
              <a:ext uri="{FF2B5EF4-FFF2-40B4-BE49-F238E27FC236}">
                <a16:creationId xmlns:a16="http://schemas.microsoft.com/office/drawing/2014/main" id="{1EA52CEE-C60A-3731-57E1-18DFEE915BF8}"/>
              </a:ext>
            </a:extLst>
          </p:cNvPr>
          <p:cNvSpPr/>
          <p:nvPr/>
        </p:nvSpPr>
        <p:spPr>
          <a:xfrm>
            <a:off x="2131617" y="3103498"/>
            <a:ext cx="141311" cy="4769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95" name="Rectangle 394">
            <a:extLst>
              <a:ext uri="{FF2B5EF4-FFF2-40B4-BE49-F238E27FC236}">
                <a16:creationId xmlns:a16="http://schemas.microsoft.com/office/drawing/2014/main" id="{72DB2665-E15A-8311-E462-4E8ADC47F768}"/>
              </a:ext>
            </a:extLst>
          </p:cNvPr>
          <p:cNvSpPr/>
          <p:nvPr/>
        </p:nvSpPr>
        <p:spPr>
          <a:xfrm>
            <a:off x="2113121" y="3017006"/>
            <a:ext cx="45719" cy="1748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solidFill>
                <a:schemeClr val="tx1"/>
              </a:solidFill>
            </a:endParaRPr>
          </a:p>
        </p:txBody>
      </p:sp>
      <p:sp>
        <p:nvSpPr>
          <p:cNvPr id="397" name="Rounded Rectangle 396">
            <a:extLst>
              <a:ext uri="{FF2B5EF4-FFF2-40B4-BE49-F238E27FC236}">
                <a16:creationId xmlns:a16="http://schemas.microsoft.com/office/drawing/2014/main" id="{62F2B058-0BE2-174B-F2E6-85BBECF17969}"/>
              </a:ext>
            </a:extLst>
          </p:cNvPr>
          <p:cNvSpPr/>
          <p:nvPr/>
        </p:nvSpPr>
        <p:spPr>
          <a:xfrm>
            <a:off x="902029" y="4883758"/>
            <a:ext cx="1081036" cy="1026756"/>
          </a:xfrm>
          <a:prstGeom prst="roundRect">
            <a:avLst/>
          </a:prstGeom>
          <a:solidFill>
            <a:srgbClr val="FAEA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Beirut" pitchFamily="2" charset="-78"/>
              </a:rPr>
              <a:t>*</a:t>
            </a:r>
            <a:r>
              <a:rPr lang="en-US" sz="1400" b="1" dirty="0">
                <a:solidFill>
                  <a:schemeClr val="tx1"/>
                </a:solidFill>
                <a:cs typeface="Beirut" pitchFamily="2" charset="-78"/>
              </a:rPr>
              <a:t>= </a:t>
            </a:r>
            <a:r>
              <a:rPr lang="en-US" sz="1400" b="1" dirty="0">
                <a:solidFill>
                  <a:schemeClr val="tx1"/>
                </a:solidFill>
                <a:latin typeface="Beirut" pitchFamily="2" charset="-78"/>
                <a:cs typeface="Beirut" pitchFamily="2" charset="-78"/>
              </a:rPr>
              <a:t>in addition to SOC</a:t>
            </a:r>
          </a:p>
        </p:txBody>
      </p:sp>
    </p:spTree>
    <p:extLst>
      <p:ext uri="{BB962C8B-B14F-4D97-AF65-F5344CB8AC3E}">
        <p14:creationId xmlns:p14="http://schemas.microsoft.com/office/powerpoint/2010/main" val="65364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5B904381-716B-B4F2-F6DD-C79F547FFAEB}"/>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E74D88AF-1D6F-4C20-6945-A7EEEDB3A2FB}"/>
              </a:ext>
            </a:extLst>
          </p:cNvPr>
          <p:cNvGrpSpPr/>
          <p:nvPr/>
        </p:nvGrpSpPr>
        <p:grpSpPr>
          <a:xfrm>
            <a:off x="-1057465" y="-89043"/>
            <a:ext cx="13684250" cy="6858000"/>
            <a:chOff x="0" y="0"/>
            <a:chExt cx="27368500" cy="13716000"/>
          </a:xfrm>
        </p:grpSpPr>
        <p:sp>
          <p:nvSpPr>
            <p:cNvPr id="231" name="Google Shape;231;p20">
              <a:extLst>
                <a:ext uri="{FF2B5EF4-FFF2-40B4-BE49-F238E27FC236}">
                  <a16:creationId xmlns:a16="http://schemas.microsoft.com/office/drawing/2014/main" id="{392DFA43-4A69-7F0B-928B-EBC67868539E}"/>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DF95851E-7F32-F53E-FBC7-AC4A88F42F03}"/>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C0548443-F3C7-A1EE-62E7-CDCA7AE51510}"/>
              </a:ext>
            </a:extLst>
          </p:cNvPr>
          <p:cNvSpPr txBox="1"/>
          <p:nvPr/>
        </p:nvSpPr>
        <p:spPr>
          <a:xfrm>
            <a:off x="1847750" y="0"/>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US" sz="4800" b="1" dirty="0">
                <a:solidFill>
                  <a:srgbClr val="C00000"/>
                </a:solidFill>
                <a:latin typeface="Beirut" pitchFamily="2" charset="-78"/>
                <a:cs typeface="Beirut" pitchFamily="2" charset="-78"/>
              </a:rPr>
              <a:t>Disposition of participants</a:t>
            </a:r>
            <a:endParaRPr sz="4800" b="1" dirty="0">
              <a:solidFill>
                <a:srgbClr val="C00000"/>
              </a:solidFill>
              <a:latin typeface="Beirut" pitchFamily="2" charset="-78"/>
              <a:cs typeface="Beirut" pitchFamily="2" charset="-78"/>
            </a:endParaRPr>
          </a:p>
        </p:txBody>
      </p:sp>
      <p:sp>
        <p:nvSpPr>
          <p:cNvPr id="15" name="TextBox 14">
            <a:extLst>
              <a:ext uri="{FF2B5EF4-FFF2-40B4-BE49-F238E27FC236}">
                <a16:creationId xmlns:a16="http://schemas.microsoft.com/office/drawing/2014/main" id="{AC57A779-34E3-E2B9-833C-23FC7A4D4407}"/>
              </a:ext>
            </a:extLst>
          </p:cNvPr>
          <p:cNvSpPr txBox="1"/>
          <p:nvPr/>
        </p:nvSpPr>
        <p:spPr>
          <a:xfrm>
            <a:off x="247644" y="1026756"/>
            <a:ext cx="1643449" cy="6555641"/>
          </a:xfrm>
          <a:prstGeom prst="rect">
            <a:avLst/>
          </a:prstGeom>
          <a:noFill/>
        </p:spPr>
        <p:txBody>
          <a:bodyPr wrap="square" rtlCol="0">
            <a:spAutoFit/>
          </a:bodyPr>
          <a:lstStyle/>
          <a:p>
            <a:r>
              <a:rPr lang="en-US" dirty="0"/>
              <a:t>Median follow up 49.5 months</a:t>
            </a:r>
          </a:p>
          <a:p>
            <a:endParaRPr lang="en-US" dirty="0"/>
          </a:p>
          <a:p>
            <a:r>
              <a:rPr lang="en-US" b="1" dirty="0"/>
              <a:t>98.4% completed trial between both groups.</a:t>
            </a:r>
          </a:p>
          <a:p>
            <a:endParaRPr lang="en-US" b="1" dirty="0"/>
          </a:p>
          <a:p>
            <a:endParaRPr lang="en-US" dirty="0"/>
          </a:p>
          <a:p>
            <a:r>
              <a:rPr lang="en-US" dirty="0"/>
              <a:t>Standard of care: glucose-lowering and cardiovascular risk reducing therapies according to local guidelines</a:t>
            </a:r>
          </a:p>
          <a:p>
            <a:endParaRPr lang="en-US" sz="1600" dirty="0"/>
          </a:p>
          <a:p>
            <a:r>
              <a:rPr lang="en-US" sz="1200" dirty="0"/>
              <a:t>FAS= full analysis set</a:t>
            </a:r>
          </a:p>
          <a:p>
            <a:r>
              <a:rPr lang="en-US" sz="1600" dirty="0"/>
              <a:t> </a:t>
            </a:r>
          </a:p>
          <a:p>
            <a:endParaRPr lang="en-US" sz="1600" dirty="0"/>
          </a:p>
          <a:p>
            <a:endParaRPr lang="en-US" dirty="0"/>
          </a:p>
        </p:txBody>
      </p:sp>
      <p:pic>
        <p:nvPicPr>
          <p:cNvPr id="29" name="Picture 28">
            <a:extLst>
              <a:ext uri="{FF2B5EF4-FFF2-40B4-BE49-F238E27FC236}">
                <a16:creationId xmlns:a16="http://schemas.microsoft.com/office/drawing/2014/main" id="{BCFA44E0-5F33-8C5D-215C-ED8F811FAF26}"/>
              </a:ext>
            </a:extLst>
          </p:cNvPr>
          <p:cNvPicPr>
            <a:picLocks noChangeAspect="1"/>
          </p:cNvPicPr>
          <p:nvPr/>
        </p:nvPicPr>
        <p:blipFill>
          <a:blip r:embed="rId4"/>
          <a:srcRect l="7873" t="2254" r="3542" b="1361"/>
          <a:stretch>
            <a:fillRect/>
          </a:stretch>
        </p:blipFill>
        <p:spPr>
          <a:xfrm>
            <a:off x="2138765" y="951978"/>
            <a:ext cx="9066803" cy="5816979"/>
          </a:xfrm>
          <a:prstGeom prst="rect">
            <a:avLst/>
          </a:prstGeom>
          <a:effectLst>
            <a:glow rad="127000">
              <a:srgbClr val="AAE3F2"/>
            </a:glow>
            <a:outerShdw blurRad="50800" dist="38100" dir="16200000" rotWithShape="0">
              <a:srgbClr val="AAE3F2">
                <a:alpha val="40000"/>
              </a:srgbClr>
            </a:outerShdw>
          </a:effectLst>
        </p:spPr>
      </p:pic>
      <p:sp>
        <p:nvSpPr>
          <p:cNvPr id="11" name="TextBox 10">
            <a:extLst>
              <a:ext uri="{FF2B5EF4-FFF2-40B4-BE49-F238E27FC236}">
                <a16:creationId xmlns:a16="http://schemas.microsoft.com/office/drawing/2014/main" id="{4E8504F4-076E-94D6-1429-99511FCB70D5}"/>
              </a:ext>
            </a:extLst>
          </p:cNvPr>
          <p:cNvSpPr txBox="1"/>
          <p:nvPr/>
        </p:nvSpPr>
        <p:spPr>
          <a:xfrm>
            <a:off x="3286870" y="1818719"/>
            <a:ext cx="1767601" cy="646331"/>
          </a:xfrm>
          <a:prstGeom prst="rect">
            <a:avLst/>
          </a:prstGeom>
          <a:noFill/>
        </p:spPr>
        <p:txBody>
          <a:bodyPr wrap="square" rtlCol="0">
            <a:spAutoFit/>
          </a:bodyPr>
          <a:lstStyle/>
          <a:p>
            <a:r>
              <a:rPr lang="en-US" dirty="0"/>
              <a:t>444 sites in 33 countries </a:t>
            </a:r>
          </a:p>
        </p:txBody>
      </p:sp>
    </p:spTree>
    <p:extLst>
      <p:ext uri="{BB962C8B-B14F-4D97-AF65-F5344CB8AC3E}">
        <p14:creationId xmlns:p14="http://schemas.microsoft.com/office/powerpoint/2010/main" val="89680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1851D8B6-18B1-AE22-9487-373990B5B590}"/>
            </a:ext>
          </a:extLst>
        </p:cNvPr>
        <p:cNvGrpSpPr/>
        <p:nvPr/>
      </p:nvGrpSpPr>
      <p:grpSpPr>
        <a:xfrm>
          <a:off x="0" y="0"/>
          <a:ext cx="0" cy="0"/>
          <a:chOff x="0" y="0"/>
          <a:chExt cx="0" cy="0"/>
        </a:xfrm>
      </p:grpSpPr>
      <p:grpSp>
        <p:nvGrpSpPr>
          <p:cNvPr id="230" name="Google Shape;230;p20">
            <a:extLst>
              <a:ext uri="{FF2B5EF4-FFF2-40B4-BE49-F238E27FC236}">
                <a16:creationId xmlns:a16="http://schemas.microsoft.com/office/drawing/2014/main" id="{911DB13E-A0E0-AF86-7883-5CCB25C02C31}"/>
              </a:ext>
            </a:extLst>
          </p:cNvPr>
          <p:cNvGrpSpPr/>
          <p:nvPr/>
        </p:nvGrpSpPr>
        <p:grpSpPr>
          <a:xfrm>
            <a:off x="-746125" y="594793"/>
            <a:ext cx="13684250" cy="6858000"/>
            <a:chOff x="0" y="0"/>
            <a:chExt cx="27368500" cy="13716000"/>
          </a:xfrm>
        </p:grpSpPr>
        <p:sp>
          <p:nvSpPr>
            <p:cNvPr id="231" name="Google Shape;231;p20">
              <a:extLst>
                <a:ext uri="{FF2B5EF4-FFF2-40B4-BE49-F238E27FC236}">
                  <a16:creationId xmlns:a16="http://schemas.microsoft.com/office/drawing/2014/main" id="{E864F1B3-6E7F-3B50-C1BF-DBCCE4979A43}"/>
                </a:ext>
              </a:extLst>
            </p:cNvPr>
            <p:cNvSpPr/>
            <p:nvPr/>
          </p:nvSpPr>
          <p:spPr>
            <a:xfrm>
              <a:off x="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sp>
          <p:nvSpPr>
            <p:cNvPr id="232" name="Google Shape;232;p20">
              <a:extLst>
                <a:ext uri="{FF2B5EF4-FFF2-40B4-BE49-F238E27FC236}">
                  <a16:creationId xmlns:a16="http://schemas.microsoft.com/office/drawing/2014/main" id="{EAA4B5A3-2693-4ADB-8237-A194D62A5BA8}"/>
                </a:ext>
              </a:extLst>
            </p:cNvPr>
            <p:cNvSpPr/>
            <p:nvPr/>
          </p:nvSpPr>
          <p:spPr>
            <a:xfrm>
              <a:off x="13652500" y="0"/>
              <a:ext cx="13716000" cy="13716000"/>
            </a:xfrm>
            <a:custGeom>
              <a:avLst/>
              <a:gdLst/>
              <a:ahLst/>
              <a:cxnLst/>
              <a:rect l="l" t="t" r="r" b="b"/>
              <a:pathLst>
                <a:path w="13716000" h="13716000" extrusionOk="0">
                  <a:moveTo>
                    <a:pt x="0" y="0"/>
                  </a:moveTo>
                  <a:lnTo>
                    <a:pt x="13716000" y="0"/>
                  </a:lnTo>
                  <a:lnTo>
                    <a:pt x="13716000" y="13716000"/>
                  </a:lnTo>
                  <a:lnTo>
                    <a:pt x="0" y="13716000"/>
                  </a:lnTo>
                  <a:lnTo>
                    <a:pt x="0" y="0"/>
                  </a:lnTo>
                  <a:close/>
                </a:path>
              </a:pathLst>
            </a:custGeom>
            <a:blipFill rotWithShape="1">
              <a:blip r:embed="rId3">
                <a:alphaModFix/>
              </a:blip>
              <a:stretch>
                <a:fillRect/>
              </a:stretch>
            </a:blipFill>
            <a:ln>
              <a:noFill/>
            </a:ln>
          </p:spPr>
          <p:txBody>
            <a:bodyPr/>
            <a:lstStyle/>
            <a:p>
              <a:endParaRPr lang="en-US" sz="1200"/>
            </a:p>
          </p:txBody>
        </p:sp>
      </p:grpSp>
      <p:sp>
        <p:nvSpPr>
          <p:cNvPr id="234" name="Google Shape;234;p20">
            <a:extLst>
              <a:ext uri="{FF2B5EF4-FFF2-40B4-BE49-F238E27FC236}">
                <a16:creationId xmlns:a16="http://schemas.microsoft.com/office/drawing/2014/main" id="{9D08B059-8AF0-52EA-22EB-D671938394FE}"/>
              </a:ext>
            </a:extLst>
          </p:cNvPr>
          <p:cNvSpPr txBox="1"/>
          <p:nvPr/>
        </p:nvSpPr>
        <p:spPr>
          <a:xfrm>
            <a:off x="1810741" y="-81414"/>
            <a:ext cx="8496499" cy="1026756"/>
          </a:xfrm>
          <a:prstGeom prst="rect">
            <a:avLst/>
          </a:prstGeom>
          <a:noFill/>
          <a:ln>
            <a:noFill/>
          </a:ln>
        </p:spPr>
        <p:txBody>
          <a:bodyPr spcFirstLastPara="1" wrap="square" lIns="0" tIns="0" rIns="0" bIns="0" anchor="t" anchorCtr="0">
            <a:spAutoFit/>
          </a:bodyPr>
          <a:lstStyle/>
          <a:p>
            <a:pPr lvl="0" algn="ctr">
              <a:lnSpc>
                <a:spcPct val="139000"/>
              </a:lnSpc>
            </a:pPr>
            <a:r>
              <a:rPr lang="en-ZA" sz="4800" b="1" dirty="0">
                <a:solidFill>
                  <a:srgbClr val="C00000"/>
                </a:solidFill>
                <a:latin typeface="Beirut" pitchFamily="2" charset="-78"/>
                <a:cs typeface="Beirut" pitchFamily="2" charset="-78"/>
              </a:rPr>
              <a:t>Inclusion criteria</a:t>
            </a:r>
            <a:endParaRPr sz="4800" b="1" dirty="0">
              <a:solidFill>
                <a:srgbClr val="C00000"/>
              </a:solidFill>
              <a:latin typeface="Beirut" pitchFamily="2" charset="-78"/>
              <a:cs typeface="Beirut" pitchFamily="2" charset="-78"/>
            </a:endParaRPr>
          </a:p>
        </p:txBody>
      </p:sp>
      <p:sp>
        <p:nvSpPr>
          <p:cNvPr id="235" name="Google Shape;235;p20">
            <a:extLst>
              <a:ext uri="{FF2B5EF4-FFF2-40B4-BE49-F238E27FC236}">
                <a16:creationId xmlns:a16="http://schemas.microsoft.com/office/drawing/2014/main" id="{5C5844C5-7585-B8BE-2091-5B074FB04ECC}"/>
              </a:ext>
            </a:extLst>
          </p:cNvPr>
          <p:cNvSpPr/>
          <p:nvPr/>
        </p:nvSpPr>
        <p:spPr>
          <a:xfrm rot="-460888">
            <a:off x="-87311" y="4629225"/>
            <a:ext cx="2052067" cy="2698530"/>
          </a:xfrm>
          <a:custGeom>
            <a:avLst/>
            <a:gdLst/>
            <a:ahLst/>
            <a:cxnLst/>
            <a:rect l="l" t="t" r="r" b="b"/>
            <a:pathLst>
              <a:path w="5772854" h="8315768" extrusionOk="0">
                <a:moveTo>
                  <a:pt x="0" y="0"/>
                </a:moveTo>
                <a:lnTo>
                  <a:pt x="5772855" y="0"/>
                </a:lnTo>
                <a:lnTo>
                  <a:pt x="5772855" y="8315768"/>
                </a:lnTo>
                <a:lnTo>
                  <a:pt x="0" y="8315768"/>
                </a:lnTo>
                <a:lnTo>
                  <a:pt x="0" y="0"/>
                </a:lnTo>
                <a:close/>
              </a:path>
            </a:pathLst>
          </a:custGeom>
          <a:blipFill rotWithShape="1">
            <a:blip r:embed="rId4">
              <a:alphaModFix/>
            </a:blip>
            <a:stretch>
              <a:fillRect l="-59885" r="-50636"/>
            </a:stretch>
          </a:blipFill>
          <a:ln>
            <a:noFill/>
          </a:ln>
        </p:spPr>
        <p:txBody>
          <a:bodyPr/>
          <a:lstStyle/>
          <a:p>
            <a:endParaRPr lang="en-US" sz="1200"/>
          </a:p>
        </p:txBody>
      </p:sp>
      <p:sp>
        <p:nvSpPr>
          <p:cNvPr id="2" name="Rounded Rectangle 1">
            <a:extLst>
              <a:ext uri="{FF2B5EF4-FFF2-40B4-BE49-F238E27FC236}">
                <a16:creationId xmlns:a16="http://schemas.microsoft.com/office/drawing/2014/main" id="{D68F7FD7-BB7B-6ADF-06A0-1D8B7091605C}"/>
              </a:ext>
            </a:extLst>
          </p:cNvPr>
          <p:cNvSpPr/>
          <p:nvPr/>
        </p:nvSpPr>
        <p:spPr>
          <a:xfrm>
            <a:off x="1010963" y="1165302"/>
            <a:ext cx="10894411" cy="4284227"/>
          </a:xfrm>
          <a:prstGeom prst="roundRect">
            <a:avLst/>
          </a:prstGeom>
          <a:solidFill>
            <a:srgbClr val="AA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sz="3200" b="1" dirty="0">
              <a:solidFill>
                <a:schemeClr val="tx1"/>
              </a:solidFill>
              <a:latin typeface="Calibri" panose="020F0502020204030204" pitchFamily="34" charset="0"/>
              <a:ea typeface="Source Sans Pro" panose="020F0502020204030204" pitchFamily="34" charset="0"/>
              <a:cs typeface="Calibri" panose="020F0502020204030204" pitchFamily="34" charset="0"/>
            </a:endParaRPr>
          </a:p>
          <a:p>
            <a:pPr marL="342900" indent="-342900">
              <a:buFont typeface="+mj-lt"/>
              <a:buAutoNum type="arabicPeriod"/>
            </a:pPr>
            <a:r>
              <a:rPr lang="en-ZA" sz="32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Age ≥50 years</a:t>
            </a:r>
          </a:p>
          <a:p>
            <a:pPr marL="342900" indent="-342900">
              <a:buFont typeface="+mj-lt"/>
              <a:buAutoNum type="arabicPeriod"/>
            </a:pPr>
            <a:r>
              <a:rPr lang="en-ZA" sz="32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Diagnosed with T2DM with HBA1C 6.5-10%</a:t>
            </a:r>
          </a:p>
          <a:p>
            <a:pPr marL="342900" indent="-342900">
              <a:buFont typeface="+mj-lt"/>
              <a:buAutoNum type="arabicPeriod"/>
            </a:pPr>
            <a:r>
              <a:rPr lang="en-ZA" sz="3200" b="1" dirty="0">
                <a:solidFill>
                  <a:schemeClr val="tx1"/>
                </a:solidFill>
                <a:latin typeface="Calibri" panose="020F0502020204030204" pitchFamily="34" charset="0"/>
                <a:ea typeface="Source Sans Pro" panose="020F0502020204030204" pitchFamily="34" charset="0"/>
                <a:cs typeface="Calibri" panose="020F0502020204030204" pitchFamily="34" charset="0"/>
              </a:rPr>
              <a:t>With at least one of the following: </a:t>
            </a:r>
          </a:p>
          <a:p>
            <a:pPr marL="800100" lvl="1" indent="-342900">
              <a:buFont typeface="Arial" panose="020B0604020202020204" pitchFamily="34" charset="0"/>
              <a:buChar char="•"/>
            </a:pPr>
            <a:r>
              <a:rPr lang="en-ZA" sz="3200" dirty="0">
                <a:solidFill>
                  <a:schemeClr val="tx1"/>
                </a:solidFill>
                <a:latin typeface="Calibri" panose="020F0502020204030204" pitchFamily="34" charset="0"/>
                <a:ea typeface="Source Sans Pro" panose="020F0502020204030204" pitchFamily="34" charset="0"/>
                <a:cs typeface="Calibri" panose="020F0502020204030204" pitchFamily="34" charset="0"/>
              </a:rPr>
              <a:t>Coronary artery disease </a:t>
            </a:r>
          </a:p>
          <a:p>
            <a:pPr marL="800100" lvl="1" indent="-342900">
              <a:buFont typeface="Arial" panose="020B0604020202020204" pitchFamily="34" charset="0"/>
              <a:buChar char="•"/>
            </a:pPr>
            <a:r>
              <a:rPr lang="en-ZA" sz="3200" dirty="0">
                <a:solidFill>
                  <a:schemeClr val="tx1"/>
                </a:solidFill>
                <a:latin typeface="Calibri" panose="020F0502020204030204" pitchFamily="34" charset="0"/>
                <a:ea typeface="Source Sans Pro" panose="020F0502020204030204" pitchFamily="34" charset="0"/>
                <a:cs typeface="Calibri" panose="020F0502020204030204" pitchFamily="34" charset="0"/>
              </a:rPr>
              <a:t>Cerebrovascular disease </a:t>
            </a:r>
          </a:p>
          <a:p>
            <a:pPr marL="800100" lvl="1" indent="-342900">
              <a:buFont typeface="Arial" panose="020B0604020202020204" pitchFamily="34" charset="0"/>
              <a:buChar char="•"/>
            </a:pPr>
            <a:r>
              <a:rPr lang="en-ZA" sz="3200" dirty="0">
                <a:solidFill>
                  <a:schemeClr val="tx1"/>
                </a:solidFill>
                <a:latin typeface="Calibri" panose="020F0502020204030204" pitchFamily="34" charset="0"/>
                <a:ea typeface="Source Sans Pro" panose="020F0502020204030204" pitchFamily="34" charset="0"/>
                <a:cs typeface="Calibri" panose="020F0502020204030204" pitchFamily="34" charset="0"/>
              </a:rPr>
              <a:t>Symptomatic peripheral artery disease (PAD) </a:t>
            </a:r>
          </a:p>
          <a:p>
            <a:pPr marL="800100" lvl="1" indent="-342900">
              <a:buFont typeface="Arial" panose="020B0604020202020204" pitchFamily="34" charset="0"/>
              <a:buChar char="•"/>
            </a:pPr>
            <a:r>
              <a:rPr lang="en-ZA" sz="3200" dirty="0">
                <a:solidFill>
                  <a:schemeClr val="tx1"/>
                </a:solidFill>
                <a:latin typeface="Calibri" panose="020F0502020204030204" pitchFamily="34" charset="0"/>
                <a:ea typeface="Source Sans Pro" panose="020F0502020204030204" pitchFamily="34" charset="0"/>
                <a:cs typeface="Calibri" panose="020F0502020204030204" pitchFamily="34" charset="0"/>
              </a:rPr>
              <a:t>CKD: </a:t>
            </a:r>
            <a:r>
              <a:rPr lang="en-ZA" sz="3200" dirty="0">
                <a:solidFill>
                  <a:schemeClr val="tx1"/>
                </a:solidFill>
                <a:latin typeface="Calibri" panose="020F0502020204030204" pitchFamily="34" charset="0"/>
                <a:cs typeface="Calibri" panose="020F0502020204030204" pitchFamily="34" charset="0"/>
              </a:rPr>
              <a:t>eGFR &lt; 60 mL/min/1.73 m2 (latest result available not &gt;6months old) </a:t>
            </a:r>
            <a:endParaRPr lang="en-ZA" sz="3200" dirty="0">
              <a:solidFill>
                <a:schemeClr val="tx1"/>
              </a:solidFill>
              <a:latin typeface="Calibri" panose="020F0502020204030204" pitchFamily="34" charset="0"/>
              <a:ea typeface="Source Sans Pro" panose="020F0502020204030204" pitchFamily="34" charset="0"/>
              <a:cs typeface="Calibri" panose="020F0502020204030204" pitchFamily="34" charset="0"/>
            </a:endParaRPr>
          </a:p>
          <a:p>
            <a:pPr marL="304815" indent="-304815">
              <a:buFont typeface="Arial" panose="020B0604020202020204" pitchFamily="34" charset="0"/>
              <a:buChar char="•"/>
            </a:pPr>
            <a:endParaRPr lang="en-ZA" sz="3200" dirty="0">
              <a:solidFill>
                <a:schemeClr val="tx1"/>
              </a:solidFill>
              <a:latin typeface="Calibri" panose="020F0502020204030204" pitchFamily="34" charset="0"/>
              <a:ea typeface="Source Sans Pro"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3569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11226</TotalTime>
  <Words>5108</Words>
  <Application>Microsoft Macintosh PowerPoint</Application>
  <PresentationFormat>Widescreen</PresentationFormat>
  <Paragraphs>431</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Arial</vt:lpstr>
      <vt:lpstr>Beirut</vt:lpstr>
      <vt:lpstr>Calibri</vt:lpstr>
      <vt:lpstr>Changa ExtraBold</vt:lpstr>
      <vt:lpstr>Lato</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Yorissa Padayachee</dc:creator>
  <cp:lastModifiedBy>Yorissa Padayachee</cp:lastModifiedBy>
  <cp:revision>52</cp:revision>
  <dcterms:created xsi:type="dcterms:W3CDTF">2025-08-05T21:26:18Z</dcterms:created>
  <dcterms:modified xsi:type="dcterms:W3CDTF">2025-08-14T21:17:13Z</dcterms:modified>
</cp:coreProperties>
</file>