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62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jit Chatterjee" userId="ed28c3c400d1f1dc" providerId="LiveId" clId="{E2989A95-954A-43E2-8ECA-585D717073A8}"/>
    <pc:docChg chg="modSld">
      <pc:chgData name="Debjit Chatterjee" userId="ed28c3c400d1f1dc" providerId="LiveId" clId="{E2989A95-954A-43E2-8ECA-585D717073A8}" dt="2025-07-27T15:13:31.519" v="0" actId="1076"/>
      <pc:docMkLst>
        <pc:docMk/>
      </pc:docMkLst>
      <pc:sldChg chg="modSp mod">
        <pc:chgData name="Debjit Chatterjee" userId="ed28c3c400d1f1dc" providerId="LiveId" clId="{E2989A95-954A-43E2-8ECA-585D717073A8}" dt="2025-07-27T15:13:31.519" v="0" actId="1076"/>
        <pc:sldMkLst>
          <pc:docMk/>
          <pc:sldMk cId="0" sldId="256"/>
        </pc:sldMkLst>
        <pc:picChg chg="mod">
          <ac:chgData name="Debjit Chatterjee" userId="ed28c3c400d1f1dc" providerId="LiveId" clId="{E2989A95-954A-43E2-8ECA-585D717073A8}" dt="2025-07-27T15:13:31.519" v="0" actId="1076"/>
          <ac:picMkLst>
            <pc:docMk/>
            <pc:sldMk cId="0" sldId="256"/>
            <ac:picMk id="15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ea against sky at sunset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each and sea at sunset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Sea against sky at sunset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ea against sky at sunset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r Nicholas Pitto IMT3"/>
          <p:cNvSpPr txBox="1">
            <a:spLocks noGrp="1"/>
          </p:cNvSpPr>
          <p:nvPr>
            <p:ph type="subTitle" sz="quarter" idx="1"/>
          </p:nvPr>
        </p:nvSpPr>
        <p:spPr>
          <a:xfrm>
            <a:off x="1219200" y="11311672"/>
            <a:ext cx="21945600" cy="1042278"/>
          </a:xfrm>
          <a:prstGeom prst="rect">
            <a:avLst/>
          </a:prstGeom>
        </p:spPr>
        <p:txBody>
          <a:bodyPr/>
          <a:lstStyle>
            <a:lvl1pPr>
              <a:defRPr sz="4200" spc="-42"/>
            </a:lvl1pPr>
          </a:lstStyle>
          <a:p>
            <a:r>
              <a:t>Dr Nicholas Pitto IMT3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15" y="502314"/>
            <a:ext cx="20832169" cy="10809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594" y="1046738"/>
            <a:ext cx="12702213" cy="11622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llow 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Follow Up</a:t>
            </a:r>
          </a:p>
        </p:txBody>
      </p:sp>
      <p:sp>
        <p:nvSpPr>
          <p:cNvPr id="183" name="Done at 3, 6, 9 and 12 months, then 6 monthl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5177" indent="-535177" defTabSz="2389572">
              <a:spcBef>
                <a:spcPts val="2300"/>
              </a:spcBef>
              <a:defRPr sz="4704"/>
            </a:pPr>
            <a:r>
              <a:t>Done at 3, 6, 9 and 12 months, then 6 monthly</a:t>
            </a:r>
          </a:p>
          <a:p>
            <a:pPr marL="535177" indent="-535177" defTabSz="2389572">
              <a:spcBef>
                <a:spcPts val="2300"/>
              </a:spcBef>
              <a:defRPr sz="4704"/>
            </a:pPr>
            <a:endParaRPr/>
          </a:p>
          <a:p>
            <a:pPr marL="535177" indent="-535177" defTabSz="2389572">
              <a:spcBef>
                <a:spcPts val="2300"/>
              </a:spcBef>
              <a:defRPr sz="4704"/>
            </a:pPr>
            <a:r>
              <a:t>At 3 months, all those in AF had DCCV</a:t>
            </a:r>
          </a:p>
          <a:p>
            <a:pPr marL="535177" indent="-535177" defTabSz="2389572">
              <a:spcBef>
                <a:spcPts val="2300"/>
              </a:spcBef>
              <a:defRPr sz="4704"/>
            </a:pPr>
            <a:endParaRPr/>
          </a:p>
          <a:p>
            <a:pPr marL="535177" indent="-535177" defTabSz="2389572">
              <a:spcBef>
                <a:spcPts val="2300"/>
              </a:spcBef>
              <a:defRPr sz="4704"/>
            </a:pPr>
            <a:r>
              <a:t>7 day Holters done every 3 months for first year, and then 6 monthly thereafter</a:t>
            </a:r>
          </a:p>
          <a:p>
            <a:pPr marL="535177" indent="-535177" defTabSz="2389572">
              <a:spcBef>
                <a:spcPts val="2300"/>
              </a:spcBef>
              <a:defRPr sz="4704"/>
            </a:pPr>
            <a:endParaRPr/>
          </a:p>
          <a:p>
            <a:pPr marL="535177" indent="-535177" defTabSz="2389572">
              <a:spcBef>
                <a:spcPts val="2300"/>
              </a:spcBef>
              <a:defRPr sz="4704"/>
            </a:pPr>
            <a:r>
              <a:t>Holter evaluations were blinded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tatistical Consider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Statistical Considerations</a:t>
            </a:r>
          </a:p>
        </p:txBody>
      </p:sp>
      <p:sp>
        <p:nvSpPr>
          <p:cNvPr id="186" name="From previous data from meta-analysis, CABANA, STOP AF trials, LEGACY, ARREST AF 12 month AF freedom rates wer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8794" indent="-518794" defTabSz="2316421">
              <a:spcBef>
                <a:spcPts val="2200"/>
              </a:spcBef>
              <a:defRPr sz="4180"/>
            </a:pPr>
            <a:r>
              <a:t>From previous data from meta-analysis, CABANA, STOP AF trials, LEGACY, ARREST AF 12 month AF freedom rates were: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AADs : 45% - 52%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CA - 57-63%.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endParaRPr/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Authors anticipated AF freedom to be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CA group 60%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LFM + AAD 65% - Includes an additional 20% expected for weight loss &amp; physical exercise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tatistical Consider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Statistical Considerations</a:t>
            </a:r>
          </a:p>
        </p:txBody>
      </p:sp>
      <p:sp>
        <p:nvSpPr>
          <p:cNvPr id="189" name="In studies comparing AAD vs placebo, success of treatment in placebo arms 24.9% (95% CI, 15-34%)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defRPr sz="4900"/>
            </a:pPr>
            <a:r>
              <a:t>In studies comparing AAD vs placebo, success of treatment in placebo arms 24.9% (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95% CI, 15-34%))</a:t>
            </a:r>
          </a:p>
          <a:p>
            <a:pPr marL="546100" indent="-546100">
              <a:defRPr sz="4900"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6100" indent="-546100">
              <a:defRPr sz="4900"/>
            </a:pPr>
            <a:r>
              <a:t>12% chosen as non inferiority margin, less than assumed minimum effect of placebo</a:t>
            </a:r>
          </a:p>
        </p:txBody>
      </p:sp>
      <p:sp>
        <p:nvSpPr>
          <p:cNvPr id="190" name="Non-inferiority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Non-inferiority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193" name="Overall, treatment strategy for obese patients with AF based on AAD &amp; lifestyle modifications, was inferior to catheter ablation in terms of sinus rhythm maintenance at 1 year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defRPr sz="6100"/>
            </a:pPr>
            <a:endParaRPr/>
          </a:p>
          <a:p>
            <a:pPr marL="546100" indent="-546100">
              <a:defRPr sz="6100"/>
            </a:pPr>
            <a:r>
              <a:t>Overall, treatment strategy for obese patients with AF based on AAD &amp; lifestyle modifications, was inferior to catheter ablation in terms of sinus rhythm maintenance at 1 year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196" name="Intention to treat analysis (ITT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/>
            <a:r>
              <a:t>Intention to treat analysis (ITT) </a:t>
            </a:r>
          </a:p>
          <a:p>
            <a:pPr lvl="1"/>
            <a:r>
              <a:t>Arrhythmia free survival at 12 months present in 73% (95% CI: 64.3%-81.7%) of patients in CA group vs 34.6 (95% CI: 25.3%-43.9%) in LFM + AAD group</a:t>
            </a:r>
          </a:p>
          <a:p>
            <a:pPr marL="546100" indent="-546100"/>
            <a:r>
              <a:t>Similar results for per protocol analysis</a:t>
            </a:r>
          </a:p>
          <a:p>
            <a:pPr marL="546100" indent="-546100"/>
            <a:r>
              <a:t>Criteria for non-interiority of LFM &amp; AAD to CA was not met</a:t>
            </a:r>
          </a:p>
          <a:p>
            <a:pPr marL="546100" indent="-546100"/>
            <a:r>
              <a:t>Subsequent analysis showed CA superior to LFM &amp; AAD</a:t>
            </a:r>
          </a:p>
          <a:p>
            <a:pPr marL="546100" indent="-546100"/>
            <a:r>
              <a:t>P noninferiority . 0.99, P superiority &lt;0.001</a:t>
            </a:r>
          </a:p>
        </p:txBody>
      </p:sp>
      <p:sp>
        <p:nvSpPr>
          <p:cNvPr id="197" name="Primary Outcom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Primary Outcome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RIMARY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PRIMARY 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952" y="97467"/>
            <a:ext cx="12213788" cy="1402643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Primary endpoint"/>
          <p:cNvSpPr txBox="1"/>
          <p:nvPr/>
        </p:nvSpPr>
        <p:spPr>
          <a:xfrm>
            <a:off x="719753" y="229965"/>
            <a:ext cx="4502558" cy="93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4400" spc="-44"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r>
              <a:t>Primary endpoint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180" y="45298"/>
            <a:ext cx="11821640" cy="14043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206" name="Primary endpoi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Primary endpoint 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3" y="5113909"/>
            <a:ext cx="11561138" cy="6274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248" y="4881972"/>
            <a:ext cx="11956042" cy="6582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sults"/>
          <p:cNvSpPr txBox="1">
            <a:spLocks noGrp="1"/>
          </p:cNvSpPr>
          <p:nvPr>
            <p:ph type="title"/>
          </p:nvPr>
        </p:nvSpPr>
        <p:spPr>
          <a:xfrm>
            <a:off x="-20521" y="770025"/>
            <a:ext cx="11084036" cy="1727201"/>
          </a:xfrm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211" name="Post hoc analysis"/>
          <p:cNvSpPr txBox="1">
            <a:spLocks noGrp="1"/>
          </p:cNvSpPr>
          <p:nvPr>
            <p:ph type="body" idx="21"/>
          </p:nvPr>
        </p:nvSpPr>
        <p:spPr>
          <a:xfrm>
            <a:off x="1219200" y="2384648"/>
            <a:ext cx="8604594" cy="8326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Post hoc analysis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439" y="2360783"/>
            <a:ext cx="14466639" cy="864651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Across all groups, CA significantly more effective than LFM &amp; AAD at achieving AF freedom"/>
          <p:cNvSpPr txBox="1"/>
          <p:nvPr/>
        </p:nvSpPr>
        <p:spPr>
          <a:xfrm>
            <a:off x="1559750" y="5084526"/>
            <a:ext cx="7923494" cy="319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/>
            </a:lvl1pPr>
          </a:lstStyle>
          <a:p>
            <a:r>
              <a:t>Across all groups, CA significantly more effective than LFM &amp; AAD at achieving AF freedom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ackgro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 </a:t>
            </a:r>
          </a:p>
        </p:txBody>
      </p:sp>
      <p:sp>
        <p:nvSpPr>
          <p:cNvPr id="155" name="AF &amp; obesity - Obesity one of biggest risk factors…"/>
          <p:cNvSpPr txBox="1">
            <a:spLocks noGrp="1"/>
          </p:cNvSpPr>
          <p:nvPr>
            <p:ph type="body" idx="1"/>
          </p:nvPr>
        </p:nvSpPr>
        <p:spPr>
          <a:xfrm>
            <a:off x="1217711" y="4009348"/>
            <a:ext cx="21948578" cy="8483601"/>
          </a:xfrm>
          <a:prstGeom prst="rect">
            <a:avLst/>
          </a:prstGeom>
        </p:spPr>
        <p:txBody>
          <a:bodyPr/>
          <a:lstStyle/>
          <a:p>
            <a:pPr marL="469645" indent="-469645" defTabSz="2096971">
              <a:spcBef>
                <a:spcPts val="2000"/>
              </a:spcBef>
              <a:defRPr sz="3784"/>
            </a:pPr>
            <a:r>
              <a:t>AF &amp; obesity - Obesity one of biggest risk factors</a:t>
            </a:r>
          </a:p>
          <a:p>
            <a:pPr marL="469645" indent="-469645" defTabSz="2096971">
              <a:spcBef>
                <a:spcPts val="2000"/>
              </a:spcBef>
              <a:defRPr sz="3784"/>
            </a:pPr>
            <a:r>
              <a:t>Prior evidence:</a:t>
            </a:r>
          </a:p>
          <a:p>
            <a:pPr marL="469645" indent="-469645" defTabSz="2096971">
              <a:spcBef>
                <a:spcPts val="2000"/>
              </a:spcBef>
              <a:defRPr sz="3784"/>
            </a:pPr>
            <a:r>
              <a:t>CABANA (catheter ablation vs anti arrhythmic drug therapy for AF), 36.4% of ablation patients vs 59.2% drug therapy patients had recurrence of AF  in 12 months</a:t>
            </a:r>
          </a:p>
          <a:p>
            <a:pPr marL="469645" indent="-469645" defTabSz="2096971">
              <a:spcBef>
                <a:spcPts val="2000"/>
              </a:spcBef>
              <a:defRPr sz="3784"/>
            </a:pPr>
            <a:r>
              <a:t>Nonrandomised LEGACY (Long-Term Effect of Goal-Directed Weight Management in an Atrial Fibrillation, weight losses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&gt;</a:t>
            </a:r>
            <a:r>
              <a:t>10% and 3% to 9% of body weight resulted in AF freedom without AADs or CA in 45.5% and 22.2%</a:t>
            </a:r>
          </a:p>
          <a:p>
            <a:pPr marL="0" lvl="1" indent="393192" defTabSz="393192">
              <a:lnSpc>
                <a:spcPct val="100000"/>
              </a:lnSpc>
              <a:spcBef>
                <a:spcPts val="0"/>
              </a:spcBef>
              <a:buSzTx/>
              <a:buNone/>
              <a:defRPr sz="3784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marL="0" lvl="1" indent="393192" defTabSz="393192">
              <a:lnSpc>
                <a:spcPct val="100000"/>
              </a:lnSpc>
              <a:spcBef>
                <a:spcPts val="0"/>
              </a:spcBef>
              <a:buSzTx/>
              <a:buNone/>
              <a:defRPr sz="3784">
                <a:latin typeface="Times Roman"/>
                <a:ea typeface="Times Roman"/>
                <a:cs typeface="Times Roman"/>
                <a:sym typeface="Times Roman"/>
              </a:defRPr>
            </a:pPr>
            <a:r>
              <a:t>ARREST-AF (Aggressive Risk Factor Reduction Study for Atrial Fibrillation and Implications for the Outcome of Ablation) study.</a:t>
            </a:r>
            <a:r>
              <a:rPr>
                <a:solidFill>
                  <a:srgbClr val="23A8DB"/>
                </a:solidFill>
              </a:rPr>
              <a:t> </a:t>
            </a:r>
            <a:r>
              <a:t>AF freedom higher in 61 patients who accepted the LFM program vs the 88 who declined (32.9% vs 9.7% of patients).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216" name="AF burden decreased in both groups…"/>
          <p:cNvSpPr txBox="1">
            <a:spLocks noGrp="1"/>
          </p:cNvSpPr>
          <p:nvPr>
            <p:ph type="body" idx="1"/>
          </p:nvPr>
        </p:nvSpPr>
        <p:spPr>
          <a:xfrm>
            <a:off x="1217711" y="3403600"/>
            <a:ext cx="21948578" cy="8483600"/>
          </a:xfrm>
          <a:prstGeom prst="rect">
            <a:avLst/>
          </a:prstGeom>
        </p:spPr>
        <p:txBody>
          <a:bodyPr/>
          <a:lstStyle/>
          <a:p>
            <a:r>
              <a:t>AF burden decreased in both groups</a:t>
            </a:r>
          </a:p>
          <a:p>
            <a:r>
              <a:t>Peak VO2 increased in LFM + AAD group </a:t>
            </a:r>
          </a:p>
          <a:p>
            <a:r>
              <a:t>NT pro BNP significantly decreased both groups</a:t>
            </a:r>
          </a:p>
          <a:p>
            <a:r>
              <a:t>Quality of life - Both groups reported improvements</a:t>
            </a:r>
          </a:p>
          <a:p>
            <a:endParaRPr/>
          </a:p>
          <a:p>
            <a:r>
              <a:t>HbA1c significantly decreased in LFM + AAD group, &amp; increased in CA group</a:t>
            </a:r>
          </a:p>
          <a:p>
            <a:r>
              <a:t>Weight loss - LFM &amp; AAD achieved significant weight loss, sustained over 24 months</a:t>
            </a:r>
          </a:p>
        </p:txBody>
      </p:sp>
      <p:sp>
        <p:nvSpPr>
          <p:cNvPr id="217" name="Secondary Endpoint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Secondary Endpoints</a:t>
            </a:r>
          </a:p>
        </p:txBody>
      </p:sp>
      <p:sp>
        <p:nvSpPr>
          <p:cNvPr id="218" name="But no in between group…"/>
          <p:cNvSpPr txBox="1"/>
          <p:nvPr/>
        </p:nvSpPr>
        <p:spPr>
          <a:xfrm>
            <a:off x="17201692" y="4632147"/>
            <a:ext cx="5169816" cy="19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But no in between group  </a:t>
            </a:r>
          </a:p>
          <a:p>
            <a:pPr>
              <a:defRPr sz="3400"/>
            </a:pPr>
            <a:r>
              <a:t>statistically significant </a:t>
            </a:r>
          </a:p>
          <a:p>
            <a:pPr>
              <a:defRPr sz="3400"/>
            </a:pPr>
            <a:r>
              <a:t>difference </a:t>
            </a:r>
          </a:p>
        </p:txBody>
      </p:sp>
      <p:sp>
        <p:nvSpPr>
          <p:cNvPr id="219" name="}"/>
          <p:cNvSpPr txBox="1"/>
          <p:nvPr/>
        </p:nvSpPr>
        <p:spPr>
          <a:xfrm>
            <a:off x="16124605" y="3900932"/>
            <a:ext cx="669190" cy="2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200"/>
            </a:lvl1pPr>
          </a:lstStyle>
          <a:p>
            <a:r>
              <a:t>}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222" name="Secondary Endpoi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Secondary Endpoint</a:t>
            </a: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11" y="3499379"/>
            <a:ext cx="22102133" cy="8514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09" y="581304"/>
            <a:ext cx="15765582" cy="13015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OMPLIC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COMPLICATIONS</a:t>
            </a:r>
          </a:p>
        </p:txBody>
      </p:sp>
      <p:sp>
        <p:nvSpPr>
          <p:cNvPr id="228" name="4 major complica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 major complications</a:t>
            </a:r>
          </a:p>
          <a:p>
            <a:r>
              <a:t>CA - 1 patient had TIA</a:t>
            </a:r>
          </a:p>
          <a:p>
            <a:r>
              <a:t>LFM &amp; AAD  </a:t>
            </a:r>
          </a:p>
          <a:p>
            <a:pPr lvl="1"/>
            <a:r>
              <a:t>3 patients had syncope</a:t>
            </a:r>
          </a:p>
          <a:p>
            <a:pPr lvl="1"/>
            <a:r>
              <a:t>1 patient died suddenly, classified as sudden cardiac death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trengt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Strengths</a:t>
            </a:r>
          </a:p>
        </p:txBody>
      </p:sp>
      <p:sp>
        <p:nvSpPr>
          <p:cNvPr id="231" name="RCT - Gold standard for clinical medici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RCT - Gold standard for clinical medicine</a:t>
            </a:r>
          </a:p>
          <a:p>
            <a:r>
              <a:t>Well defined patient group, symptomatic AF with BMI 30-40</a:t>
            </a:r>
          </a:p>
          <a:p>
            <a:r>
              <a:t>Blinded results evaluation - Holters reviewed independently </a:t>
            </a:r>
          </a:p>
          <a:p>
            <a:r>
              <a:t>Multi disciplinary lifestyle interventions, not left to cardiologists alone</a:t>
            </a:r>
          </a:p>
          <a:p>
            <a:r>
              <a:t>In addition to arrhythmia study also assessed other parameters, gives insight into broader health benefits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eaknes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Weaknesses</a:t>
            </a:r>
          </a:p>
        </p:txBody>
      </p:sp>
      <p:sp>
        <p:nvSpPr>
          <p:cNvPr id="234" name="Underachievement of weight loss goal of 10%…"/>
          <p:cNvSpPr txBox="1">
            <a:spLocks noGrp="1"/>
          </p:cNvSpPr>
          <p:nvPr>
            <p:ph type="body" idx="1"/>
          </p:nvPr>
        </p:nvSpPr>
        <p:spPr>
          <a:xfrm>
            <a:off x="587489" y="3646873"/>
            <a:ext cx="21948578" cy="8483601"/>
          </a:xfrm>
          <a:prstGeom prst="rect">
            <a:avLst/>
          </a:prstGeom>
        </p:spPr>
        <p:txBody>
          <a:bodyPr/>
          <a:lstStyle/>
          <a:p>
            <a:pPr marL="469645" indent="-469645" defTabSz="2096971">
              <a:spcBef>
                <a:spcPts val="2000"/>
              </a:spcBef>
              <a:defRPr sz="3784"/>
            </a:pPr>
            <a:r>
              <a:t>Underachievement of weight loss goal of 10%</a:t>
            </a:r>
          </a:p>
          <a:p>
            <a:pPr marL="469645" indent="-469645" defTabSz="2096971">
              <a:spcBef>
                <a:spcPts val="2000"/>
              </a:spcBef>
              <a:defRPr sz="3784"/>
            </a:pPr>
            <a:r>
              <a:t>Positive effect weight loss on AF seen in LEGACY study (non-randomised), weight losses 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&gt;</a:t>
            </a:r>
            <a:r>
              <a:t>10%, 3% to 9%, and &lt;3% were achieved in about 1/3 each</a:t>
            </a:r>
          </a:p>
          <a:p>
            <a:pPr marL="1408938" lvl="2" indent="-469645" defTabSz="2096971">
              <a:spcBef>
                <a:spcPts val="2000"/>
              </a:spcBef>
              <a:defRPr sz="3784"/>
            </a:pPr>
            <a:r>
              <a:t>AF freedom without AADs or ablation was present in 45.5%, 22.2%, and 13.4%, respectively</a:t>
            </a:r>
          </a:p>
          <a:p>
            <a:pPr marL="1408938" lvl="2" indent="-469645" defTabSz="2096971">
              <a:spcBef>
                <a:spcPts val="2000"/>
              </a:spcBef>
              <a:defRPr sz="3784"/>
            </a:pPr>
            <a:r>
              <a:t>ARREST AF - AF freedom 32.9&amp; vs 9.7% between those accepting LFM vs not</a:t>
            </a:r>
          </a:p>
          <a:p>
            <a:pPr marL="1408938" lvl="2" indent="-469645" defTabSz="2096971">
              <a:spcBef>
                <a:spcPts val="2000"/>
              </a:spcBef>
              <a:defRPr sz="3784"/>
            </a:pPr>
            <a:r>
              <a:t>Average weight loss  PRAGUE-25 was modest, 6.37kg, similar to middle group of LEGACY Study. </a:t>
            </a:r>
          </a:p>
          <a:p>
            <a:pPr marL="1408938" lvl="2" indent="-469645" defTabSz="2096971">
              <a:spcBef>
                <a:spcPts val="2000"/>
              </a:spcBef>
              <a:defRPr sz="3784"/>
            </a:pPr>
            <a:r>
              <a:t>ARREST AF &amp; LEGACY both non randomised</a:t>
            </a:r>
          </a:p>
          <a:p>
            <a:pPr marL="469645" indent="-469645" defTabSz="2096971">
              <a:spcBef>
                <a:spcPts val="2000"/>
              </a:spcBef>
              <a:defRPr sz="3784"/>
            </a:pPr>
            <a:r>
              <a:t>GLP - 1 agonists not systematically used </a:t>
            </a:r>
          </a:p>
          <a:p>
            <a:pPr marL="469645" indent="-469645" defTabSz="2096971">
              <a:spcBef>
                <a:spcPts val="2000"/>
              </a:spcBef>
              <a:defRPr sz="3784"/>
            </a:pPr>
            <a:r>
              <a:t>Better weight reduction may have improved SR maintenance</a:t>
            </a:r>
          </a:p>
        </p:txBody>
      </p:sp>
      <p:sp>
        <p:nvSpPr>
          <p:cNvPr id="235" name="Weight Loss"/>
          <p:cNvSpPr txBox="1"/>
          <p:nvPr/>
        </p:nvSpPr>
        <p:spPr>
          <a:xfrm>
            <a:off x="5932685" y="2445215"/>
            <a:ext cx="11258187" cy="116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r>
              <a:t>Weight Loss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Weakness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Weaknessess</a:t>
            </a:r>
          </a:p>
        </p:txBody>
      </p:sp>
      <p:sp>
        <p:nvSpPr>
          <p:cNvPr id="238" name="AF freedom in LFM + AAD lower than expected at 34.6%  compared to 40.8% in CABANA (CA vs AAD)…"/>
          <p:cNvSpPr txBox="1">
            <a:spLocks noGrp="1"/>
          </p:cNvSpPr>
          <p:nvPr>
            <p:ph type="body" sz="half" idx="1"/>
          </p:nvPr>
        </p:nvSpPr>
        <p:spPr>
          <a:xfrm>
            <a:off x="1219200" y="4013200"/>
            <a:ext cx="12402620" cy="8483600"/>
          </a:xfrm>
          <a:prstGeom prst="rect">
            <a:avLst/>
          </a:prstGeom>
        </p:spPr>
        <p:txBody>
          <a:bodyPr/>
          <a:lstStyle/>
          <a:p>
            <a:r>
              <a:t>AF freedom in LFM + AAD lower than expected at 34.6%  compared to 40.8% in CABANA (CA vs AAD)</a:t>
            </a:r>
          </a:p>
          <a:p>
            <a:r>
              <a:t>Class 1C AADs used in 74% of patients</a:t>
            </a:r>
          </a:p>
          <a:p>
            <a:r>
              <a:t>Non response to class 1c &amp; III AADs in obsese patients, BMI &gt; 30, higher than in non-obese - Reported by Ornelas-Lorendo et al</a:t>
            </a:r>
          </a:p>
          <a:p>
            <a:r>
              <a:t>Results could be lower than expected due to obesity related reduced efficacy of AADs used</a:t>
            </a:r>
          </a:p>
        </p:txBody>
      </p:sp>
      <p:sp>
        <p:nvSpPr>
          <p:cNvPr id="239" name="Drug Choi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Drug Choice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968" y="3283107"/>
            <a:ext cx="10207337" cy="9339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ther weaknes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Other weaknesses</a:t>
            </a:r>
          </a:p>
        </p:txBody>
      </p:sp>
      <p:sp>
        <p:nvSpPr>
          <p:cNvPr id="243" name="Arrhythmia recurrence monitored by 7 day Holters, loop recorders not used, could have under detected AF recurre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defRPr sz="5000"/>
            </a:pPr>
            <a:r>
              <a:t>Arrhythmia recurrence monitored by 7 day Holters, loop recorders not used, could have under detected AF recurrence</a:t>
            </a:r>
          </a:p>
          <a:p>
            <a:pPr marL="546100" indent="-546100">
              <a:defRPr sz="5000"/>
            </a:pPr>
            <a:endParaRPr/>
          </a:p>
          <a:p>
            <a:pPr marL="546100" indent="-546100">
              <a:defRPr sz="5000"/>
            </a:pPr>
            <a:r>
              <a:t>Anticipated AF freedom in 60% CA and 65% LFM &amp; AAD, study not powered adequately to consider other values for non inferiority e.g. 55% vs 60%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Conclusions</a:t>
            </a:r>
          </a:p>
        </p:txBody>
      </p:sp>
      <p:sp>
        <p:nvSpPr>
          <p:cNvPr id="246" name="Overall benefits of LFM, however CA was superior to LFM with AADs in terms of AF freedom at 1 yea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Overall benefits of LFM, however CA was superior to LFM with AADs in terms of AF freedom at 1 year</a:t>
            </a:r>
          </a:p>
          <a:p>
            <a:pPr>
              <a:defRPr sz="4800"/>
            </a:pPr>
            <a:endParaRPr/>
          </a:p>
          <a:p>
            <a:pPr>
              <a:defRPr sz="4800"/>
            </a:pPr>
            <a:r>
              <a:t>Referrals to CA in this population should not be delayed until patient loses weight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ackgro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</a:t>
            </a:r>
          </a:p>
        </p:txBody>
      </p:sp>
      <p:sp>
        <p:nvSpPr>
          <p:cNvPr id="158" name="But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But;</a:t>
            </a:r>
          </a:p>
          <a:p>
            <a:r>
              <a:t>No prior RCT comparing catheter ablation vs lifestyle modification plus anti arrhythmic drugs</a:t>
            </a:r>
          </a:p>
          <a:p>
            <a:endParaRPr/>
          </a:p>
          <a:p>
            <a:r>
              <a:t>Aim: To test non inferiority of LFM + AAD vs CA in obese patients with AF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tudy De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Design</a:t>
            </a:r>
          </a:p>
        </p:txBody>
      </p:sp>
      <p:sp>
        <p:nvSpPr>
          <p:cNvPr id="161" name="Randomised control trial, multi centre - 5 centres in Czech Republic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defRPr sz="5200"/>
            </a:pPr>
            <a:r>
              <a:t>Randomised control trial, multi centre - 5 centres in Czech Republic</a:t>
            </a:r>
          </a:p>
          <a:p>
            <a:pPr marL="546100" indent="-546100">
              <a:defRPr sz="5200"/>
            </a:pPr>
            <a:r>
              <a:t>Population : Symptomatic AF, BMI 30-40</a:t>
            </a:r>
          </a:p>
          <a:p>
            <a:pPr marL="546100" indent="-546100">
              <a:defRPr sz="5200"/>
            </a:pPr>
            <a:r>
              <a:t>Exclusion criteria included : Permanent AF, BMI &gt; 40, LVEF &lt; 40%, untreated CAD, contraindication for AADs, limitations that could affect physical activity</a:t>
            </a:r>
          </a:p>
          <a:p>
            <a:pPr marL="546100" indent="-546100">
              <a:defRPr sz="5200"/>
            </a:pPr>
            <a:r>
              <a:t>Sample size : 212 patients randomised, ~ 1: 1 ratio for CA vs LFM + AAD</a:t>
            </a:r>
          </a:p>
          <a:p>
            <a:pPr marL="546100" indent="-546100">
              <a:defRPr sz="5200"/>
            </a:pPr>
            <a:r>
              <a:t>Follow up : Mean 23.5months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557" y="212069"/>
            <a:ext cx="11171949" cy="13291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Baseline Characteris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Baseline Characteristics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30" y="2735975"/>
            <a:ext cx="10172051" cy="1422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41" y="2752552"/>
            <a:ext cx="9935000" cy="1389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40" y="4607928"/>
            <a:ext cx="10403432" cy="8645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1705" y="4185472"/>
            <a:ext cx="9661937" cy="949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ati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Patients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684" y="2676055"/>
            <a:ext cx="18006514" cy="11150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tudy De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248">
              <a:defRPr sz="8439" spc="-84"/>
            </a:lvl1pPr>
          </a:lstStyle>
          <a:p>
            <a:r>
              <a:t>Study Design</a:t>
            </a:r>
          </a:p>
        </p:txBody>
      </p:sp>
      <p:sp>
        <p:nvSpPr>
          <p:cNvPr id="175" name="Primary endpoint - Absence of any atrial tachycardia lasting &gt; 30 seconds during the 1 year following blanking period (3 month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700"/>
            </a:pPr>
            <a:r>
              <a:t>Primary endpoint - Absence of any atrial tachycardia lasting &gt; 30 seconds during the 1 year following blanking period (3 months)</a:t>
            </a:r>
          </a:p>
          <a:p>
            <a:pPr lvl="1">
              <a:defRPr sz="4700"/>
            </a:pPr>
            <a:r>
              <a:t>Evaluated with 7 day Holter, and any ECGs during OP visits or emergency visits</a:t>
            </a:r>
          </a:p>
          <a:p>
            <a:pPr lvl="1">
              <a:defRPr sz="4700"/>
            </a:pPr>
            <a:endParaRPr/>
          </a:p>
          <a:p>
            <a:pPr>
              <a:defRPr sz="4700"/>
            </a:pPr>
            <a:r>
              <a:t>Secondly endpoints - Changes in AF burden %, peak VO2 max during CPET, AFEQT (atrial fibrillation effect on quality of life) questionnaire, body weight, lipids, HbA1C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Interven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Interventions</a:t>
            </a:r>
          </a:p>
        </p:txBody>
      </p:sp>
      <p:sp>
        <p:nvSpPr>
          <p:cNvPr id="178" name="CA - Catheter ablation within 6 weeks of randomisat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8794" indent="-518794" defTabSz="2316421">
              <a:spcBef>
                <a:spcPts val="2200"/>
              </a:spcBef>
              <a:defRPr sz="4180"/>
            </a:pPr>
            <a:r>
              <a:rPr>
                <a:latin typeface="Canela Text Bold"/>
                <a:ea typeface="Canela Text Bold"/>
                <a:cs typeface="Canela Text Bold"/>
                <a:sym typeface="Canela Text Bold"/>
              </a:rPr>
              <a:t>CA</a:t>
            </a:r>
            <a:r>
              <a:t> - Catheter ablation within 6 weeks of randomisation.</a:t>
            </a:r>
          </a:p>
          <a:p>
            <a:pPr marL="1037589" lvl="1" indent="-518794" defTabSz="2316421">
              <a:spcBef>
                <a:spcPts val="2200"/>
              </a:spcBef>
              <a:defRPr sz="4180"/>
            </a:pPr>
            <a:r>
              <a:t>3 month blanking period within which cardio version &amp; AADs were allowed. Drugs had to be stopped after this</a:t>
            </a:r>
          </a:p>
          <a:p>
            <a:pPr marL="1037589" lvl="1" indent="-518794" defTabSz="2316421">
              <a:spcBef>
                <a:spcPts val="2200"/>
              </a:spcBef>
              <a:defRPr sz="4180"/>
            </a:pPr>
            <a:endParaRPr/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rPr>
                <a:latin typeface="Canela Text Bold"/>
                <a:ea typeface="Canela Text Bold"/>
                <a:cs typeface="Canela Text Bold"/>
                <a:sym typeface="Canela Text Bold"/>
              </a:rPr>
              <a:t>LFM + AAD</a:t>
            </a:r>
            <a:r>
              <a:t> - Programme started with 4 weeks post randomisation. </a:t>
            </a:r>
          </a:p>
          <a:p>
            <a:pPr marL="1037589" lvl="1" indent="-518794" defTabSz="2316421">
              <a:spcBef>
                <a:spcPts val="2200"/>
              </a:spcBef>
              <a:defRPr sz="4180"/>
            </a:pPr>
            <a:r>
              <a:t>Meet with dieticians &amp; physiotherapists, encouraged to record calories &amp; exercise activity, decrease alcohol consumption </a:t>
            </a:r>
          </a:p>
          <a:p>
            <a:pPr marL="518794" indent="-518794" defTabSz="2316421">
              <a:spcBef>
                <a:spcPts val="2200"/>
              </a:spcBef>
              <a:defRPr sz="4180"/>
            </a:pPr>
            <a:r>
              <a:t>Drugs - Started within 4 weeks, up titrated within 3 months</a:t>
            </a:r>
          </a:p>
          <a:p>
            <a:pPr marL="1037589" lvl="1" indent="-518794" defTabSz="2316421">
              <a:spcBef>
                <a:spcPts val="2200"/>
              </a:spcBef>
              <a:defRPr sz="4180"/>
            </a:pPr>
            <a:r>
              <a:t>Mostly class IC AADs. Amiodarone only used as 3rd line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1125</Words>
  <Application>Microsoft Office PowerPoint</Application>
  <PresentationFormat>Custom</PresentationFormat>
  <Paragraphs>124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Canela Bold</vt:lpstr>
      <vt:lpstr>Canela Deck Regular</vt:lpstr>
      <vt:lpstr>Canela Regular</vt:lpstr>
      <vt:lpstr>Canela Text Bold</vt:lpstr>
      <vt:lpstr>Canela Text Regular</vt:lpstr>
      <vt:lpstr>Graphik</vt:lpstr>
      <vt:lpstr>Graphik Medium</vt:lpstr>
      <vt:lpstr>Graphik Semibold</vt:lpstr>
      <vt:lpstr>Helvetica</vt:lpstr>
      <vt:lpstr>Helvetica Neue</vt:lpstr>
      <vt:lpstr>Times New Roman</vt:lpstr>
      <vt:lpstr>23_ClassicWhite</vt:lpstr>
      <vt:lpstr>PowerPoint Presentation</vt:lpstr>
      <vt:lpstr>Background </vt:lpstr>
      <vt:lpstr>Background</vt:lpstr>
      <vt:lpstr>Study Design</vt:lpstr>
      <vt:lpstr>PowerPoint Presentation</vt:lpstr>
      <vt:lpstr>Baseline Characteristics</vt:lpstr>
      <vt:lpstr>Patients</vt:lpstr>
      <vt:lpstr>Study Design</vt:lpstr>
      <vt:lpstr>Interventions</vt:lpstr>
      <vt:lpstr>PowerPoint Presentation</vt:lpstr>
      <vt:lpstr>Follow Up</vt:lpstr>
      <vt:lpstr>Statistical Considerations</vt:lpstr>
      <vt:lpstr>Statistical Considerations</vt:lpstr>
      <vt:lpstr>Results</vt:lpstr>
      <vt:lpstr>Results</vt:lpstr>
      <vt:lpstr>PowerPoint Presentation</vt:lpstr>
      <vt:lpstr>PowerPoint Presentation</vt:lpstr>
      <vt:lpstr>Results</vt:lpstr>
      <vt:lpstr>Results</vt:lpstr>
      <vt:lpstr>Results</vt:lpstr>
      <vt:lpstr>Results</vt:lpstr>
      <vt:lpstr>PowerPoint Presentation</vt:lpstr>
      <vt:lpstr>COMPLICATIONS</vt:lpstr>
      <vt:lpstr>Strengths</vt:lpstr>
      <vt:lpstr>Weaknesses</vt:lpstr>
      <vt:lpstr>Weaknessess</vt:lpstr>
      <vt:lpstr>Other weaknesses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Debjit Chatterjee</cp:lastModifiedBy>
  <cp:revision>1</cp:revision>
  <dcterms:modified xsi:type="dcterms:W3CDTF">2025-07-27T15:13:33Z</dcterms:modified>
</cp:coreProperties>
</file>