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PT Sans Narrow"/>
      <p:regular r:id="rId29"/>
      <p:bold r:id="rId30"/>
    </p:embeddedFont>
    <p:embeddedFont>
      <p:font typeface="Open Sans"/>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TSansNarrow-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regular.fntdata"/><Relationship Id="rId30" Type="http://schemas.openxmlformats.org/officeDocument/2006/relationships/font" Target="fonts/PTSansNarrow-bold.fntdata"/><Relationship Id="rId11" Type="http://schemas.openxmlformats.org/officeDocument/2006/relationships/slide" Target="slides/slide6.xml"/><Relationship Id="rId33" Type="http://schemas.openxmlformats.org/officeDocument/2006/relationships/font" Target="fonts/OpenSans-italic.fntdata"/><Relationship Id="rId10" Type="http://schemas.openxmlformats.org/officeDocument/2006/relationships/slide" Target="slides/slide5.xml"/><Relationship Id="rId32" Type="http://schemas.openxmlformats.org/officeDocument/2006/relationships/font" Target="fonts/OpenSans-bold.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OpenSans-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49236832cb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349236832cb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49236832cb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49236832cb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49236832cb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49236832cb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49236832cb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49236832cb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49236832cb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349236832cb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49236832cb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49236832cb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49236832cb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49236832cb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49236832cb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49236832cb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49236832cb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349236832cb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49236832cb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49236832cb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49236832cb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49236832cb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49236832cb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349236832cb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49236832cb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49236832cb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49236832cb_0_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349236832cb_0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49236832cb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49236832cb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49236832cb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49236832cb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49236832cb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49236832cb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49236832cb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49236832cb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49236832cb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49236832cb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2400"/>
              </a:spcBef>
              <a:spcAft>
                <a:spcPts val="600"/>
              </a:spcAft>
              <a:buNone/>
            </a:pPr>
            <a:r>
              <a:rPr lang="en-GB" sz="1000">
                <a:solidFill>
                  <a:schemeClr val="dk1"/>
                </a:solidFill>
              </a:rPr>
              <a:t>Outline of capture types obtainable at various levels of the conduction system. HBP, His bundle pacing; LBBAP, left bundle branch area pacing; LBPP, left bundle branch pacing; LFP, left fascicular pacing; LVSP, left ventricular septal pacing; RBBP, right bundle branch pacing; LAFP, left anterior fascicle pacing; LPFP, left posterior fascicle pacing; LSFP, left septal fascicle pacing. Modified with permission from Burri et al. 46</a:t>
            </a:r>
            <a:endParaRPr sz="10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49236832cb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49236832cb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49236832cb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49236832cb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49236832cb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49236832cb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p>
            <a:pPr indent="0" lvl="0" marL="0" rtl="0" algn="ctr">
              <a:lnSpc>
                <a:spcPct val="115000"/>
              </a:lnSpc>
              <a:spcBef>
                <a:spcPts val="2400"/>
              </a:spcBef>
              <a:spcAft>
                <a:spcPts val="600"/>
              </a:spcAft>
              <a:buNone/>
            </a:pPr>
            <a:r>
              <a:rPr b="1" lang="en-GB" sz="2400"/>
              <a:t>Biventricular vs. right ventricular pacing devices in patients anticipated to require frequent ventricular pacing (BioPace)</a:t>
            </a:r>
            <a:endParaRPr sz="5300"/>
          </a:p>
        </p:txBody>
      </p:sp>
      <p:sp>
        <p:nvSpPr>
          <p:cNvPr id="67" name="Google Shape;67;p13"/>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GB" sz="1800"/>
              <a:t>Dr Martin Fung</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Endpoints</a:t>
            </a:r>
            <a:endParaRPr/>
          </a:p>
        </p:txBody>
      </p:sp>
      <p:sp>
        <p:nvSpPr>
          <p:cNvPr id="122" name="Google Shape;122;p22"/>
          <p:cNvSpPr txBox="1"/>
          <p:nvPr>
            <p:ph idx="1" type="body"/>
          </p:nvPr>
        </p:nvSpPr>
        <p:spPr>
          <a:xfrm>
            <a:off x="311700" y="1266325"/>
            <a:ext cx="8520600" cy="3302700"/>
          </a:xfrm>
          <a:prstGeom prst="rect">
            <a:avLst/>
          </a:prstGeom>
        </p:spPr>
        <p:txBody>
          <a:bodyPr anchorCtr="0" anchor="t" bIns="91425" lIns="91425" spcFirstLastPara="1" rIns="91425" wrap="square" tIns="91425">
            <a:normAutofit fontScale="92500" lnSpcReduction="10000"/>
          </a:bodyPr>
          <a:lstStyle/>
          <a:p>
            <a:pPr indent="-334327" lvl="0" marL="457200" rtl="0" algn="l">
              <a:spcBef>
                <a:spcPts val="0"/>
              </a:spcBef>
              <a:spcAft>
                <a:spcPts val="0"/>
              </a:spcAft>
              <a:buSzPct val="100000"/>
              <a:buChar char="●"/>
            </a:pPr>
            <a:r>
              <a:rPr lang="en-GB"/>
              <a:t>Co-primary endpoints: (i) composite of time to death or heart failure hospitalisation and (ii) survival time</a:t>
            </a:r>
            <a:endParaRPr/>
          </a:p>
          <a:p>
            <a:pPr indent="-334327" lvl="0" marL="457200" rtl="0" algn="l">
              <a:spcBef>
                <a:spcPts val="0"/>
              </a:spcBef>
              <a:spcAft>
                <a:spcPts val="0"/>
              </a:spcAft>
              <a:buSzPct val="100000"/>
              <a:buChar char="●"/>
            </a:pPr>
            <a:r>
              <a:rPr lang="en-GB"/>
              <a:t>S</a:t>
            </a:r>
            <a:r>
              <a:rPr lang="en-GB"/>
              <a:t>econdary endpoints included</a:t>
            </a:r>
            <a:endParaRPr/>
          </a:p>
          <a:p>
            <a:pPr indent="-310832" lvl="1" marL="914400" rtl="0" algn="l">
              <a:spcBef>
                <a:spcPts val="0"/>
              </a:spcBef>
              <a:spcAft>
                <a:spcPts val="0"/>
              </a:spcAft>
              <a:buSzPct val="100000"/>
              <a:buChar char="○"/>
            </a:pPr>
            <a:r>
              <a:rPr lang="en-GB"/>
              <a:t>time to cardiovascular death or first heart failure hospitalisation, </a:t>
            </a:r>
            <a:endParaRPr/>
          </a:p>
          <a:p>
            <a:pPr indent="-310832" lvl="1" marL="914400" rtl="0" algn="l">
              <a:spcBef>
                <a:spcPts val="0"/>
              </a:spcBef>
              <a:spcAft>
                <a:spcPts val="0"/>
              </a:spcAft>
              <a:buSzPct val="100000"/>
              <a:buChar char="○"/>
            </a:pPr>
            <a:r>
              <a:rPr lang="en-GB"/>
              <a:t>time to cardiovascular death, </a:t>
            </a:r>
            <a:endParaRPr/>
          </a:p>
          <a:p>
            <a:pPr indent="-310832" lvl="1" marL="914400" rtl="0" algn="l">
              <a:spcBef>
                <a:spcPts val="0"/>
              </a:spcBef>
              <a:spcAft>
                <a:spcPts val="0"/>
              </a:spcAft>
              <a:buSzPct val="100000"/>
              <a:buChar char="○"/>
            </a:pPr>
            <a:r>
              <a:rPr lang="en-GB"/>
              <a:t>success of LV lead implantation, </a:t>
            </a:r>
            <a:endParaRPr/>
          </a:p>
          <a:p>
            <a:pPr indent="-310832" lvl="1" marL="914400" rtl="0" algn="l">
              <a:spcBef>
                <a:spcPts val="0"/>
              </a:spcBef>
              <a:spcAft>
                <a:spcPts val="0"/>
              </a:spcAft>
              <a:buSzPct val="100000"/>
              <a:buChar char="○"/>
            </a:pPr>
            <a:r>
              <a:rPr lang="en-GB"/>
              <a:t>functional capacity at 12 and 24 months assessed by 6-min walk test, </a:t>
            </a:r>
            <a:endParaRPr/>
          </a:p>
          <a:p>
            <a:pPr indent="-310832" lvl="1" marL="914400" rtl="0" algn="l">
              <a:spcBef>
                <a:spcPts val="0"/>
              </a:spcBef>
              <a:spcAft>
                <a:spcPts val="0"/>
              </a:spcAft>
              <a:buSzPct val="100000"/>
              <a:buChar char="○"/>
            </a:pPr>
            <a:r>
              <a:rPr lang="en-GB"/>
              <a:t>quality of life at 12 and 24 months assessed by the Minnesota Living with Heart Failure Questionnaire, </a:t>
            </a:r>
            <a:endParaRPr/>
          </a:p>
          <a:p>
            <a:pPr indent="-310832" lvl="1" marL="914400" rtl="0" algn="l">
              <a:spcBef>
                <a:spcPts val="0"/>
              </a:spcBef>
              <a:spcAft>
                <a:spcPts val="0"/>
              </a:spcAft>
              <a:buSzPct val="100000"/>
              <a:buChar char="○"/>
            </a:pPr>
            <a:r>
              <a:rPr lang="en-GB"/>
              <a:t>number, incidence, and duration of hospitalisations for heart failure, for cardiovascular events, and for any reason, </a:t>
            </a:r>
            <a:endParaRPr/>
          </a:p>
          <a:p>
            <a:pPr indent="-310832" lvl="1" marL="914400" rtl="0" algn="l">
              <a:spcBef>
                <a:spcPts val="0"/>
              </a:spcBef>
              <a:spcAft>
                <a:spcPts val="0"/>
              </a:spcAft>
              <a:buSzPct val="100000"/>
              <a:buChar char="○"/>
            </a:pPr>
            <a:r>
              <a:rPr lang="en-GB"/>
              <a:t>number and incidence of deaths for heart failure, for cardiovascular events, and for any reason, </a:t>
            </a:r>
            <a:endParaRPr/>
          </a:p>
          <a:p>
            <a:pPr indent="-310832" lvl="1" marL="914400" rtl="0" algn="l">
              <a:spcBef>
                <a:spcPts val="0"/>
              </a:spcBef>
              <a:spcAft>
                <a:spcPts val="0"/>
              </a:spcAft>
              <a:buSzPct val="100000"/>
              <a:buChar char="○"/>
            </a:pPr>
            <a:r>
              <a:rPr lang="en-GB"/>
              <a:t>conversion to permanent atrial fibrillation, </a:t>
            </a:r>
            <a:endParaRPr/>
          </a:p>
          <a:p>
            <a:pPr indent="-310832" lvl="1" marL="914400" rtl="0" algn="l">
              <a:spcBef>
                <a:spcPts val="0"/>
              </a:spcBef>
              <a:spcAft>
                <a:spcPts val="0"/>
              </a:spcAft>
              <a:buSzPct val="100000"/>
              <a:buChar char="○"/>
            </a:pPr>
            <a:r>
              <a:rPr lang="en-GB"/>
              <a:t>adverse events of the implantation procedure, the LV lead, and all leads.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3"/>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Patient characteristics</a:t>
            </a:r>
            <a:endParaRPr/>
          </a:p>
        </p:txBody>
      </p:sp>
      <p:sp>
        <p:nvSpPr>
          <p:cNvPr id="128" name="Google Shape;128;p23"/>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From May 2003 to September 2007, 1833 patients were randomised in 94 hospitals in 15 countries: 915 to BiV and 918 to RV pacing. </a:t>
            </a:r>
            <a:endParaRPr/>
          </a:p>
          <a:p>
            <a:pPr indent="-342900" lvl="0" marL="457200" rtl="0" algn="l">
              <a:spcBef>
                <a:spcPts val="0"/>
              </a:spcBef>
              <a:spcAft>
                <a:spcPts val="0"/>
              </a:spcAft>
              <a:buSzPts val="1800"/>
              <a:buChar char="●"/>
            </a:pPr>
            <a:r>
              <a:rPr lang="en-GB"/>
              <a:t>Among baseline characteristics, we observed advanced age (73.5 ± 9.2 years), 31.7% females, preserved LVEF (55.4 ± 12.2%), and mostly a narrow QRS complex (118.4 ± 30.5 ms).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24"/>
          <p:cNvPicPr preferRelativeResize="0"/>
          <p:nvPr/>
        </p:nvPicPr>
        <p:blipFill>
          <a:blip r:embed="rId3">
            <a:alphaModFix/>
          </a:blip>
          <a:stretch>
            <a:fillRect/>
          </a:stretch>
        </p:blipFill>
        <p:spPr>
          <a:xfrm>
            <a:off x="1272138" y="1013601"/>
            <a:ext cx="6779877" cy="1259475"/>
          </a:xfrm>
          <a:prstGeom prst="rect">
            <a:avLst/>
          </a:prstGeom>
          <a:noFill/>
          <a:ln>
            <a:noFill/>
          </a:ln>
        </p:spPr>
      </p:pic>
      <p:pic>
        <p:nvPicPr>
          <p:cNvPr id="134" name="Google Shape;134;p24"/>
          <p:cNvPicPr preferRelativeResize="0"/>
          <p:nvPr/>
        </p:nvPicPr>
        <p:blipFill>
          <a:blip r:embed="rId4">
            <a:alphaModFix/>
          </a:blip>
          <a:stretch>
            <a:fillRect/>
          </a:stretch>
        </p:blipFill>
        <p:spPr>
          <a:xfrm>
            <a:off x="972563" y="2390227"/>
            <a:ext cx="7496254" cy="1786550"/>
          </a:xfrm>
          <a:prstGeom prst="rect">
            <a:avLst/>
          </a:prstGeom>
          <a:noFill/>
          <a:ln>
            <a:noFill/>
          </a:ln>
        </p:spPr>
      </p:pic>
      <p:pic>
        <p:nvPicPr>
          <p:cNvPr id="135" name="Google Shape;135;p24"/>
          <p:cNvPicPr preferRelativeResize="0"/>
          <p:nvPr/>
        </p:nvPicPr>
        <p:blipFill>
          <a:blip r:embed="rId5">
            <a:alphaModFix/>
          </a:blip>
          <a:stretch>
            <a:fillRect/>
          </a:stretch>
        </p:blipFill>
        <p:spPr>
          <a:xfrm>
            <a:off x="775523" y="-29300"/>
            <a:ext cx="7361502" cy="855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p25"/>
          <p:cNvPicPr preferRelativeResize="0"/>
          <p:nvPr/>
        </p:nvPicPr>
        <p:blipFill>
          <a:blip r:embed="rId3">
            <a:alphaModFix/>
          </a:blip>
          <a:stretch>
            <a:fillRect/>
          </a:stretch>
        </p:blipFill>
        <p:spPr>
          <a:xfrm>
            <a:off x="152400" y="152400"/>
            <a:ext cx="3098675" cy="4838700"/>
          </a:xfrm>
          <a:prstGeom prst="rect">
            <a:avLst/>
          </a:prstGeom>
          <a:noFill/>
          <a:ln>
            <a:noFill/>
          </a:ln>
        </p:spPr>
      </p:pic>
      <p:sp>
        <p:nvSpPr>
          <p:cNvPr id="141" name="Google Shape;141;p25"/>
          <p:cNvSpPr txBox="1"/>
          <p:nvPr>
            <p:ph idx="4294967295" type="body"/>
          </p:nvPr>
        </p:nvSpPr>
        <p:spPr>
          <a:xfrm>
            <a:off x="3731675" y="152400"/>
            <a:ext cx="5090700" cy="4838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solidFill>
                  <a:srgbClr val="000000"/>
                </a:solidFill>
              </a:rPr>
              <a:t>Co-primary composite endpoint events occurred in 346 of 902 patients (38.4%) assigned to the BiV pacing arm (death in 226 patients and first heart failure hospitalization in 120 patients) and in 363 of 908 patients (40.0%) assigned to RV pacing (death in 223 patients and first heart failure hospitalization in 140 patients). </a:t>
            </a:r>
            <a:endParaRPr>
              <a:solidFill>
                <a:srgbClr val="000000"/>
              </a:solidFill>
            </a:endParaRPr>
          </a:p>
          <a:p>
            <a:pPr indent="-342900" lvl="0" marL="457200" rtl="0" algn="l">
              <a:spcBef>
                <a:spcPts val="0"/>
              </a:spcBef>
              <a:spcAft>
                <a:spcPts val="0"/>
              </a:spcAft>
              <a:buSzPts val="1800"/>
              <a:buChar char="●"/>
            </a:pPr>
            <a:r>
              <a:rPr lang="en-GB">
                <a:solidFill>
                  <a:srgbClr val="000000"/>
                </a:solidFill>
              </a:rPr>
              <a:t>The HR was 0.878 (95% CI 0.756–1.020) without statistical significance between both study arms (</a:t>
            </a:r>
            <a:r>
              <a:rPr i="1" lang="en-GB">
                <a:solidFill>
                  <a:srgbClr val="000000"/>
                </a:solidFill>
              </a:rPr>
              <a:t>P</a:t>
            </a:r>
            <a:r>
              <a:rPr lang="en-GB">
                <a:solidFill>
                  <a:srgbClr val="000000"/>
                </a:solidFill>
              </a:rPr>
              <a:t> = 0.0882)</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26"/>
          <p:cNvPicPr preferRelativeResize="0"/>
          <p:nvPr/>
        </p:nvPicPr>
        <p:blipFill>
          <a:blip r:embed="rId3">
            <a:alphaModFix/>
          </a:blip>
          <a:stretch>
            <a:fillRect/>
          </a:stretch>
        </p:blipFill>
        <p:spPr>
          <a:xfrm>
            <a:off x="152400" y="152400"/>
            <a:ext cx="8839204" cy="2421286"/>
          </a:xfrm>
          <a:prstGeom prst="rect">
            <a:avLst/>
          </a:prstGeom>
          <a:noFill/>
          <a:ln>
            <a:noFill/>
          </a:ln>
        </p:spPr>
      </p:pic>
      <p:sp>
        <p:nvSpPr>
          <p:cNvPr id="147" name="Google Shape;147;p26"/>
          <p:cNvSpPr txBox="1"/>
          <p:nvPr/>
        </p:nvSpPr>
        <p:spPr>
          <a:xfrm>
            <a:off x="369075" y="2671350"/>
            <a:ext cx="7750500" cy="201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latin typeface="Open Sans"/>
                <a:ea typeface="Open Sans"/>
                <a:cs typeface="Open Sans"/>
                <a:sym typeface="Open Sans"/>
              </a:rPr>
              <a:t>Also no significant difference in primary or secondary outcomes regardless of LVEF</a:t>
            </a:r>
            <a:endParaRPr sz="1800">
              <a:solidFill>
                <a:schemeClr val="dk2"/>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Secondary endpoints</a:t>
            </a:r>
            <a:endParaRPr/>
          </a:p>
        </p:txBody>
      </p:sp>
      <p:sp>
        <p:nvSpPr>
          <p:cNvPr id="153" name="Google Shape;153;p27"/>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solidFill>
                  <a:srgbClr val="000000"/>
                </a:solidFill>
              </a:rPr>
              <a:t>Regarding time to cardiovascular death, HR was 0.969 (95% CI 0.737–1.274)</a:t>
            </a:r>
            <a:endParaRPr>
              <a:solidFill>
                <a:srgbClr val="000000"/>
              </a:solidFill>
            </a:endParaRPr>
          </a:p>
          <a:p>
            <a:pPr indent="-342900" lvl="0" marL="457200" rtl="0" algn="l">
              <a:spcBef>
                <a:spcPts val="0"/>
              </a:spcBef>
              <a:spcAft>
                <a:spcPts val="0"/>
              </a:spcAft>
              <a:buSzPts val="1800"/>
              <a:buChar char="●"/>
            </a:pPr>
            <a:r>
              <a:rPr lang="en-GB">
                <a:solidFill>
                  <a:srgbClr val="000000"/>
                </a:solidFill>
              </a:rPr>
              <a:t>Regarding the combined endpoint cardiovascular death or heart failure hospitalisation, HR was 0.857 (95% CI 0.697–1.052)</a:t>
            </a:r>
            <a:endParaRPr>
              <a:solidFill>
                <a:srgbClr val="000000"/>
              </a:solidFill>
            </a:endParaRPr>
          </a:p>
          <a:p>
            <a:pPr indent="-342900" lvl="0" marL="457200" rtl="0" algn="l">
              <a:spcBef>
                <a:spcPts val="0"/>
              </a:spcBef>
              <a:spcAft>
                <a:spcPts val="0"/>
              </a:spcAft>
              <a:buSzPts val="1800"/>
              <a:buChar char="●"/>
            </a:pPr>
            <a:r>
              <a:rPr lang="en-GB">
                <a:solidFill>
                  <a:srgbClr val="000000"/>
                </a:solidFill>
              </a:rPr>
              <a:t>There were almost no differences between both study arms in the distances covered in the 6-min walk test and in the results of the Minnesota Living with Heart Failure Questionnaire</a:t>
            </a:r>
            <a:endParaRPr>
              <a:solidFill>
                <a:srgbClr val="000000"/>
              </a:solidFill>
            </a:endParaRPr>
          </a:p>
          <a:p>
            <a:pPr indent="-342900" lvl="0" marL="457200" rtl="0" algn="l">
              <a:spcBef>
                <a:spcPts val="0"/>
              </a:spcBef>
              <a:spcAft>
                <a:spcPts val="0"/>
              </a:spcAft>
              <a:buSzPts val="1800"/>
              <a:buChar char="●"/>
            </a:pPr>
            <a:r>
              <a:rPr lang="en-GB">
                <a:solidFill>
                  <a:srgbClr val="000000"/>
                </a:solidFill>
              </a:rPr>
              <a:t>Time spent in hospital and mortality due to cardiovascular events were also almost the same in both study arms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Adverse events</a:t>
            </a:r>
            <a:endParaRPr/>
          </a:p>
        </p:txBody>
      </p:sp>
      <p:sp>
        <p:nvSpPr>
          <p:cNvPr id="159" name="Google Shape;159;p28"/>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A total of 4050 serious adverse events occurred, 2111 in the BiV pacing arm and 1939 in the RV pacing arm, and they appeared more often in patients with an LV lead</a:t>
            </a:r>
            <a:endParaRPr/>
          </a:p>
          <a:p>
            <a:pPr indent="-342900" lvl="0" marL="457200" rtl="0" algn="l">
              <a:spcBef>
                <a:spcPts val="0"/>
              </a:spcBef>
              <a:spcAft>
                <a:spcPts val="0"/>
              </a:spcAft>
              <a:buSzPts val="1800"/>
              <a:buChar char="●"/>
            </a:pPr>
            <a:r>
              <a:rPr lang="en-GB"/>
              <a:t>Most of the serious adverse events were hospitalisations</a:t>
            </a:r>
            <a:endParaRPr/>
          </a:p>
          <a:p>
            <a:pPr indent="-342900" lvl="0" marL="457200" rtl="0" algn="l">
              <a:spcBef>
                <a:spcPts val="0"/>
              </a:spcBef>
              <a:spcAft>
                <a:spcPts val="0"/>
              </a:spcAft>
              <a:buSzPts val="1800"/>
              <a:buChar char="●"/>
            </a:pPr>
            <a:r>
              <a:rPr lang="en-GB"/>
              <a:t>The rate of patients with serious device-related infection was 1.66% (30 of 1810 patients), 1.43% in the RV group (13 patients and 1.88% in the BiV group (17 patients); the absolute risk increased by 0.45% (95% CI −0.72 to 1.63%; </a:t>
            </a:r>
            <a:r>
              <a:rPr i="1" lang="en-GB"/>
              <a:t>P</a:t>
            </a:r>
            <a:r>
              <a:rPr lang="en-GB"/>
              <a:t> = 0.47)</a:t>
            </a:r>
            <a:endParaRPr/>
          </a:p>
          <a:p>
            <a:pPr indent="-342900" lvl="0" marL="457200" rtl="0" algn="l">
              <a:spcBef>
                <a:spcPts val="0"/>
              </a:spcBef>
              <a:spcAft>
                <a:spcPts val="0"/>
              </a:spcAft>
              <a:buSzPts val="1800"/>
              <a:buChar char="●"/>
            </a:pPr>
            <a:r>
              <a:rPr lang="en-GB"/>
              <a:t>Most LV lead-associated adverse events were non-serious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Discussion</a:t>
            </a:r>
            <a:endParaRPr/>
          </a:p>
        </p:txBody>
      </p:sp>
      <p:sp>
        <p:nvSpPr>
          <p:cNvPr id="165" name="Google Shape;165;p29"/>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Main takeaway message: this trial did not prove superiority of BiV over RV pacing in patients mostly without overt heart failure, with preserved LVEF, normal QRS duration, and high ventricular pacing burden</a:t>
            </a:r>
            <a:endParaRPr/>
          </a:p>
          <a:p>
            <a:pPr indent="-342900" lvl="0" marL="457200" rtl="0" algn="l">
              <a:spcBef>
                <a:spcPts val="0"/>
              </a:spcBef>
              <a:spcAft>
                <a:spcPts val="0"/>
              </a:spcAft>
              <a:buSzPts val="1800"/>
              <a:buChar char="●"/>
            </a:pPr>
            <a:r>
              <a:rPr lang="en-GB"/>
              <a:t>BLOCK-HF (Biventricular Pacing for Atrioventricular Block and Systolic Dysfunction) trial</a:t>
            </a:r>
            <a:r>
              <a:rPr baseline="30000" lang="en-GB"/>
              <a:t> </a:t>
            </a:r>
            <a:r>
              <a:rPr lang="en-GB"/>
              <a:t>showed a reduction in the composite primary endpoint that consisted of time to death of any cause, an urgent care visit for heart failure that required intravenous therapy, or an at least 15% increase of LV end-systolic volume index, as compared with the value at randomisation. This was primarily driven by a reduction of events related to heart failure.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Discussion</a:t>
            </a:r>
            <a:endParaRPr/>
          </a:p>
        </p:txBody>
      </p:sp>
      <p:sp>
        <p:nvSpPr>
          <p:cNvPr id="171" name="Google Shape;171;p30"/>
          <p:cNvSpPr txBox="1"/>
          <p:nvPr>
            <p:ph idx="1" type="body"/>
          </p:nvPr>
        </p:nvSpPr>
        <p:spPr>
          <a:xfrm>
            <a:off x="311700" y="1266325"/>
            <a:ext cx="8520600" cy="3648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a:t>There are only very limited data about the potential impact of BiV pacing compared with RV pacing in patients with </a:t>
            </a:r>
            <a:r>
              <a:rPr i="1" lang="en-GB"/>
              <a:t>preserved</a:t>
            </a:r>
            <a:r>
              <a:rPr lang="en-GB"/>
              <a:t> LV function</a:t>
            </a:r>
            <a:endParaRPr/>
          </a:p>
          <a:p>
            <a:pPr indent="-342900" lvl="0" marL="457200" rtl="0" algn="l">
              <a:spcBef>
                <a:spcPts val="0"/>
              </a:spcBef>
              <a:spcAft>
                <a:spcPts val="0"/>
              </a:spcAft>
              <a:buSzPts val="1800"/>
              <a:buChar char="●"/>
            </a:pPr>
            <a:r>
              <a:rPr lang="en-GB"/>
              <a:t>The PREVENT-HF (preventing ventricular dysfunction in pacemaker) trial and the PACE (Pacing to Avoid Cardiac Enlargement)</a:t>
            </a:r>
            <a:r>
              <a:rPr baseline="30000" lang="en-GB"/>
              <a:t> </a:t>
            </a:r>
            <a:r>
              <a:rPr lang="en-GB"/>
              <a:t>trial compared BiV with RV stimulation in patients with preserved ejection fraction with regard to LV volume and function </a:t>
            </a:r>
            <a:r>
              <a:rPr lang="en-GB" u="sng"/>
              <a:t>but not for clinical endpoints</a:t>
            </a:r>
            <a:r>
              <a:rPr lang="en-GB"/>
              <a:t>.</a:t>
            </a:r>
            <a:endParaRPr/>
          </a:p>
          <a:p>
            <a:pPr indent="-342900" lvl="0" marL="457200" rtl="0" algn="l">
              <a:spcBef>
                <a:spcPts val="0"/>
              </a:spcBef>
              <a:spcAft>
                <a:spcPts val="0"/>
              </a:spcAft>
              <a:buSzPts val="1800"/>
              <a:buChar char="●"/>
            </a:pPr>
            <a:r>
              <a:rPr lang="en-GB"/>
              <a:t>In PREVENT-HF, there was no difference of LV end-diastolic volume between BiV and RV pacing. </a:t>
            </a:r>
            <a:endParaRPr/>
          </a:p>
          <a:p>
            <a:pPr indent="-342900" lvl="0" marL="457200" rtl="0" algn="l">
              <a:spcBef>
                <a:spcPts val="0"/>
              </a:spcBef>
              <a:spcAft>
                <a:spcPts val="0"/>
              </a:spcAft>
              <a:buSzPts val="1800"/>
              <a:buChar char="●"/>
            </a:pPr>
            <a:r>
              <a:rPr lang="en-GB"/>
              <a:t>PACE reported a deterioration of LV function in patients receiving RV stimulation, while ventricular function was mainly preserved in patients with BiV pacing.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1"/>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Limitations</a:t>
            </a:r>
            <a:endParaRPr/>
          </a:p>
        </p:txBody>
      </p:sp>
      <p:sp>
        <p:nvSpPr>
          <p:cNvPr id="177" name="Google Shape;177;p31"/>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The trial began recruitment in 2003. Since then, BiV pacing has come a long way. In BioPace, LV lead implantation failed in 13%.</a:t>
            </a:r>
            <a:endParaRPr/>
          </a:p>
          <a:p>
            <a:pPr indent="-342900" lvl="0" marL="457200" rtl="0" algn="l">
              <a:spcBef>
                <a:spcPts val="0"/>
              </a:spcBef>
              <a:spcAft>
                <a:spcPts val="0"/>
              </a:spcAft>
              <a:buSzPts val="1800"/>
              <a:buChar char="●"/>
            </a:pPr>
            <a:r>
              <a:rPr lang="en-GB"/>
              <a:t>Registry data showed a 3.6% failure rate of LV lead implantation (Friedman et al., 2023)</a:t>
            </a:r>
            <a:endParaRPr/>
          </a:p>
          <a:p>
            <a:pPr indent="-342900" lvl="0" marL="457200" rtl="0" algn="l">
              <a:spcBef>
                <a:spcPts val="0"/>
              </a:spcBef>
              <a:spcAft>
                <a:spcPts val="0"/>
              </a:spcAft>
              <a:buSzPts val="1800"/>
              <a:buChar char="●"/>
            </a:pPr>
            <a:r>
              <a:rPr lang="en-GB"/>
              <a:t>Death perhaps should not have been included as an endpoint. These were patients with preserved LV function, so death rates were expected to be very low. CV death or HF hospitalisation may be more suitable.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Introduction</a:t>
            </a:r>
            <a:endParaRPr/>
          </a:p>
        </p:txBody>
      </p:sp>
      <p:sp>
        <p:nvSpPr>
          <p:cNvPr id="73" name="Google Shape;73;p1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Biventricular Pacing for Atrioventricular Block to Prevent Cardiac Desynchronization</a:t>
            </a:r>
            <a:endParaRPr/>
          </a:p>
          <a:p>
            <a:pPr indent="-342900" lvl="0" marL="457200" rtl="0" algn="l">
              <a:spcBef>
                <a:spcPts val="0"/>
              </a:spcBef>
              <a:spcAft>
                <a:spcPts val="0"/>
              </a:spcAft>
              <a:buSzPts val="1800"/>
              <a:buChar char="●"/>
            </a:pPr>
            <a:r>
              <a:rPr lang="en-GB"/>
              <a:t>Objective: Assess efficacy of biventricular (BiV) pacing versus right ventricular (RV) pacing in patients with atrioventricular block (AVB)</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Current guidelines</a:t>
            </a:r>
            <a:endParaRPr/>
          </a:p>
        </p:txBody>
      </p:sp>
      <p:sp>
        <p:nvSpPr>
          <p:cNvPr id="183" name="Google Shape;183;p32"/>
          <p:cNvSpPr txBox="1"/>
          <p:nvPr>
            <p:ph idx="1" type="body"/>
          </p:nvPr>
        </p:nvSpPr>
        <p:spPr>
          <a:xfrm>
            <a:off x="311700" y="1266325"/>
            <a:ext cx="8520600" cy="33027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SzPct val="100000"/>
              <a:buChar char="●"/>
            </a:pPr>
            <a:r>
              <a:rPr lang="en-GB"/>
              <a:t>ESC: BiVP has not been recommended as an alternative to RVP in patients with AV block and LVEF &gt;40% in the 2021 guidelines.</a:t>
            </a:r>
            <a:endParaRPr/>
          </a:p>
          <a:p>
            <a:pPr indent="-334327" lvl="0" marL="457200" rtl="0" algn="l">
              <a:spcBef>
                <a:spcPts val="0"/>
              </a:spcBef>
              <a:spcAft>
                <a:spcPts val="0"/>
              </a:spcAft>
              <a:buSzPct val="100000"/>
              <a:buChar char="●"/>
            </a:pPr>
            <a:r>
              <a:rPr lang="en-GB"/>
              <a:t>According to these guidelines, HBP may be considered for treating these patients, who were anticipated to have &gt;20% ventricular pacing, without giving any recommendation for LBBAP due to the limited amount of data available at that time.</a:t>
            </a:r>
            <a:endParaRPr/>
          </a:p>
          <a:p>
            <a:pPr indent="-334327" lvl="0" marL="457200" rtl="0" algn="l">
              <a:spcBef>
                <a:spcPts val="0"/>
              </a:spcBef>
              <a:spcAft>
                <a:spcPts val="0"/>
              </a:spcAft>
              <a:buSzPct val="100000"/>
              <a:buChar char="●"/>
            </a:pPr>
            <a:r>
              <a:rPr lang="en-GB"/>
              <a:t>More recently, the 2023 HRS/APHRS/LAHRS guidelines on physiological pacing stated that LBBAP may be useful (along with CRT) in AV block patients with LVEF 36–50% and that it may be considered in those with LVEF &gt;50%.</a:t>
            </a:r>
            <a:endParaRPr/>
          </a:p>
          <a:p>
            <a:pPr indent="-334327" lvl="0" marL="457200" rtl="0" algn="l">
              <a:spcBef>
                <a:spcPts val="0"/>
              </a:spcBef>
              <a:spcAft>
                <a:spcPts val="0"/>
              </a:spcAft>
              <a:buSzPct val="100000"/>
              <a:buChar char="●"/>
            </a:pPr>
            <a:r>
              <a:rPr lang="en-GB"/>
              <a:t>Current ESC pacing guidelines state, based on several RCTs,</a:t>
            </a:r>
            <a:r>
              <a:rPr baseline="30000" lang="en-GB"/>
              <a:t> </a:t>
            </a:r>
            <a:r>
              <a:rPr lang="en-GB"/>
              <a:t>that BiV-CRT rather than RVP is recommended for patients with HF with reduced EF (HFrEF, LVEF ≤40%) who have AV block and an indication for ventricular pacing.</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3"/>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Future direction</a:t>
            </a:r>
            <a:endParaRPr/>
          </a:p>
        </p:txBody>
      </p:sp>
      <p:sp>
        <p:nvSpPr>
          <p:cNvPr id="189" name="Google Shape;189;p33"/>
          <p:cNvSpPr txBox="1"/>
          <p:nvPr>
            <p:ph idx="1" type="body"/>
          </p:nvPr>
        </p:nvSpPr>
        <p:spPr>
          <a:xfrm>
            <a:off x="311700" y="1266325"/>
            <a:ext cx="8520600" cy="33027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SzPct val="100000"/>
              <a:buChar char="●"/>
            </a:pPr>
            <a:r>
              <a:rPr lang="en-GB"/>
              <a:t>STAY (2024): small (n=75) trial comparing RVAP and CSP in patients with LVEF &gt;40% and high-grade AVB. Most patients had broad QRS (138.2±21.5ms in RVAP arm). </a:t>
            </a:r>
            <a:endParaRPr/>
          </a:p>
          <a:p>
            <a:pPr indent="-310832" lvl="1" marL="914400" rtl="0" algn="l">
              <a:spcBef>
                <a:spcPts val="0"/>
              </a:spcBef>
              <a:spcAft>
                <a:spcPts val="0"/>
              </a:spcAft>
              <a:buSzPct val="100000"/>
              <a:buChar char="○"/>
            </a:pPr>
            <a:r>
              <a:rPr lang="en-GB"/>
              <a:t>The LVEF showed a significant decrease in the RVAP group at 6 months versus baseline compared with the CSP group (mean difference, −5.8 [95% CI, −9.6 to −2; </a:t>
            </a:r>
            <a:r>
              <a:rPr i="1" lang="en-GB"/>
              <a:t>P</a:t>
            </a:r>
            <a:r>
              <a:rPr lang="en-GB"/>
              <a:t>&lt;0.01)</a:t>
            </a:r>
            <a:endParaRPr/>
          </a:p>
          <a:p>
            <a:pPr indent="-310832" lvl="1" marL="914400" rtl="0" algn="l">
              <a:spcBef>
                <a:spcPts val="0"/>
              </a:spcBef>
              <a:spcAft>
                <a:spcPts val="0"/>
              </a:spcAft>
              <a:buSzPct val="100000"/>
              <a:buChar char="○"/>
            </a:pPr>
            <a:r>
              <a:rPr lang="en-GB"/>
              <a:t>HF-related admissions were higher in the RVAP group compared with the CSP group (intention-to-treat analyses: 7 versus 2; 22.6% versus 5.1%; </a:t>
            </a:r>
            <a:r>
              <a:rPr i="1" lang="en-GB"/>
              <a:t>P</a:t>
            </a:r>
            <a:r>
              <a:rPr lang="en-GB"/>
              <a:t>=0.03; representing a 17.5% absolute risk reduction with CSP). </a:t>
            </a:r>
            <a:endParaRPr/>
          </a:p>
          <a:p>
            <a:pPr indent="-334327" lvl="0" marL="457200" rtl="0" algn="l">
              <a:spcBef>
                <a:spcPts val="0"/>
              </a:spcBef>
              <a:spcAft>
                <a:spcPts val="0"/>
              </a:spcAft>
              <a:buSzPct val="100000"/>
              <a:buChar char="●"/>
            </a:pPr>
            <a:r>
              <a:rPr lang="en-GB"/>
              <a:t>HOT-CRT (2023): n=100 trial comparing CSP and RVP in patients with LVEF &lt;40% with indication for CRT.</a:t>
            </a:r>
            <a:endParaRPr/>
          </a:p>
          <a:p>
            <a:pPr indent="-310832" lvl="1" marL="914400" rtl="0" algn="l">
              <a:spcBef>
                <a:spcPts val="0"/>
              </a:spcBef>
              <a:spcAft>
                <a:spcPts val="0"/>
              </a:spcAft>
              <a:buSzPct val="100000"/>
              <a:buChar char="○"/>
            </a:pPr>
            <a:r>
              <a:rPr lang="en-GB"/>
              <a:t>Change in LVEF at 6 months was greater in HOT-CRT than in BVP (12.4% ± 7.3% vs 8.0% ± 10.1%, </a:t>
            </a:r>
            <a:r>
              <a:rPr i="1" lang="en-GB"/>
              <a:t>P</a:t>
            </a:r>
            <a:r>
              <a:rPr lang="en-GB"/>
              <a:t> = 0.02)</a:t>
            </a:r>
            <a:endParaRPr/>
          </a:p>
          <a:p>
            <a:pPr indent="-334327" lvl="0" marL="457200" rtl="0" algn="l">
              <a:spcBef>
                <a:spcPts val="0"/>
              </a:spcBef>
              <a:spcAft>
                <a:spcPts val="0"/>
              </a:spcAft>
              <a:buSzPct val="100000"/>
              <a:buChar char="●"/>
            </a:pPr>
            <a:r>
              <a:rPr lang="en-GB"/>
              <a:t>But need for larger RCTs with clinical endpoints (CV death, major adverse cardiovascular event, all-cause death, HF hospitalisation)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PROTECT-HF</a:t>
            </a:r>
            <a:endParaRPr/>
          </a:p>
        </p:txBody>
      </p:sp>
      <p:sp>
        <p:nvSpPr>
          <p:cNvPr id="195" name="Google Shape;195;p3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Ongoing RCT estimated 2600 patients with indication for permanent pacing and LVEF &gt;35%, randomised to RVP vs CSP</a:t>
            </a:r>
            <a:endParaRPr/>
          </a:p>
          <a:p>
            <a:pPr indent="-342900" lvl="0" marL="457200" rtl="0" algn="l">
              <a:spcBef>
                <a:spcPts val="0"/>
              </a:spcBef>
              <a:spcAft>
                <a:spcPts val="0"/>
              </a:spcAft>
              <a:buSzPts val="1800"/>
              <a:buChar char="●"/>
            </a:pPr>
            <a:r>
              <a:rPr lang="en-GB"/>
              <a:t>Primary endpoints: all-cause death and unplanned HF acute care</a:t>
            </a:r>
            <a:endParaRPr/>
          </a:p>
          <a:p>
            <a:pPr indent="-342900" lvl="0" marL="457200" rtl="0" algn="l">
              <a:spcBef>
                <a:spcPts val="0"/>
              </a:spcBef>
              <a:spcAft>
                <a:spcPts val="0"/>
              </a:spcAft>
              <a:buSzPts val="1800"/>
              <a:buChar char="●"/>
            </a:pPr>
            <a:r>
              <a:rPr lang="en-GB"/>
              <a:t>Secondary endpoints: device upgrade to CRT, quality of life, safety endpoints, LVESV, LVEF</a:t>
            </a:r>
            <a:endParaRPr/>
          </a:p>
          <a:p>
            <a:pPr indent="-342900" lvl="0" marL="457200" rtl="0" algn="l">
              <a:spcBef>
                <a:spcPts val="0"/>
              </a:spcBef>
              <a:spcAft>
                <a:spcPts val="0"/>
              </a:spcAft>
              <a:buSzPts val="1800"/>
              <a:buChar char="●"/>
            </a:pPr>
            <a:r>
              <a:rPr lang="en-GB"/>
              <a:t>Follow-up of 78 months (6 years 6 months)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Thank you</a:t>
            </a:r>
            <a:endParaRPr/>
          </a:p>
        </p:txBody>
      </p:sp>
      <p:sp>
        <p:nvSpPr>
          <p:cNvPr id="201" name="Google Shape;201;p35"/>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t>Time for discussion…</a:t>
            </a:r>
            <a:endParaRPr/>
          </a:p>
        </p:txBody>
      </p:sp>
      <p:pic>
        <p:nvPicPr>
          <p:cNvPr id="202" name="Google Shape;202;p35"/>
          <p:cNvPicPr preferRelativeResize="0"/>
          <p:nvPr/>
        </p:nvPicPr>
        <p:blipFill>
          <a:blip r:embed="rId3">
            <a:alphaModFix/>
          </a:blip>
          <a:stretch>
            <a:fillRect/>
          </a:stretch>
        </p:blipFill>
        <p:spPr>
          <a:xfrm>
            <a:off x="1840234" y="2058175"/>
            <a:ext cx="5463524" cy="2344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Rationale</a:t>
            </a:r>
            <a:endParaRPr/>
          </a:p>
        </p:txBody>
      </p:sp>
      <p:sp>
        <p:nvSpPr>
          <p:cNvPr id="79" name="Google Shape;79;p15"/>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AVB often necessitates permanent ventricular pacing​</a:t>
            </a:r>
            <a:endParaRPr/>
          </a:p>
          <a:p>
            <a:pPr indent="-342900" lvl="0" marL="457200" rtl="0" algn="l">
              <a:spcBef>
                <a:spcPts val="0"/>
              </a:spcBef>
              <a:spcAft>
                <a:spcPts val="0"/>
              </a:spcAft>
              <a:buSzPts val="1800"/>
              <a:buChar char="●"/>
            </a:pPr>
            <a:r>
              <a:rPr lang="en-GB"/>
              <a:t>Traditional RV pacing may lead to ventricular desynchronisation with or without LV dysfunction​</a:t>
            </a:r>
            <a:endParaRPr/>
          </a:p>
          <a:p>
            <a:pPr indent="-342900" lvl="0" marL="457200" rtl="0" algn="l">
              <a:spcBef>
                <a:spcPts val="0"/>
              </a:spcBef>
              <a:spcAft>
                <a:spcPts val="0"/>
              </a:spcAft>
              <a:buSzPts val="1800"/>
              <a:buChar char="●"/>
            </a:pPr>
            <a:r>
              <a:rPr lang="en-GB"/>
              <a:t>BiV pacing could potentially mitigate desynchronisation effects</a:t>
            </a:r>
            <a:endParaRPr/>
          </a:p>
          <a:p>
            <a:pPr indent="-342900" lvl="0" marL="457200" rtl="0" algn="l">
              <a:spcBef>
                <a:spcPts val="0"/>
              </a:spcBef>
              <a:spcAft>
                <a:spcPts val="0"/>
              </a:spcAft>
              <a:buSzPts val="1800"/>
              <a:buChar char="●"/>
            </a:pPr>
            <a:r>
              <a:rPr lang="en-GB"/>
              <a:t>Unknown whether BiV stimulation exerts benefit in patients who require frequent ventricular pacing and who do not have heart failure, LV dysfunction, or prolonged QRS duration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6"/>
          <p:cNvPicPr preferRelativeResize="0"/>
          <p:nvPr/>
        </p:nvPicPr>
        <p:blipFill>
          <a:blip r:embed="rId3">
            <a:alphaModFix/>
          </a:blip>
          <a:stretch>
            <a:fillRect/>
          </a:stretch>
        </p:blipFill>
        <p:spPr>
          <a:xfrm>
            <a:off x="1171488" y="152400"/>
            <a:ext cx="6801016" cy="4838700"/>
          </a:xfrm>
          <a:prstGeom prst="rect">
            <a:avLst/>
          </a:prstGeom>
          <a:noFill/>
          <a:ln>
            <a:noFill/>
          </a:ln>
        </p:spPr>
      </p:pic>
      <p:sp>
        <p:nvSpPr>
          <p:cNvPr id="85" name="Google Shape;85;p16"/>
          <p:cNvSpPr/>
          <p:nvPr/>
        </p:nvSpPr>
        <p:spPr>
          <a:xfrm>
            <a:off x="2787175" y="659550"/>
            <a:ext cx="3585000" cy="14469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86" name="Google Shape;86;p16"/>
          <p:cNvSpPr/>
          <p:nvPr/>
        </p:nvSpPr>
        <p:spPr>
          <a:xfrm>
            <a:off x="5888175" y="2232125"/>
            <a:ext cx="2163000" cy="19113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7"/>
          <p:cNvPicPr preferRelativeResize="0"/>
          <p:nvPr/>
        </p:nvPicPr>
        <p:blipFill>
          <a:blip r:embed="rId3">
            <a:alphaModFix/>
          </a:blip>
          <a:stretch>
            <a:fillRect/>
          </a:stretch>
        </p:blipFill>
        <p:spPr>
          <a:xfrm>
            <a:off x="152400" y="152400"/>
            <a:ext cx="8840625" cy="3959200"/>
          </a:xfrm>
          <a:prstGeom prst="rect">
            <a:avLst/>
          </a:prstGeom>
          <a:noFill/>
          <a:ln>
            <a:noFill/>
          </a:ln>
        </p:spPr>
      </p:pic>
      <p:sp>
        <p:nvSpPr>
          <p:cNvPr id="92" name="Google Shape;92;p17"/>
          <p:cNvSpPr txBox="1"/>
          <p:nvPr/>
        </p:nvSpPr>
        <p:spPr>
          <a:xfrm>
            <a:off x="2037200" y="4292450"/>
            <a:ext cx="1361700" cy="41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latin typeface="Open Sans"/>
                <a:ea typeface="Open Sans"/>
                <a:cs typeface="Open Sans"/>
                <a:sym typeface="Open Sans"/>
              </a:rPr>
              <a:t>RV apex</a:t>
            </a:r>
            <a:endParaRPr sz="1800">
              <a:solidFill>
                <a:schemeClr val="dk2"/>
              </a:solidFill>
              <a:latin typeface="Open Sans"/>
              <a:ea typeface="Open Sans"/>
              <a:cs typeface="Open Sans"/>
              <a:sym typeface="Open Sans"/>
            </a:endParaRPr>
          </a:p>
        </p:txBody>
      </p:sp>
      <p:sp>
        <p:nvSpPr>
          <p:cNvPr id="93" name="Google Shape;93;p17"/>
          <p:cNvSpPr txBox="1"/>
          <p:nvPr/>
        </p:nvSpPr>
        <p:spPr>
          <a:xfrm>
            <a:off x="5170100" y="4111600"/>
            <a:ext cx="3797700" cy="71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600">
                <a:solidFill>
                  <a:schemeClr val="dk2"/>
                </a:solidFill>
                <a:latin typeface="Open Sans"/>
                <a:ea typeface="Open Sans"/>
                <a:cs typeface="Open Sans"/>
                <a:sym typeface="Open Sans"/>
              </a:rPr>
              <a:t>RV apex + anterolateral or posterolateral coronary vein</a:t>
            </a:r>
            <a:endParaRPr sz="1600">
              <a:solidFill>
                <a:schemeClr val="dk2"/>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18"/>
          <p:cNvPicPr preferRelativeResize="0"/>
          <p:nvPr/>
        </p:nvPicPr>
        <p:blipFill>
          <a:blip r:embed="rId3">
            <a:alphaModFix/>
          </a:blip>
          <a:stretch>
            <a:fillRect/>
          </a:stretch>
        </p:blipFill>
        <p:spPr>
          <a:xfrm>
            <a:off x="2577425" y="152400"/>
            <a:ext cx="3989158" cy="4838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Methods</a:t>
            </a:r>
            <a:endParaRPr/>
          </a:p>
        </p:txBody>
      </p:sp>
      <p:sp>
        <p:nvSpPr>
          <p:cNvPr id="104" name="Google Shape;104;p19"/>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solidFill>
                  <a:srgbClr val="000000"/>
                </a:solidFill>
              </a:rPr>
              <a:t>Multicenter, single-blinded, randomised, controlled trial​</a:t>
            </a:r>
            <a:endParaRPr u="sng">
              <a:solidFill>
                <a:schemeClr val="hlink"/>
              </a:solidFill>
            </a:endParaRPr>
          </a:p>
          <a:p>
            <a:pPr indent="-342900" lvl="0" marL="457200" rtl="0" algn="l">
              <a:spcBef>
                <a:spcPts val="0"/>
              </a:spcBef>
              <a:spcAft>
                <a:spcPts val="0"/>
              </a:spcAft>
              <a:buClr>
                <a:srgbClr val="000000"/>
              </a:buClr>
              <a:buSzPts val="1800"/>
              <a:buChar char="●"/>
            </a:pPr>
            <a:r>
              <a:rPr lang="en-GB">
                <a:solidFill>
                  <a:srgbClr val="000000"/>
                </a:solidFill>
              </a:rPr>
              <a:t>Participants: Patients who have Class I indication for permanent pacing​ and a need for frequent ventricular pacing</a:t>
            </a:r>
            <a:endParaRPr>
              <a:solidFill>
                <a:srgbClr val="000000"/>
              </a:solidFill>
            </a:endParaRPr>
          </a:p>
          <a:p>
            <a:pPr indent="-342900" lvl="0" marL="457200" rtl="0" algn="l">
              <a:spcBef>
                <a:spcPts val="0"/>
              </a:spcBef>
              <a:spcAft>
                <a:spcPts val="0"/>
              </a:spcAft>
              <a:buClr>
                <a:srgbClr val="000000"/>
              </a:buClr>
              <a:buSzPts val="1800"/>
              <a:buChar char="●"/>
            </a:pPr>
            <a:r>
              <a:rPr lang="en-GB">
                <a:solidFill>
                  <a:srgbClr val="000000"/>
                </a:solidFill>
              </a:rPr>
              <a:t>Exclusions: implanted or planned ICD, status 1 for cardiac transplant, implanted prosthetic tricuspid valve, age &lt;18, life expectancy &lt;6 months</a:t>
            </a:r>
            <a:endParaRPr>
              <a:solidFill>
                <a:srgbClr val="000000"/>
              </a:solidFill>
            </a:endParaRPr>
          </a:p>
          <a:p>
            <a:pPr indent="-342900" lvl="0" marL="457200" rtl="0" algn="l">
              <a:spcBef>
                <a:spcPts val="0"/>
              </a:spcBef>
              <a:spcAft>
                <a:spcPts val="0"/>
              </a:spcAft>
              <a:buClr>
                <a:srgbClr val="000000"/>
              </a:buClr>
              <a:buSzPts val="1800"/>
              <a:buChar char="●"/>
            </a:pPr>
            <a:r>
              <a:rPr lang="en-GB">
                <a:solidFill>
                  <a:srgbClr val="000000"/>
                </a:solidFill>
              </a:rPr>
              <a:t>Intervention: Random assignment to BiV or RV pacing​</a:t>
            </a:r>
            <a:endParaRPr>
              <a:solidFill>
                <a:srgbClr val="000000"/>
              </a:solidFill>
            </a:endParaRPr>
          </a:p>
          <a:p>
            <a:pPr indent="-342900" lvl="0" marL="457200" rtl="0" algn="l">
              <a:spcBef>
                <a:spcPts val="0"/>
              </a:spcBef>
              <a:spcAft>
                <a:spcPts val="0"/>
              </a:spcAft>
              <a:buClr>
                <a:srgbClr val="000000"/>
              </a:buClr>
              <a:buSzPts val="1800"/>
              <a:buChar char="●"/>
            </a:pPr>
            <a:r>
              <a:rPr lang="en-GB">
                <a:solidFill>
                  <a:srgbClr val="000000"/>
                </a:solidFill>
              </a:rPr>
              <a:t>Primary Endpoint: Composite of all-cause mortality or first hospitalisation due to heart failure</a:t>
            </a:r>
            <a:endParaRPr>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Evolution of the trial protocol</a:t>
            </a:r>
            <a:endParaRPr/>
          </a:p>
        </p:txBody>
      </p:sp>
      <p:sp>
        <p:nvSpPr>
          <p:cNvPr id="110" name="Google Shape;110;p20"/>
          <p:cNvSpPr txBox="1"/>
          <p:nvPr>
            <p:ph idx="1" type="body"/>
          </p:nvPr>
        </p:nvSpPr>
        <p:spPr>
          <a:xfrm>
            <a:off x="311700" y="1266325"/>
            <a:ext cx="8520600" cy="33027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Clr>
                <a:srgbClr val="000000"/>
              </a:buClr>
              <a:buSzPts val="1800"/>
              <a:buChar char="●"/>
            </a:pPr>
            <a:r>
              <a:rPr lang="en-GB">
                <a:solidFill>
                  <a:srgbClr val="000000"/>
                </a:solidFill>
              </a:rPr>
              <a:t>Initial trial protocol only included those with LVEF ≤45%, but due to slow recruitment, patients with normal LVEF were included</a:t>
            </a:r>
            <a:endParaRPr>
              <a:solidFill>
                <a:srgbClr val="000000"/>
              </a:solidFill>
            </a:endParaRPr>
          </a:p>
          <a:p>
            <a:pPr indent="-342900" lvl="0" marL="457200" rtl="0" algn="l">
              <a:spcBef>
                <a:spcPts val="0"/>
              </a:spcBef>
              <a:spcAft>
                <a:spcPts val="0"/>
              </a:spcAft>
              <a:buClr>
                <a:srgbClr val="000000"/>
              </a:buClr>
              <a:buSzPts val="1800"/>
              <a:buChar char="●"/>
            </a:pPr>
            <a:r>
              <a:rPr lang="en-GB">
                <a:solidFill>
                  <a:srgbClr val="000000"/>
                </a:solidFill>
              </a:rPr>
              <a:t>Emerging data at the time showed deterioration of initially normal LV function due to frequent RV pacing</a:t>
            </a:r>
            <a:endParaRPr>
              <a:solidFill>
                <a:srgbClr val="000000"/>
              </a:solidFill>
            </a:endParaRPr>
          </a:p>
          <a:p>
            <a:pPr indent="-342900" lvl="0" marL="457200" rtl="0" algn="l">
              <a:spcBef>
                <a:spcPts val="0"/>
              </a:spcBef>
              <a:spcAft>
                <a:spcPts val="0"/>
              </a:spcAft>
              <a:buClr>
                <a:srgbClr val="000000"/>
              </a:buClr>
              <a:buSzPts val="1800"/>
              <a:buChar char="●"/>
            </a:pPr>
            <a:r>
              <a:rPr lang="en-GB">
                <a:solidFill>
                  <a:srgbClr val="000000"/>
                </a:solidFill>
              </a:rPr>
              <a:t>Further, ICD implantation was allowed in patients with heart failure</a:t>
            </a:r>
            <a:endParaRPr>
              <a:solidFill>
                <a:srgbClr val="000000"/>
              </a:solidFill>
            </a:endParaRPr>
          </a:p>
          <a:p>
            <a:pPr indent="-342900" lvl="0" marL="457200" rtl="0" algn="l">
              <a:spcBef>
                <a:spcPts val="0"/>
              </a:spcBef>
              <a:spcAft>
                <a:spcPts val="0"/>
              </a:spcAft>
              <a:buClr>
                <a:srgbClr val="000000"/>
              </a:buClr>
              <a:buSzPts val="1800"/>
              <a:buChar char="●"/>
            </a:pPr>
            <a:r>
              <a:rPr lang="en-GB">
                <a:solidFill>
                  <a:srgbClr val="000000"/>
                </a:solidFill>
              </a:rPr>
              <a:t>Because of inclusion of patients with preserved LV function, heart failure-specific functional outcomes including functional capacity and quality of life were eliminated as primary endpoints</a:t>
            </a:r>
            <a:endParaRPr>
              <a:solidFill>
                <a:srgbClr val="000000"/>
              </a:solidFill>
            </a:endParaRPr>
          </a:p>
          <a:p>
            <a:pPr indent="-342900" lvl="0" marL="457200" rtl="0" algn="l">
              <a:spcBef>
                <a:spcPts val="0"/>
              </a:spcBef>
              <a:spcAft>
                <a:spcPts val="0"/>
              </a:spcAft>
              <a:buClr>
                <a:srgbClr val="000000"/>
              </a:buClr>
              <a:buSzPts val="1800"/>
              <a:buChar char="●"/>
            </a:pPr>
            <a:r>
              <a:rPr lang="en-GB">
                <a:solidFill>
                  <a:srgbClr val="000000"/>
                </a:solidFill>
              </a:rPr>
              <a:t>The composite of death or first heart failure-induced hospitalisation was added as a co-primary endpoint to enable the detection of manifest heart failure. </a:t>
            </a:r>
            <a:endParaRPr>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Procedures</a:t>
            </a:r>
            <a:endParaRPr/>
          </a:p>
        </p:txBody>
      </p:sp>
      <p:sp>
        <p:nvSpPr>
          <p:cNvPr id="116" name="Google Shape;116;p21"/>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LV leads were implanted in lateral and posterolateral veins. RV leads were allowed in the apex and in alternative positions</a:t>
            </a:r>
            <a:endParaRPr/>
          </a:p>
          <a:p>
            <a:pPr indent="-342900" lvl="0" marL="457200" rtl="0" algn="l">
              <a:spcBef>
                <a:spcPts val="0"/>
              </a:spcBef>
              <a:spcAft>
                <a:spcPts val="0"/>
              </a:spcAft>
              <a:buSzPts val="1800"/>
              <a:buChar char="●"/>
            </a:pPr>
            <a:r>
              <a:rPr lang="en-GB"/>
              <a:t>Atrial lead implantation as per guidelines</a:t>
            </a:r>
            <a:endParaRPr/>
          </a:p>
          <a:p>
            <a:pPr indent="-342900" lvl="0" marL="457200" rtl="0" algn="l">
              <a:spcBef>
                <a:spcPts val="0"/>
              </a:spcBef>
              <a:spcAft>
                <a:spcPts val="0"/>
              </a:spcAft>
              <a:buSzPts val="1800"/>
              <a:buChar char="●"/>
            </a:pPr>
            <a:r>
              <a:rPr lang="en-GB"/>
              <a:t>Crossover from RV to BiV pacing: if either a) three hospitalisations due to deterioration of heart failure into NYHA Class IV or b) the need for intravenous inotropic support</a:t>
            </a:r>
            <a:endParaRPr/>
          </a:p>
          <a:p>
            <a:pPr indent="-342900" lvl="0" marL="457200" rtl="0" algn="l">
              <a:spcBef>
                <a:spcPts val="0"/>
              </a:spcBef>
              <a:spcAft>
                <a:spcPts val="0"/>
              </a:spcAft>
              <a:buSzPts val="1800"/>
              <a:buChar char="●"/>
            </a:pPr>
            <a:r>
              <a:rPr lang="en-GB"/>
              <a:t>Follow-up after device implantation consisted of in-clinic visits at Months 1, 3, 6, and 12 and every 12 months thereafter, and telephone follow-up every 6 months between the in-clinic visits to explore patients’ vital status and to collect information about hospitalisations and adverse events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