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65" r:id="rId4"/>
    <p:sldId id="266" r:id="rId5"/>
    <p:sldId id="263" r:id="rId6"/>
    <p:sldId id="262" r:id="rId7"/>
    <p:sldId id="268" r:id="rId8"/>
    <p:sldId id="269" r:id="rId9"/>
    <p:sldId id="270" r:id="rId10"/>
    <p:sldId id="277" r:id="rId11"/>
    <p:sldId id="271" r:id="rId12"/>
    <p:sldId id="274" r:id="rId13"/>
    <p:sldId id="272" r:id="rId14"/>
    <p:sldId id="273" r:id="rId15"/>
    <p:sldId id="278" r:id="rId16"/>
    <p:sldId id="276" r:id="rId17"/>
    <p:sldId id="260"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65" autoAdjust="0"/>
  </p:normalViewPr>
  <p:slideViewPr>
    <p:cSldViewPr>
      <p:cViewPr varScale="1">
        <p:scale>
          <a:sx n="47" d="100"/>
          <a:sy n="47" d="100"/>
        </p:scale>
        <p:origin x="-1248" y="-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82D8E-BA07-4AF9-9721-4FFE3C7318BA}" type="datetimeFigureOut">
              <a:rPr lang="en-GB" smtClean="0"/>
              <a:pPr/>
              <a:t>03/07/2024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18CD1-851F-42D0-A061-ECAED6CA30E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vespcardiol.org/en-the-coronary-sinus-reducer-stent-articulo-S188558571100164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elancet.com/journals/lancet/article/PIIS0140-6736(24)00256-3/fulltex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reason why I chose this trial is because it was</a:t>
            </a:r>
            <a:r>
              <a:rPr lang="en-GB" baseline="0" dirty="0" smtClean="0"/>
              <a:t> published very recently just 3 months ago and it was done here in the UK. But more </a:t>
            </a:r>
            <a:r>
              <a:rPr lang="en-GB" baseline="0" dirty="0" err="1" smtClean="0"/>
              <a:t>imprtantly</a:t>
            </a:r>
            <a:r>
              <a:rPr lang="en-GB" baseline="0" dirty="0" smtClean="0"/>
              <a:t>, I found the results so intriguing that they help elucidate how CSR works as we will see at the end. </a:t>
            </a:r>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GB" sz="1200" b="1" i="0" kern="1200" dirty="0" smtClean="0">
                <a:solidFill>
                  <a:schemeClr val="tx1"/>
                </a:solidFill>
                <a:latin typeface="+mn-lt"/>
                <a:ea typeface="+mn-ea"/>
                <a:cs typeface="+mn-cs"/>
              </a:rPr>
              <a:t>C</a:t>
            </a:r>
            <a:r>
              <a:rPr lang="en-GB" sz="1200" b="0" i="0" kern="1200" dirty="0" smtClean="0">
                <a:solidFill>
                  <a:schemeClr val="tx1"/>
                </a:solidFill>
                <a:latin typeface="+mn-lt"/>
                <a:ea typeface="+mn-ea"/>
                <a:cs typeface="+mn-cs"/>
              </a:rPr>
              <a:t>, Mechanisms of coronary sinus reducer (CSR) device. Increase in coronary venous pressure. Increased capillary and arteriolar dilatation. Lower resistance to flow. Restoration of the normal </a:t>
            </a:r>
            <a:r>
              <a:rPr lang="en-GB" sz="1200" b="0" i="0" kern="1200" dirty="0" err="1" smtClean="0">
                <a:solidFill>
                  <a:schemeClr val="tx1"/>
                </a:solidFill>
                <a:latin typeface="+mn-lt"/>
                <a:ea typeface="+mn-ea"/>
                <a:cs typeface="+mn-cs"/>
              </a:rPr>
              <a:t>endocardial</a:t>
            </a:r>
            <a:r>
              <a:rPr lang="en-GB" sz="1200" b="0" i="0" kern="1200" dirty="0" smtClean="0">
                <a:solidFill>
                  <a:schemeClr val="tx1"/>
                </a:solidFill>
                <a:latin typeface="+mn-lt"/>
                <a:ea typeface="+mn-ea"/>
                <a:cs typeface="+mn-cs"/>
              </a:rPr>
              <a:t>/</a:t>
            </a:r>
            <a:r>
              <a:rPr lang="en-GB" sz="1200" b="0" i="0" kern="1200" dirty="0" err="1" smtClean="0">
                <a:solidFill>
                  <a:schemeClr val="tx1"/>
                </a:solidFill>
                <a:latin typeface="+mn-lt"/>
                <a:ea typeface="+mn-ea"/>
                <a:cs typeface="+mn-cs"/>
              </a:rPr>
              <a:t>epicardial</a:t>
            </a:r>
            <a:r>
              <a:rPr lang="en-GB" sz="1200" b="0" i="0" kern="1200" dirty="0" smtClean="0">
                <a:solidFill>
                  <a:schemeClr val="tx1"/>
                </a:solidFill>
                <a:latin typeface="+mn-lt"/>
                <a:ea typeface="+mn-ea"/>
                <a:cs typeface="+mn-cs"/>
              </a:rPr>
              <a:t> blood flow ratio. LVEDP indicates left ventricular end-diastolic pressure.</a:t>
            </a:r>
            <a:endParaRPr lang="en-GB" dirty="0" smtClean="0"/>
          </a:p>
          <a:p>
            <a:pPr>
              <a:buFont typeface="Arial" pitchFamily="34" charset="0"/>
              <a:buChar char="•"/>
            </a:pPr>
            <a:endParaRPr lang="en-GB" dirty="0" smtClean="0"/>
          </a:p>
          <a:p>
            <a:pPr>
              <a:buFont typeface="Arial" pitchFamily="34" charset="0"/>
              <a:buChar char="•"/>
            </a:pPr>
            <a:r>
              <a:rPr lang="en-GB" dirty="0" smtClean="0"/>
              <a:t>INORD study: </a:t>
            </a:r>
          </a:p>
          <a:p>
            <a:endParaRPr lang="en-GB" dirty="0" smtClean="0"/>
          </a:p>
          <a:p>
            <a:r>
              <a:rPr lang="en-GB" dirty="0" smtClean="0"/>
              <a:t>The key distinction from prior studies is mechanistic evaluation of coronary </a:t>
            </a:r>
            <a:r>
              <a:rPr lang="en-GB" dirty="0" err="1" smtClean="0"/>
              <a:t>microvascular</a:t>
            </a:r>
            <a:r>
              <a:rPr lang="en-GB" dirty="0" smtClean="0"/>
              <a:t> function testing at baseline and 4-month follow-up. The study is consistent with recent in vivo data among patients with </a:t>
            </a:r>
            <a:r>
              <a:rPr lang="en-GB" dirty="0" err="1" smtClean="0"/>
              <a:t>microvascular</a:t>
            </a:r>
            <a:r>
              <a:rPr lang="en-GB" dirty="0" smtClean="0"/>
              <a:t> angina (without obstructive coronary artery disease), whereby an acute iatrogenic increase in coronary sinus pressure leads to a reduction in invasive measures of </a:t>
            </a:r>
            <a:r>
              <a:rPr lang="en-GB" dirty="0" err="1" smtClean="0"/>
              <a:t>microvascular</a:t>
            </a:r>
            <a:r>
              <a:rPr lang="en-GB" dirty="0" smtClean="0"/>
              <a:t> resistance.5 Tebaldi et al6 should be congratulated for providing a mechanistic prospective single cohort evaluation of patients with RA who underwent coronary sinus reducer implantation. Invasive coronary physiological testing was performed at baseline and 4 months out from the procedure. The primary study end point was the change in the index of microcirculatory resistance (IMR) value from baseline to 4-month follow-up with a reduction in IMR &gt;20% being deemed </a:t>
            </a:r>
            <a:r>
              <a:rPr lang="en-GB" dirty="0" err="1" smtClean="0"/>
              <a:t>significantThe</a:t>
            </a:r>
            <a:r>
              <a:rPr lang="en-GB" dirty="0" smtClean="0"/>
              <a:t> key study finding was that IMR reduced in the cohort mean difference (−17.9 units [95% CI, −26.1 to −9.6]) from baseline to 4-month follow-up. Over 70% of patients responded with a significant reduction in IMR value from baseline (IMR reduction ≥20%). These physiological responders had significant improvement in patient-reported outcome measurements of Seattle Angina Questionnaire (SAQ) frequency (≈6 units), stability (≈10 units), and quality of life (≈6 units) relative to </a:t>
            </a:r>
            <a:r>
              <a:rPr lang="en-GB" dirty="0" err="1" smtClean="0"/>
              <a:t>nonresponders</a:t>
            </a:r>
            <a:endParaRPr lang="en-GB" dirty="0" smtClean="0"/>
          </a:p>
          <a:p>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Is the basic study design valid for a randomised controlled trial? </a:t>
            </a:r>
          </a:p>
          <a:p>
            <a:endParaRPr lang="en-GB" dirty="0" smtClean="0"/>
          </a:p>
          <a:p>
            <a:r>
              <a:rPr lang="en-GB" dirty="0" smtClean="0"/>
              <a:t>the study address a clearly focused research question? </a:t>
            </a:r>
          </a:p>
          <a:p>
            <a:r>
              <a:rPr lang="en-GB" dirty="0" smtClean="0"/>
              <a:t>Was the assignment of participants to interventions randomised?</a:t>
            </a:r>
          </a:p>
          <a:p>
            <a:r>
              <a:rPr lang="en-GB" dirty="0" smtClean="0"/>
              <a:t>Were all participants who entered the study accounted for at its conclusion?</a:t>
            </a:r>
          </a:p>
          <a:p>
            <a:endParaRPr lang="en-GB" dirty="0" smtClean="0"/>
          </a:p>
          <a:p>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Was the study methodologically sound?</a:t>
            </a:r>
          </a:p>
          <a:p>
            <a:endParaRPr lang="en-GB" dirty="0" smtClean="0"/>
          </a:p>
          <a:p>
            <a:r>
              <a:rPr lang="en-GB" dirty="0" smtClean="0"/>
              <a:t>Were the participants ‘blind’ to intervention they were given</a:t>
            </a:r>
            <a:r>
              <a:rPr lang="en-GB" dirty="0" smtClean="0"/>
              <a:t>?</a:t>
            </a:r>
            <a:br>
              <a:rPr lang="en-GB" dirty="0" smtClean="0"/>
            </a:br>
            <a:r>
              <a:rPr lang="en-GB" dirty="0" smtClean="0"/>
              <a:t> </a:t>
            </a:r>
            <a:r>
              <a:rPr lang="en-GB" dirty="0" smtClean="0"/>
              <a:t>• Were the investigators ‘blind’ to the intervention they were giving to participants? </a:t>
            </a:r>
            <a:endParaRPr lang="en-GB" dirty="0" smtClean="0"/>
          </a:p>
          <a:p>
            <a:r>
              <a:rPr lang="en-GB" dirty="0" smtClean="0"/>
              <a:t>• </a:t>
            </a:r>
            <a:r>
              <a:rPr lang="en-GB" dirty="0" smtClean="0"/>
              <a:t>Were the people assessing/analysing outcome/s ‘blinded’? </a:t>
            </a:r>
          </a:p>
          <a:p>
            <a:r>
              <a:rPr lang="en-GB" dirty="0" smtClean="0"/>
              <a:t>Were the study groups similar at the start of the randomised controlled trial?</a:t>
            </a:r>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Professor Claude Beck. He was the first American professor of cardiovascular surgery and </a:t>
            </a:r>
            <a:r>
              <a:rPr lang="en-GB" sz="1200" b="0" i="0" kern="1200" baseline="0" dirty="0" err="1" smtClean="0">
                <a:solidFill>
                  <a:schemeClr val="tx1"/>
                </a:solidFill>
                <a:latin typeface="+mn-lt"/>
                <a:ea typeface="+mn-ea"/>
                <a:cs typeface="+mn-cs"/>
              </a:rPr>
              <a:t>nobel</a:t>
            </a:r>
            <a:r>
              <a:rPr lang="en-GB" sz="1200" b="0" i="0" kern="1200" baseline="0" dirty="0" smtClean="0">
                <a:solidFill>
                  <a:schemeClr val="tx1"/>
                </a:solidFill>
                <a:latin typeface="+mn-lt"/>
                <a:ea typeface="+mn-ea"/>
                <a:cs typeface="+mn-cs"/>
              </a:rPr>
              <a:t> prize winner in the middle of last century. While famous for his Beck’s triad of cardiac </a:t>
            </a:r>
            <a:r>
              <a:rPr lang="en-GB" sz="1200" b="0" i="0" kern="1200" baseline="0" dirty="0" err="1" smtClean="0">
                <a:solidFill>
                  <a:schemeClr val="tx1"/>
                </a:solidFill>
                <a:latin typeface="+mn-lt"/>
                <a:ea typeface="+mn-ea"/>
                <a:cs typeface="+mn-cs"/>
              </a:rPr>
              <a:t>tamponade</a:t>
            </a:r>
            <a:r>
              <a:rPr lang="en-GB" sz="1200" b="0" i="0" kern="1200" baseline="0" dirty="0" smtClean="0">
                <a:solidFill>
                  <a:schemeClr val="tx1"/>
                </a:solidFill>
                <a:latin typeface="+mn-lt"/>
                <a:ea typeface="+mn-ea"/>
                <a:cs typeface="+mn-cs"/>
              </a:rPr>
              <a:t>, he is actually the 1</a:t>
            </a:r>
            <a:r>
              <a:rPr lang="en-GB" sz="1200" b="0" i="0" kern="1200" baseline="30000" dirty="0" smtClean="0">
                <a:solidFill>
                  <a:schemeClr val="tx1"/>
                </a:solidFill>
                <a:latin typeface="+mn-lt"/>
                <a:ea typeface="+mn-ea"/>
                <a:cs typeface="+mn-cs"/>
              </a:rPr>
              <a:t>st</a:t>
            </a:r>
            <a:r>
              <a:rPr lang="en-GB" sz="1200" b="0" i="0" kern="1200" baseline="0" dirty="0" smtClean="0">
                <a:solidFill>
                  <a:schemeClr val="tx1"/>
                </a:solidFill>
                <a:latin typeface="+mn-lt"/>
                <a:ea typeface="+mn-ea"/>
                <a:cs typeface="+mn-cs"/>
              </a:rPr>
              <a:t> person to introduce the idea of increasing the CS pressure to improve myocardial blood flow. </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1- The Beck operation: </a:t>
            </a:r>
            <a:r>
              <a:rPr lang="en-GB" sz="1200" b="0" i="0" kern="1200" dirty="0" smtClean="0">
                <a:solidFill>
                  <a:schemeClr val="tx1"/>
                </a:solidFill>
                <a:latin typeface="+mn-lt"/>
                <a:ea typeface="+mn-ea"/>
                <a:cs typeface="+mn-cs"/>
              </a:rPr>
              <a:t>While their experiments on dogs,</a:t>
            </a:r>
            <a:r>
              <a:rPr lang="en-GB" sz="1200" b="0" i="0" kern="1200" baseline="0" dirty="0" smtClean="0">
                <a:solidFill>
                  <a:schemeClr val="tx1"/>
                </a:solidFill>
                <a:latin typeface="+mn-lt"/>
                <a:ea typeface="+mn-ea"/>
                <a:cs typeface="+mn-cs"/>
              </a:rPr>
              <a:t> they found increase </a:t>
            </a:r>
            <a:r>
              <a:rPr lang="en-GB" sz="1200" b="0" i="0" kern="1200" baseline="0" dirty="0" smtClean="0">
                <a:solidFill>
                  <a:schemeClr val="tx1"/>
                </a:solidFill>
                <a:latin typeface="+mn-lt"/>
                <a:ea typeface="+mn-ea"/>
                <a:cs typeface="+mn-cs"/>
              </a:rPr>
              <a:t>in myocardial </a:t>
            </a:r>
            <a:r>
              <a:rPr lang="en-GB" sz="1200" b="0" i="0" kern="1200" baseline="0" dirty="0" smtClean="0">
                <a:solidFill>
                  <a:schemeClr val="tx1"/>
                </a:solidFill>
                <a:latin typeface="+mn-lt"/>
                <a:ea typeface="+mn-ea"/>
                <a:cs typeface="+mn-cs"/>
              </a:rPr>
              <a:t>blood flow following partial ligation of the CS. Later, this was introduced to humans and it did show improvement in angina, reduce infarct size and improved mortality.</a:t>
            </a:r>
          </a:p>
          <a:p>
            <a:endParaRPr lang="en-GB" sz="1200" b="0" i="0" kern="1200" baseline="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2- PISCO: </a:t>
            </a:r>
            <a:r>
              <a:rPr lang="en-GB" sz="1200" b="0" i="0" kern="1200" dirty="0" smtClean="0">
                <a:solidFill>
                  <a:schemeClr val="tx1"/>
                </a:solidFill>
                <a:latin typeface="+mn-lt"/>
                <a:ea typeface="+mn-ea"/>
                <a:cs typeface="+mn-cs"/>
              </a:rPr>
              <a:t>pressure controlled intermittent coronary sinus occlusion (PICSO). </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In the 1980s, Dr. Werner </a:t>
            </a:r>
            <a:r>
              <a:rPr lang="en-GB" sz="1200" b="0" i="0" kern="1200" dirty="0" err="1" smtClean="0">
                <a:solidFill>
                  <a:schemeClr val="tx1"/>
                </a:solidFill>
                <a:latin typeface="+mn-lt"/>
                <a:ea typeface="+mn-ea"/>
                <a:cs typeface="+mn-cs"/>
              </a:rPr>
              <a:t>Mohl</a:t>
            </a:r>
            <a:r>
              <a:rPr lang="en-GB" sz="1200" b="0" i="0" kern="1200" dirty="0" smtClean="0">
                <a:solidFill>
                  <a:schemeClr val="tx1"/>
                </a:solidFill>
                <a:latin typeface="+mn-lt"/>
                <a:ea typeface="+mn-ea"/>
                <a:cs typeface="+mn-cs"/>
              </a:rPr>
              <a:t> took another approach by intermittently occluding the coronary sinus (CS): It intermittently increases the pressure in the cardiac venous outflow tract using a balloon-tipped catheter introduced </a:t>
            </a:r>
            <a:r>
              <a:rPr lang="en-GB" sz="1200" b="0" i="0" kern="1200" dirty="0" err="1" smtClean="0">
                <a:solidFill>
                  <a:schemeClr val="tx1"/>
                </a:solidFill>
                <a:latin typeface="+mn-lt"/>
                <a:ea typeface="+mn-ea"/>
                <a:cs typeface="+mn-cs"/>
              </a:rPr>
              <a:t>percutaneously</a:t>
            </a:r>
            <a:r>
              <a:rPr lang="en-GB" sz="1200" b="0" i="0" kern="1200" dirty="0" smtClean="0">
                <a:solidFill>
                  <a:schemeClr val="tx1"/>
                </a:solidFill>
                <a:latin typeface="+mn-lt"/>
                <a:ea typeface="+mn-ea"/>
                <a:cs typeface="+mn-cs"/>
              </a:rPr>
              <a:t> into the CS. The proposed mechanisms of PICSO are to redistribute venous blood to the border zone of the </a:t>
            </a:r>
            <a:r>
              <a:rPr lang="en-GB" sz="1200" b="0" i="0" kern="1200" dirty="0" err="1" smtClean="0">
                <a:solidFill>
                  <a:schemeClr val="tx1"/>
                </a:solidFill>
                <a:latin typeface="+mn-lt"/>
                <a:ea typeface="+mn-ea"/>
                <a:cs typeface="+mn-cs"/>
              </a:rPr>
              <a:t>ischaemic</a:t>
            </a:r>
            <a:r>
              <a:rPr lang="en-GB" sz="1200" b="0" i="0" kern="1200" dirty="0" smtClean="0">
                <a:solidFill>
                  <a:schemeClr val="tx1"/>
                </a:solidFill>
                <a:latin typeface="+mn-lt"/>
                <a:ea typeface="+mn-ea"/>
                <a:cs typeface="+mn-cs"/>
              </a:rPr>
              <a:t> myocardium, to enhance washout of deleterious agents from the microcirculation, to prevent myocardial reperfusion injury and to induce release of vascular growth factors from the venous endothelium, thereby limiting the extent of myocardial necrosis and enhancing infarct healing </a:t>
            </a:r>
            <a:endParaRPr lang="en-GB" sz="1200" b="0" i="0" kern="1200" dirty="0" smtClean="0">
              <a:solidFill>
                <a:schemeClr val="tx1"/>
              </a:solidFill>
              <a:latin typeface="+mn-lt"/>
              <a:ea typeface="+mn-ea"/>
              <a:cs typeface="+mn-cs"/>
            </a:endParaRP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3- CS reducer device. </a:t>
            </a:r>
            <a:r>
              <a:rPr lang="en-GB" sz="1200" b="0" i="0" kern="1200" dirty="0" smtClean="0">
                <a:solidFill>
                  <a:schemeClr val="tx1"/>
                </a:solidFill>
                <a:latin typeface="+mn-lt"/>
                <a:ea typeface="+mn-ea"/>
                <a:cs typeface="+mn-cs"/>
              </a:rPr>
              <a:t>The CSRS is a balloon-expandable stent, implanted by </a:t>
            </a:r>
            <a:r>
              <a:rPr lang="en-GB" sz="1200" b="0" i="0" kern="1200" dirty="0" err="1" smtClean="0">
                <a:solidFill>
                  <a:schemeClr val="tx1"/>
                </a:solidFill>
                <a:latin typeface="+mn-lt"/>
                <a:ea typeface="+mn-ea"/>
                <a:cs typeface="+mn-cs"/>
              </a:rPr>
              <a:t>percutaneous</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transvenous</a:t>
            </a:r>
            <a:r>
              <a:rPr lang="en-GB" sz="1200" b="0" i="0" kern="1200" dirty="0" smtClean="0">
                <a:solidFill>
                  <a:schemeClr val="tx1"/>
                </a:solidFill>
                <a:latin typeface="+mn-lt"/>
                <a:ea typeface="+mn-ea"/>
                <a:cs typeface="+mn-cs"/>
              </a:rPr>
              <a:t> approach through the right internal jugular vein or any other large peripheral vein. It has a unique shape that reduces the coronary sinus diameter to 3mm; therefore, instead of increasing the coronary circulation input it reduces its output.</a:t>
            </a:r>
            <a:endParaRPr lang="en-GB" sz="1200" b="0" i="0" kern="1200" dirty="0" smtClean="0">
              <a:solidFill>
                <a:schemeClr val="tx1"/>
              </a:solidFill>
              <a:latin typeface="+mn-lt"/>
              <a:ea typeface="+mn-ea"/>
              <a:cs typeface="+mn-cs"/>
            </a:endParaRP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Pivotal COSIRA-II multicenter U.S. clinical trial is underway</a:t>
            </a: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2007:</a:t>
            </a:r>
            <a:r>
              <a:rPr lang="en-GB" baseline="0" dirty="0" smtClean="0"/>
              <a:t> First in human: </a:t>
            </a:r>
            <a:r>
              <a:rPr lang="en-GB" baseline="0" dirty="0" err="1" smtClean="0"/>
              <a:t>Coroanry</a:t>
            </a:r>
            <a:r>
              <a:rPr lang="en-GB" baseline="0" dirty="0" smtClean="0"/>
              <a:t> sinus reducer stent for the treatment of chronic refractory angina: Germany. 15 patients. There was improvement in </a:t>
            </a:r>
            <a:r>
              <a:rPr lang="en-GB" baseline="0" dirty="0" err="1" smtClean="0"/>
              <a:t>agina</a:t>
            </a:r>
            <a:r>
              <a:rPr lang="en-GB" baseline="0" dirty="0" smtClean="0"/>
              <a:t> and </a:t>
            </a:r>
            <a:r>
              <a:rPr lang="en-GB" baseline="0" dirty="0" err="1" smtClean="0"/>
              <a:t>ischamia</a:t>
            </a:r>
            <a:r>
              <a:rPr lang="en-GB" baseline="0" dirty="0" smtClean="0"/>
              <a:t> at 6 months. </a:t>
            </a:r>
            <a:r>
              <a:rPr lang="en-GB" baseline="0" dirty="0" err="1" smtClean="0"/>
              <a:t>Benal</a:t>
            </a:r>
            <a:r>
              <a:rPr lang="en-GB" baseline="0" dirty="0" smtClean="0"/>
              <a:t> et al </a:t>
            </a:r>
            <a:r>
              <a:rPr lang="en-GB" baseline="0" dirty="0" smtClean="0"/>
              <a:t>2007. </a:t>
            </a:r>
            <a:r>
              <a:rPr lang="en-GB" sz="1200" b="0" i="0" kern="1200" dirty="0" smtClean="0">
                <a:solidFill>
                  <a:schemeClr val="tx1"/>
                </a:solidFill>
                <a:latin typeface="+mn-lt"/>
                <a:ea typeface="+mn-ea"/>
                <a:cs typeface="+mn-cs"/>
              </a:rPr>
              <a:t>The first human study began in 2004.</a:t>
            </a:r>
            <a:r>
              <a:rPr lang="en-GB" sz="1200" b="0" i="0" u="none" strike="noStrike" kern="1200" baseline="30000" dirty="0" smtClean="0">
                <a:solidFill>
                  <a:schemeClr val="tx1"/>
                </a:solidFill>
                <a:latin typeface="+mn-lt"/>
                <a:ea typeface="+mn-ea"/>
                <a:cs typeface="+mn-cs"/>
                <a:hlinkClick r:id="rId3"/>
              </a:rPr>
              <a:t>2</a:t>
            </a:r>
            <a:r>
              <a:rPr lang="en-GB" sz="1200" b="0" i="0" kern="1200" dirty="0" smtClean="0">
                <a:solidFill>
                  <a:schemeClr val="tx1"/>
                </a:solidFill>
                <a:latin typeface="+mn-lt"/>
                <a:ea typeface="+mn-ea"/>
                <a:cs typeface="+mn-cs"/>
              </a:rPr>
              <a:t> This was a prospective, open-label, safety feasibility study. The CSRS was implanted in 15 patients with angina pectoris refractory to medical treatment. </a:t>
            </a:r>
            <a:endParaRPr lang="en-GB" baseline="0" dirty="0" smtClean="0"/>
          </a:p>
          <a:p>
            <a:endParaRPr lang="en-GB" baseline="0" dirty="0" smtClean="0"/>
          </a:p>
          <a:p>
            <a:r>
              <a:rPr lang="en-GB" baseline="0" dirty="0" smtClean="0"/>
              <a:t>2015:1</a:t>
            </a:r>
            <a:r>
              <a:rPr lang="en-GB" baseline="30000" dirty="0" smtClean="0"/>
              <a:t>st</a:t>
            </a:r>
            <a:r>
              <a:rPr lang="en-GB" baseline="0" dirty="0" smtClean="0"/>
              <a:t> RCT. Efficacy of a device to Narrow the coronary sinus in ref angina ( COSIRA I 2015): </a:t>
            </a:r>
            <a:r>
              <a:rPr lang="en-GB" sz="1200" b="0" i="0" kern="1200" dirty="0" smtClean="0">
                <a:solidFill>
                  <a:schemeClr val="tx1"/>
                </a:solidFill>
                <a:latin typeface="+mn-lt"/>
                <a:ea typeface="+mn-ea"/>
                <a:cs typeface="+mn-cs"/>
              </a:rPr>
              <a:t>We randomly assigned 104 patients with Canadian Cardiovascular Society (CCS) class III or IV angina (on a scale from I to IV, with higher classes indicating greater limitations on physical activity owing to angina) and myocardial ischemia, who were not candidates for revascularization, to implantation of the device (treatment group) or to a sham procedure (control group). The primary end point was the proportion of patients with an improvement of at least two CCS angina classes at 6 </a:t>
            </a:r>
            <a:r>
              <a:rPr lang="en-GB" sz="1200" b="0" i="0" kern="1200" dirty="0" err="1" smtClean="0">
                <a:solidFill>
                  <a:schemeClr val="tx1"/>
                </a:solidFill>
                <a:latin typeface="+mn-lt"/>
                <a:ea typeface="+mn-ea"/>
                <a:cs typeface="+mn-cs"/>
              </a:rPr>
              <a:t>months.In</a:t>
            </a:r>
            <a:r>
              <a:rPr lang="en-GB" sz="1200" b="0" i="0" kern="120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this small clinical trial, implantation of the coronary-sinus reducing device was associated with significant improvement in symptoms and quality of life in patients with refractory angina who were not candidates for revascularization.</a:t>
            </a:r>
          </a:p>
          <a:p>
            <a:endParaRPr lang="en-GB" sz="1200" b="0" i="0" kern="1200" dirty="0" smtClean="0">
              <a:solidFill>
                <a:schemeClr val="tx1"/>
              </a:solidFill>
              <a:latin typeface="+mn-lt"/>
              <a:ea typeface="+mn-ea"/>
              <a:cs typeface="+mn-cs"/>
            </a:endParaRP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2021: REDUCER –I </a:t>
            </a:r>
            <a:r>
              <a:rPr lang="en-GB" sz="1200" b="0" i="0" kern="1200" dirty="0" err="1" smtClean="0">
                <a:solidFill>
                  <a:schemeClr val="tx1"/>
                </a:solidFill>
                <a:latin typeface="+mn-lt"/>
                <a:ea typeface="+mn-ea"/>
                <a:cs typeface="+mn-cs"/>
              </a:rPr>
              <a:t>Enrollement</a:t>
            </a:r>
            <a:r>
              <a:rPr lang="en-GB" sz="1200" b="0" i="0" kern="1200" dirty="0" smtClean="0">
                <a:solidFill>
                  <a:schemeClr val="tx1"/>
                </a:solidFill>
                <a:latin typeface="+mn-lt"/>
                <a:ea typeface="+mn-ea"/>
                <a:cs typeface="+mn-cs"/>
              </a:rPr>
              <a:t> is complete.  </a:t>
            </a:r>
            <a:r>
              <a:rPr lang="en-GB" sz="1200" b="0" i="0" kern="1200" dirty="0" smtClean="0">
                <a:solidFill>
                  <a:schemeClr val="tx1"/>
                </a:solidFill>
                <a:latin typeface="+mn-lt"/>
                <a:ea typeface="+mn-ea"/>
                <a:cs typeface="+mn-cs"/>
              </a:rPr>
              <a:t>REDUCER-I is a multicentre, non-randomised observational study. Enrolled patients had refractory angina pectoris Canadian Cardiovascular Society (CCS) class II-IV and were treated with Reducer implantation. Interim </a:t>
            </a:r>
            <a:r>
              <a:rPr lang="en-GB" sz="1200" b="0" i="0" kern="1200" dirty="0" smtClean="0">
                <a:solidFill>
                  <a:schemeClr val="tx1"/>
                </a:solidFill>
                <a:latin typeface="+mn-lt"/>
                <a:ea typeface="+mn-ea"/>
                <a:cs typeface="+mn-cs"/>
              </a:rPr>
              <a:t>results from the ongoing REDUCER-I study confirm the high safety profile of this therapy in patients suffering from refractory angina. The results also demonstrate sustained improvement in angina severity and in quality of life up to two years</a:t>
            </a:r>
            <a:r>
              <a:rPr lang="en-GB" sz="1200" b="0" i="0" kern="1200" dirty="0" smtClean="0">
                <a:solidFill>
                  <a:schemeClr val="tx1"/>
                </a:solidFill>
                <a:latin typeface="+mn-lt"/>
                <a:ea typeface="+mn-ea"/>
                <a:cs typeface="+mn-cs"/>
              </a:rPr>
              <a:t>.</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COSIRA</a:t>
            </a:r>
            <a:r>
              <a:rPr lang="en-GB" sz="1200" b="0" i="0" kern="1200" baseline="0" dirty="0" smtClean="0">
                <a:solidFill>
                  <a:schemeClr val="tx1"/>
                </a:solidFill>
                <a:latin typeface="+mn-lt"/>
                <a:ea typeface="+mn-ea"/>
                <a:cs typeface="+mn-cs"/>
              </a:rPr>
              <a:t> II is enrolling patients in 30 </a:t>
            </a:r>
            <a:r>
              <a:rPr lang="en-GB" sz="1200" b="0" i="0" kern="1200" baseline="0" dirty="0" err="1" smtClean="0">
                <a:solidFill>
                  <a:schemeClr val="tx1"/>
                </a:solidFill>
                <a:latin typeface="+mn-lt"/>
                <a:ea typeface="+mn-ea"/>
                <a:cs typeface="+mn-cs"/>
              </a:rPr>
              <a:t>centers</a:t>
            </a:r>
            <a:r>
              <a:rPr lang="en-GB" sz="1200" b="0" i="0" kern="1200" baseline="0" dirty="0" smtClean="0">
                <a:solidFill>
                  <a:schemeClr val="tx1"/>
                </a:solidFill>
                <a:latin typeface="+mn-lt"/>
                <a:ea typeface="+mn-ea"/>
                <a:cs typeface="+mn-cs"/>
              </a:rPr>
              <a:t> in the US; 190 </a:t>
            </a:r>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ESC 2019 Guidelines: Level of evidence B &gt; Single</a:t>
            </a:r>
            <a:r>
              <a:rPr lang="en-GB" baseline="0" dirty="0" smtClean="0"/>
              <a:t> randomized controlled trial (COSIRA trial 2015)</a:t>
            </a:r>
          </a:p>
          <a:p>
            <a:endParaRPr lang="en-GB" baseline="0" dirty="0" smtClean="0"/>
          </a:p>
          <a:p>
            <a:r>
              <a:rPr lang="en-GB" baseline="0" dirty="0" smtClean="0"/>
              <a:t>NICE: </a:t>
            </a:r>
            <a:r>
              <a:rPr lang="en-GB" sz="1200" b="0" i="0" kern="1200" dirty="0" smtClean="0">
                <a:solidFill>
                  <a:schemeClr val="tx1"/>
                </a:solidFill>
                <a:latin typeface="+mn-lt"/>
                <a:ea typeface="+mn-ea"/>
                <a:cs typeface="+mn-cs"/>
              </a:rPr>
              <a:t>Evidence on the safety of coronary sinus narrowing device implantation for refractory angina shows well-recognised complications. Evidence on efficacy is limited in quantity and quality. Therefore, this procedure should only be used with special arrangements for clinical governance, consent, and audit or research. </a:t>
            </a:r>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Randomised</a:t>
            </a:r>
          </a:p>
          <a:p>
            <a:r>
              <a:rPr lang="en-GB" dirty="0" smtClean="0"/>
              <a:t>double-blind</a:t>
            </a:r>
          </a:p>
          <a:p>
            <a:r>
              <a:rPr lang="en-GB" dirty="0" smtClean="0"/>
              <a:t>placebo-controlled trial</a:t>
            </a:r>
          </a:p>
          <a:p>
            <a:r>
              <a:rPr lang="en-GB" dirty="0" smtClean="0"/>
              <a:t>conducted at six hospitals in the UK: Imperial College London Michael Foley, Christopher </a:t>
            </a:r>
            <a:r>
              <a:rPr lang="en-GB" dirty="0" err="1" smtClean="0"/>
              <a:t>Rajkumar</a:t>
            </a:r>
            <a:r>
              <a:rPr lang="en-GB" dirty="0" smtClean="0"/>
              <a:t>, </a:t>
            </a:r>
            <a:r>
              <a:rPr lang="en-GB" dirty="0" err="1" smtClean="0"/>
              <a:t>Fiyyaz</a:t>
            </a:r>
            <a:r>
              <a:rPr lang="en-GB" dirty="0" smtClean="0"/>
              <a:t> Ahmed-</a:t>
            </a:r>
            <a:r>
              <a:rPr lang="en-GB" dirty="0" err="1" smtClean="0"/>
              <a:t>Jushuf</a:t>
            </a:r>
            <a:r>
              <a:rPr lang="en-GB" dirty="0" smtClean="0"/>
              <a:t>, </a:t>
            </a:r>
            <a:r>
              <a:rPr lang="en-GB" dirty="0" err="1" smtClean="0"/>
              <a:t>Florentina</a:t>
            </a:r>
            <a:r>
              <a:rPr lang="en-GB" dirty="0" smtClean="0"/>
              <a:t> </a:t>
            </a:r>
            <a:r>
              <a:rPr lang="en-GB" dirty="0" err="1" smtClean="0"/>
              <a:t>Simader</a:t>
            </a:r>
            <a:r>
              <a:rPr lang="en-GB" dirty="0" smtClean="0"/>
              <a:t>, </a:t>
            </a:r>
            <a:r>
              <a:rPr lang="en-GB" dirty="0" err="1" smtClean="0"/>
              <a:t>Sashiananthan</a:t>
            </a:r>
            <a:r>
              <a:rPr lang="en-GB" dirty="0" smtClean="0"/>
              <a:t> </a:t>
            </a:r>
            <a:r>
              <a:rPr lang="en-GB" dirty="0" err="1" smtClean="0"/>
              <a:t>Ganesananthan</a:t>
            </a:r>
            <a:r>
              <a:rPr lang="en-GB" dirty="0" smtClean="0"/>
              <a:t>, </a:t>
            </a:r>
            <a:r>
              <a:rPr lang="en-GB" dirty="0" err="1" smtClean="0"/>
              <a:t>Danqi</a:t>
            </a:r>
            <a:r>
              <a:rPr lang="en-GB" dirty="0" smtClean="0"/>
              <a:t> Wang, Muhammad </a:t>
            </a:r>
            <a:r>
              <a:rPr lang="en-GB" dirty="0" err="1" smtClean="0"/>
              <a:t>Mohsin</a:t>
            </a:r>
            <a:r>
              <a:rPr lang="en-GB" dirty="0" smtClean="0"/>
              <a:t>, Ahmed </a:t>
            </a:r>
            <a:r>
              <a:rPr lang="en-GB" dirty="0" err="1" smtClean="0"/>
              <a:t>Salih</a:t>
            </a:r>
            <a:r>
              <a:rPr lang="en-GB" dirty="0" smtClean="0"/>
              <a:t>, </a:t>
            </a:r>
            <a:r>
              <a:rPr lang="en-GB" dirty="0" err="1" smtClean="0"/>
              <a:t>Prithvi</a:t>
            </a:r>
            <a:r>
              <a:rPr lang="en-GB" dirty="0" smtClean="0"/>
              <a:t> Dixit, Rachel </a:t>
            </a:r>
            <a:r>
              <a:rPr lang="en-GB" dirty="0" err="1" smtClean="0"/>
              <a:t>Pathimagaraj</a:t>
            </a:r>
            <a:r>
              <a:rPr lang="en-GB" dirty="0" smtClean="0"/>
              <a:t>, Graham Cole, Ricardo </a:t>
            </a:r>
            <a:r>
              <a:rPr lang="en-GB" dirty="0" err="1" smtClean="0"/>
              <a:t>Petraco</a:t>
            </a:r>
            <a:r>
              <a:rPr lang="en-GB" dirty="0" smtClean="0"/>
              <a:t>, James Howard, </a:t>
            </a:r>
            <a:r>
              <a:rPr lang="en-GB" dirty="0" err="1" smtClean="0"/>
              <a:t>Jamil</a:t>
            </a:r>
            <a:r>
              <a:rPr lang="en-GB" dirty="0" smtClean="0"/>
              <a:t> </a:t>
            </a:r>
            <a:r>
              <a:rPr lang="en-GB" dirty="0" err="1" smtClean="0"/>
              <a:t>Mayet</a:t>
            </a:r>
            <a:r>
              <a:rPr lang="en-GB" dirty="0" smtClean="0"/>
              <a:t>, Darrel Francis, Matthew Shun-Shin, </a:t>
            </a:r>
            <a:r>
              <a:rPr lang="en-GB" dirty="0" err="1" smtClean="0"/>
              <a:t>Rasha</a:t>
            </a:r>
            <a:r>
              <a:rPr lang="en-GB" dirty="0" smtClean="0"/>
              <a:t> Al-</a:t>
            </a:r>
            <a:r>
              <a:rPr lang="en-GB" dirty="0" err="1" smtClean="0"/>
              <a:t>Lamee</a:t>
            </a:r>
            <a:r>
              <a:rPr lang="en-GB" dirty="0" smtClean="0"/>
              <a:t> Imperial College London Healthcare NHS Trust </a:t>
            </a:r>
            <a:r>
              <a:rPr lang="en-GB" dirty="0" err="1" smtClean="0"/>
              <a:t>Ramzi</a:t>
            </a:r>
            <a:r>
              <a:rPr lang="en-GB" dirty="0" smtClean="0"/>
              <a:t> </a:t>
            </a:r>
            <a:r>
              <a:rPr lang="en-GB" dirty="0" err="1" smtClean="0"/>
              <a:t>Khamis</a:t>
            </a:r>
            <a:r>
              <a:rPr lang="en-GB" dirty="0" smtClean="0"/>
              <a:t>, Rodney </a:t>
            </a:r>
            <a:r>
              <a:rPr lang="en-GB" dirty="0" err="1" smtClean="0"/>
              <a:t>Foale</a:t>
            </a:r>
            <a:r>
              <a:rPr lang="en-GB" dirty="0" smtClean="0"/>
              <a:t>, Jonathan Anderson, </a:t>
            </a:r>
            <a:r>
              <a:rPr lang="en-GB" dirty="0" err="1" smtClean="0"/>
              <a:t>Ghada</a:t>
            </a:r>
            <a:r>
              <a:rPr lang="en-GB" dirty="0" smtClean="0"/>
              <a:t> Mikhail, Henry Seligman, </a:t>
            </a:r>
            <a:r>
              <a:rPr lang="en-GB" dirty="0" err="1" smtClean="0"/>
              <a:t>Sukhjinder</a:t>
            </a:r>
            <a:r>
              <a:rPr lang="en-GB" dirty="0" smtClean="0"/>
              <a:t> </a:t>
            </a:r>
            <a:r>
              <a:rPr lang="en-GB" dirty="0" err="1" smtClean="0"/>
              <a:t>Nijjer</a:t>
            </a:r>
            <a:r>
              <a:rPr lang="en-GB" dirty="0" smtClean="0"/>
              <a:t>, </a:t>
            </a:r>
            <a:r>
              <a:rPr lang="en-GB" dirty="0" err="1" smtClean="0"/>
              <a:t>Sayan</a:t>
            </a:r>
            <a:r>
              <a:rPr lang="en-GB" dirty="0" smtClean="0"/>
              <a:t> </a:t>
            </a:r>
            <a:r>
              <a:rPr lang="en-GB" dirty="0" err="1" smtClean="0"/>
              <a:t>Sen</a:t>
            </a:r>
            <a:r>
              <a:rPr lang="en-GB" dirty="0" smtClean="0"/>
              <a:t>, </a:t>
            </a:r>
            <a:r>
              <a:rPr lang="en-GB" dirty="0" err="1" smtClean="0"/>
              <a:t>Raffi</a:t>
            </a:r>
            <a:r>
              <a:rPr lang="en-GB" dirty="0" smtClean="0"/>
              <a:t> </a:t>
            </a:r>
            <a:r>
              <a:rPr lang="en-GB" dirty="0" err="1" smtClean="0"/>
              <a:t>Kaprielian</a:t>
            </a:r>
            <a:r>
              <a:rPr lang="en-GB" dirty="0" smtClean="0"/>
              <a:t>, </a:t>
            </a:r>
            <a:r>
              <a:rPr lang="en-GB" dirty="0" err="1" smtClean="0"/>
              <a:t>Iqbal</a:t>
            </a:r>
            <a:r>
              <a:rPr lang="en-GB" dirty="0" smtClean="0"/>
              <a:t> </a:t>
            </a:r>
            <a:r>
              <a:rPr lang="en-GB" dirty="0" err="1" smtClean="0"/>
              <a:t>Malik</a:t>
            </a:r>
            <a:r>
              <a:rPr lang="en-GB" dirty="0" smtClean="0"/>
              <a:t>, Michael Bellamy Mid and South Essex NHS Foundation Trust Thomas </a:t>
            </a:r>
            <a:r>
              <a:rPr lang="en-GB" dirty="0" err="1" smtClean="0"/>
              <a:t>Keeble</a:t>
            </a:r>
            <a:r>
              <a:rPr lang="en-GB" dirty="0" smtClean="0"/>
              <a:t>, John Davies, Gerald </a:t>
            </a:r>
            <a:r>
              <a:rPr lang="en-GB" dirty="0" err="1" smtClean="0"/>
              <a:t>Clesham</a:t>
            </a:r>
            <a:r>
              <a:rPr lang="en-GB" dirty="0" smtClean="0"/>
              <a:t>, St George’s University Hospitals NHS Foundation Trust James Spratt, Claudia Cosgrove Royal Free London NHS Foundation Trust </a:t>
            </a:r>
            <a:r>
              <a:rPr lang="en-GB" dirty="0" err="1" smtClean="0"/>
              <a:t>Tushar</a:t>
            </a:r>
            <a:r>
              <a:rPr lang="en-GB" dirty="0" smtClean="0"/>
              <a:t> </a:t>
            </a:r>
            <a:r>
              <a:rPr lang="en-GB" dirty="0" err="1" smtClean="0"/>
              <a:t>Kotecha</a:t>
            </a:r>
            <a:r>
              <a:rPr lang="en-GB" dirty="0" smtClean="0"/>
              <a:t> University Hospitals Bristol NHS Foundation Trust Tom Johnson The Royal Brompton and </a:t>
            </a:r>
            <a:r>
              <a:rPr lang="en-GB" dirty="0" err="1" smtClean="0"/>
              <a:t>Harefield</a:t>
            </a:r>
            <a:r>
              <a:rPr lang="en-GB" dirty="0" smtClean="0"/>
              <a:t> Hospitals, Guys and St Thomas’ NHS Foundation Trust </a:t>
            </a:r>
            <a:r>
              <a:rPr lang="en-GB" dirty="0" err="1" smtClean="0"/>
              <a:t>Ranil</a:t>
            </a:r>
            <a:r>
              <a:rPr lang="en-GB" dirty="0" smtClean="0"/>
              <a:t> De Silva, Jonathan Hill, Kevin Cheng University Hospitals of Dorset NHS Foundation Trust</a:t>
            </a:r>
          </a:p>
          <a:p>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If the mean pressure is above 15 mmHg, the procedure is abandoned as the effect of the Reducer (aiming to increase the cardiac venous system pressure) is unlikely to be beneficial.</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Contra-indication by the manufacturer </a:t>
            </a:r>
            <a:r>
              <a:rPr lang="en-GB" sz="1200" b="0" i="0" kern="1200" dirty="0" err="1" smtClean="0">
                <a:solidFill>
                  <a:schemeClr val="tx1"/>
                </a:solidFill>
                <a:latin typeface="+mn-lt"/>
                <a:ea typeface="+mn-ea"/>
                <a:cs typeface="+mn-cs"/>
              </a:rPr>
              <a:t>Neovasc</a:t>
            </a:r>
            <a:r>
              <a:rPr lang="en-GB" sz="1200" b="0" i="0" kern="1200" dirty="0" smtClean="0">
                <a:solidFill>
                  <a:schemeClr val="tx1"/>
                </a:solidFill>
                <a:latin typeface="+mn-lt"/>
                <a:ea typeface="+mn-ea"/>
                <a:cs typeface="+mn-cs"/>
              </a:rPr>
              <a:t>: </a:t>
            </a:r>
            <a:r>
              <a:rPr lang="en-GB" dirty="0" smtClean="0"/>
              <a:t>: </a:t>
            </a:r>
            <a:r>
              <a:rPr lang="en-GB" dirty="0" err="1" smtClean="0"/>
              <a:t>ischaemia</a:t>
            </a:r>
            <a:r>
              <a:rPr lang="en-GB" dirty="0" smtClean="0"/>
              <a:t> related exclusively to the right coronary artery, the presence of a pacemaker lead in the coronary sinus, recent acute coronary syndrome (within 3 months), recent coronary revascularisation (within 6 months) or a mean right </a:t>
            </a:r>
            <a:r>
              <a:rPr lang="en-GB" dirty="0" err="1" smtClean="0"/>
              <a:t>atrial</a:t>
            </a:r>
            <a:r>
              <a:rPr lang="en-GB" dirty="0" smtClean="0"/>
              <a:t> pressure higher than 15 mmHg.</a:t>
            </a:r>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patients underwent adenosine-stress cardiac magnetic resonance with fully automated quantitative perfusion mapping. </a:t>
            </a:r>
          </a:p>
          <a:p>
            <a:r>
              <a:rPr lang="en-GB" dirty="0" smtClean="0"/>
              <a:t>This cardiac magnetic resonance sequence quantifies regional blood flow in all 16 myocardial segments, with further stratification into </a:t>
            </a:r>
            <a:r>
              <a:rPr lang="en-GB" dirty="0" err="1" smtClean="0"/>
              <a:t>endocardial</a:t>
            </a:r>
            <a:r>
              <a:rPr lang="en-GB" dirty="0" smtClean="0"/>
              <a:t> and </a:t>
            </a:r>
            <a:r>
              <a:rPr lang="en-GB" dirty="0" err="1" smtClean="0"/>
              <a:t>epicardial</a:t>
            </a:r>
            <a:r>
              <a:rPr lang="en-GB" dirty="0" smtClean="0"/>
              <a:t> layers.</a:t>
            </a:r>
          </a:p>
          <a:p>
            <a:r>
              <a:rPr lang="en-GB" sz="1200" b="0" i="0" kern="1200" dirty="0" smtClean="0">
                <a:solidFill>
                  <a:schemeClr val="tx1"/>
                </a:solidFill>
                <a:latin typeface="+mn-lt"/>
                <a:ea typeface="+mn-ea"/>
                <a:cs typeface="+mn-cs"/>
              </a:rPr>
              <a:t>Myocardial blood flow was measured during adenosine stress and at rest. Patients without </a:t>
            </a:r>
            <a:r>
              <a:rPr lang="en-GB" sz="1200" b="0" i="0" kern="1200" dirty="0" err="1" smtClean="0">
                <a:solidFill>
                  <a:schemeClr val="tx1"/>
                </a:solidFill>
                <a:latin typeface="+mn-lt"/>
                <a:ea typeface="+mn-ea"/>
                <a:cs typeface="+mn-cs"/>
              </a:rPr>
              <a:t>ischaemia</a:t>
            </a:r>
            <a:r>
              <a:rPr lang="en-GB" sz="1200" b="0" i="0" kern="1200" dirty="0" smtClean="0">
                <a:solidFill>
                  <a:schemeClr val="tx1"/>
                </a:solidFill>
                <a:latin typeface="+mn-lt"/>
                <a:ea typeface="+mn-ea"/>
                <a:cs typeface="+mn-cs"/>
              </a:rPr>
              <a:t> or with </a:t>
            </a:r>
            <a:r>
              <a:rPr lang="en-GB" sz="1200" b="0" i="0" kern="1200" dirty="0" err="1" smtClean="0">
                <a:solidFill>
                  <a:schemeClr val="tx1"/>
                </a:solidFill>
                <a:latin typeface="+mn-lt"/>
                <a:ea typeface="+mn-ea"/>
                <a:cs typeface="+mn-cs"/>
              </a:rPr>
              <a:t>ischaemia</a:t>
            </a:r>
            <a:r>
              <a:rPr lang="en-GB" sz="1200" b="0" i="0" kern="1200" dirty="0" smtClean="0">
                <a:solidFill>
                  <a:schemeClr val="tx1"/>
                </a:solidFill>
                <a:latin typeface="+mn-lt"/>
                <a:ea typeface="+mn-ea"/>
                <a:cs typeface="+mn-cs"/>
              </a:rPr>
              <a:t> only in the inferior wall were withdrawn. Three imaging consultant cardiologists with expertise in cardiac magnetic resonance independently double-reported all scans (GDC, JPH, and TK). All three experts were masked to clinical data, randomised treatment allocation, </a:t>
            </a:r>
            <a:r>
              <a:rPr lang="en-GB" sz="1200" b="0" i="0" kern="1200" dirty="0" err="1" smtClean="0">
                <a:solidFill>
                  <a:schemeClr val="tx1"/>
                </a:solidFill>
                <a:latin typeface="+mn-lt"/>
                <a:ea typeface="+mn-ea"/>
                <a:cs typeface="+mn-cs"/>
              </a:rPr>
              <a:t>timepoint</a:t>
            </a:r>
            <a:r>
              <a:rPr lang="en-GB" sz="1200" b="0" i="0" kern="1200" dirty="0" smtClean="0">
                <a:solidFill>
                  <a:schemeClr val="tx1"/>
                </a:solidFill>
                <a:latin typeface="+mn-lt"/>
                <a:ea typeface="+mn-ea"/>
                <a:cs typeface="+mn-cs"/>
              </a:rPr>
              <a:t> of the scan, and their own previous opinion. They designated each segment as </a:t>
            </a:r>
            <a:r>
              <a:rPr lang="en-GB" sz="1200" b="0" i="0" kern="1200" dirty="0" err="1" smtClean="0">
                <a:solidFill>
                  <a:schemeClr val="tx1"/>
                </a:solidFill>
                <a:latin typeface="+mn-lt"/>
                <a:ea typeface="+mn-ea"/>
                <a:cs typeface="+mn-cs"/>
              </a:rPr>
              <a:t>ischaemic</a:t>
            </a:r>
            <a:r>
              <a:rPr lang="en-GB" sz="1200" b="0" i="0" kern="1200" dirty="0" smtClean="0">
                <a:solidFill>
                  <a:schemeClr val="tx1"/>
                </a:solidFill>
                <a:latin typeface="+mn-lt"/>
                <a:ea typeface="+mn-ea"/>
                <a:cs typeface="+mn-cs"/>
              </a:rPr>
              <a:t> or not </a:t>
            </a:r>
            <a:r>
              <a:rPr lang="en-GB" sz="1200" b="0" i="0" kern="1200" dirty="0" err="1" smtClean="0">
                <a:solidFill>
                  <a:schemeClr val="tx1"/>
                </a:solidFill>
                <a:latin typeface="+mn-lt"/>
                <a:ea typeface="+mn-ea"/>
                <a:cs typeface="+mn-cs"/>
              </a:rPr>
              <a:t>ischaemic</a:t>
            </a:r>
            <a:r>
              <a:rPr lang="en-GB" sz="1200" b="0" i="0" kern="1200" dirty="0" smtClean="0">
                <a:solidFill>
                  <a:schemeClr val="tx1"/>
                </a:solidFill>
                <a:latin typeface="+mn-lt"/>
                <a:ea typeface="+mn-ea"/>
                <a:cs typeface="+mn-cs"/>
              </a:rPr>
              <a:t>.</a:t>
            </a:r>
          </a:p>
          <a:p>
            <a:r>
              <a:rPr lang="en-GB" sz="1200" b="0" i="0" kern="1200" dirty="0" smtClean="0">
                <a:solidFill>
                  <a:schemeClr val="tx1"/>
                </a:solidFill>
                <a:latin typeface="+mn-lt"/>
                <a:ea typeface="+mn-ea"/>
                <a:cs typeface="+mn-cs"/>
              </a:rPr>
              <a:t>Patients completed the following symptom and quality-of-life questionnaires: the Seattle Angina Questionnaire (SAQ),</a:t>
            </a:r>
            <a:r>
              <a:rPr lang="en-GB" sz="1200" b="0" i="0" u="none" strike="noStrike" kern="1200" baseline="30000" dirty="0" smtClean="0">
                <a:solidFill>
                  <a:schemeClr val="tx1"/>
                </a:solidFill>
                <a:latin typeface="+mn-lt"/>
                <a:ea typeface="+mn-ea"/>
                <a:cs typeface="+mn-cs"/>
                <a:hlinkClick r:id="rId3"/>
              </a:rPr>
              <a:t>10</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 EQ-5D-5L including the visual analogue scale (EQ VAS),</a:t>
            </a:r>
            <a:r>
              <a:rPr lang="en-GB" sz="1200" b="0" i="0" u="none" strike="noStrike" kern="1200" baseline="30000" dirty="0" smtClean="0">
                <a:solidFill>
                  <a:schemeClr val="tx1"/>
                </a:solidFill>
                <a:latin typeface="+mn-lt"/>
                <a:ea typeface="+mn-ea"/>
                <a:cs typeface="+mn-cs"/>
                <a:hlinkClick r:id="rId3"/>
              </a:rPr>
              <a:t>11</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 and </a:t>
            </a:r>
            <a:r>
              <a:rPr lang="en-GB" sz="1200" b="0" i="0" kern="1200" dirty="0" err="1" smtClean="0">
                <a:solidFill>
                  <a:schemeClr val="tx1"/>
                </a:solidFill>
                <a:latin typeface="+mn-lt"/>
                <a:ea typeface="+mn-ea"/>
                <a:cs typeface="+mn-cs"/>
              </a:rPr>
              <a:t>MacNew</a:t>
            </a:r>
            <a:r>
              <a:rPr lang="en-GB" sz="1200" b="0" i="0" kern="1200" dirty="0" smtClean="0">
                <a:solidFill>
                  <a:schemeClr val="tx1"/>
                </a:solidFill>
                <a:latin typeface="+mn-lt"/>
                <a:ea typeface="+mn-ea"/>
                <a:cs typeface="+mn-cs"/>
              </a:rPr>
              <a:t> Heart Disease Health-Related Quality of Life Questionnaire.</a:t>
            </a:r>
            <a:r>
              <a:rPr lang="en-GB" sz="1200" b="0" i="0" u="none" strike="noStrike" kern="1200" baseline="30000" dirty="0" smtClean="0">
                <a:solidFill>
                  <a:schemeClr val="tx1"/>
                </a:solidFill>
                <a:latin typeface="+mn-lt"/>
                <a:ea typeface="+mn-ea"/>
                <a:cs typeface="+mn-cs"/>
                <a:hlinkClick r:id="rId3"/>
              </a:rPr>
              <a:t>12</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 Investigators graded participants’ angina severity with the Canadian Cardiovascular Society (CCS) angina class. Patients performed a treadmill exercise test with the modified Bruce protocol </a:t>
            </a:r>
            <a:endParaRPr lang="en-GB" dirty="0" smtClean="0"/>
          </a:p>
          <a:p>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The odds ratio is the ratio of the odds of the event happening in an exposed group versus a non-exposed group. The odds ratio is commonly used to report the strength of association between exposure and an event. The larger the odds ratio, the more likely the event is to be found with exposure.</a:t>
            </a:r>
            <a:endParaRPr lang="en-GB" dirty="0"/>
          </a:p>
        </p:txBody>
      </p:sp>
      <p:sp>
        <p:nvSpPr>
          <p:cNvPr id="4" name="Slide Number Placeholder 3"/>
          <p:cNvSpPr>
            <a:spLocks noGrp="1"/>
          </p:cNvSpPr>
          <p:nvPr>
            <p:ph type="sldNum" sz="quarter" idx="10"/>
          </p:nvPr>
        </p:nvSpPr>
        <p:spPr/>
        <p:txBody>
          <a:bodyPr/>
          <a:lstStyle/>
          <a:p>
            <a:fld id="{F4518CD1-851F-42D0-A061-ECAED6CA30E7}"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7/3/2024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7/3/2024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781800" cy="1600200"/>
          </a:xfrm>
        </p:spPr>
        <p:txBody>
          <a:bodyPr/>
          <a:lstStyle/>
          <a:p>
            <a:r>
              <a:rPr lang="en-GB" dirty="0" smtClean="0"/>
              <a:t>Medway cardiology department journal club July 2024</a:t>
            </a:r>
            <a:endParaRPr lang="en-GB" dirty="0"/>
          </a:p>
        </p:txBody>
      </p:sp>
      <p:sp>
        <p:nvSpPr>
          <p:cNvPr id="2" name="Title 1"/>
          <p:cNvSpPr>
            <a:spLocks noGrp="1"/>
          </p:cNvSpPr>
          <p:nvPr>
            <p:ph type="ctrTitle"/>
          </p:nvPr>
        </p:nvSpPr>
        <p:spPr>
          <a:xfrm>
            <a:off x="457200" y="1730375"/>
            <a:ext cx="8229600" cy="1470025"/>
          </a:xfrm>
        </p:spPr>
        <p:txBody>
          <a:bodyPr>
            <a:normAutofit fontScale="90000"/>
          </a:bodyPr>
          <a:lstStyle/>
          <a:p>
            <a:r>
              <a:rPr lang="en-GB" dirty="0" smtClean="0"/>
              <a:t>Coronary sinus reducer for the treatment of refractory angina (ORBITA-COSMIC)</a:t>
            </a:r>
            <a:br>
              <a:rPr lang="en-GB" dirty="0" smtClean="0"/>
            </a:br>
            <a:endParaRPr lang="en-GB" dirty="0"/>
          </a:p>
        </p:txBody>
      </p:sp>
      <p:sp>
        <p:nvSpPr>
          <p:cNvPr id="4" name="TextBox 3"/>
          <p:cNvSpPr txBox="1"/>
          <p:nvPr/>
        </p:nvSpPr>
        <p:spPr>
          <a:xfrm>
            <a:off x="381000" y="5562600"/>
            <a:ext cx="4191000" cy="1015663"/>
          </a:xfrm>
          <a:prstGeom prst="rect">
            <a:avLst/>
          </a:prstGeom>
          <a:noFill/>
        </p:spPr>
        <p:txBody>
          <a:bodyPr wrap="square" rtlCol="0">
            <a:spAutoFit/>
          </a:bodyPr>
          <a:lstStyle/>
          <a:p>
            <a:r>
              <a:rPr lang="en-GB" sz="2000" dirty="0" smtClean="0"/>
              <a:t>By Younan Samuel </a:t>
            </a:r>
          </a:p>
          <a:p>
            <a:r>
              <a:rPr lang="en-GB" sz="2000" dirty="0" smtClean="0"/>
              <a:t>ST4 Cardiology registrar </a:t>
            </a:r>
          </a:p>
          <a:p>
            <a:r>
              <a:rPr lang="en-GB" sz="2000" dirty="0" smtClean="0"/>
              <a:t>Medway NHS Foundation trust</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331).png"/>
          <p:cNvPicPr>
            <a:picLocks noChangeAspect="1"/>
          </p:cNvPicPr>
          <p:nvPr/>
        </p:nvPicPr>
        <p:blipFill>
          <a:blip r:embed="rId2" cstate="print"/>
          <a:stretch>
            <a:fillRect/>
          </a:stretch>
        </p:blipFill>
        <p:spPr>
          <a:xfrm>
            <a:off x="2895600" y="152400"/>
            <a:ext cx="2970544" cy="6553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outcomes</a:t>
            </a:r>
            <a:endParaRPr lang="en-GB" dirty="0"/>
          </a:p>
        </p:txBody>
      </p:sp>
      <p:sp>
        <p:nvSpPr>
          <p:cNvPr id="3" name="Content Placeholder 2"/>
          <p:cNvSpPr>
            <a:spLocks noGrp="1"/>
          </p:cNvSpPr>
          <p:nvPr>
            <p:ph sz="quarter" idx="1"/>
          </p:nvPr>
        </p:nvSpPr>
        <p:spPr>
          <a:xfrm>
            <a:off x="685800" y="1295400"/>
            <a:ext cx="8077200" cy="4724400"/>
          </a:xfrm>
        </p:spPr>
        <p:txBody>
          <a:bodyPr>
            <a:normAutofit/>
          </a:bodyPr>
          <a:lstStyle/>
          <a:p>
            <a:pPr>
              <a:buNone/>
            </a:pPr>
            <a:endParaRPr lang="en-GB" sz="3200" dirty="0" smtClean="0"/>
          </a:p>
          <a:p>
            <a:r>
              <a:rPr lang="en-GB" sz="3200" dirty="0" smtClean="0"/>
              <a:t>The primary symptom outcome was the number of daily episodes of angina recorded on the ORBITA-app.</a:t>
            </a:r>
          </a:p>
          <a:p>
            <a:endParaRPr lang="en-GB" sz="3200" dirty="0" smtClean="0"/>
          </a:p>
          <a:p>
            <a:r>
              <a:rPr lang="en-GB" sz="3200" dirty="0" smtClean="0"/>
              <a:t>Myocardial blood flow on adenosine-stress cardiac magnetic resonance in myocardial segments designated as </a:t>
            </a:r>
            <a:r>
              <a:rPr lang="en-GB" sz="3200" dirty="0" err="1" smtClean="0"/>
              <a:t>ischaemic</a:t>
            </a:r>
            <a:r>
              <a:rPr lang="en-GB" sz="3200" dirty="0" smtClean="0"/>
              <a:t> at enrolment (excluding </a:t>
            </a:r>
            <a:r>
              <a:rPr lang="en-GB" sz="3200" dirty="0" err="1" smtClean="0"/>
              <a:t>transmurally</a:t>
            </a:r>
            <a:r>
              <a:rPr lang="en-GB" sz="3200" dirty="0" smtClean="0"/>
              <a:t> </a:t>
            </a:r>
            <a:r>
              <a:rPr lang="en-GB" sz="3200" dirty="0" err="1" smtClean="0"/>
              <a:t>infarcted</a:t>
            </a:r>
            <a:r>
              <a:rPr lang="en-GB" sz="3200" dirty="0" smtClean="0"/>
              <a:t> segments).</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329).png"/>
          <p:cNvPicPr>
            <a:picLocks noChangeAspect="1"/>
          </p:cNvPicPr>
          <p:nvPr/>
        </p:nvPicPr>
        <p:blipFill>
          <a:blip r:embed="rId3" cstate="print"/>
          <a:srcRect l="26667" t="27778" r="35834" b="10000"/>
          <a:stretch>
            <a:fillRect/>
          </a:stretch>
        </p:blipFill>
        <p:spPr>
          <a:xfrm>
            <a:off x="381000" y="533400"/>
            <a:ext cx="5486400" cy="5120640"/>
          </a:xfrm>
          <a:prstGeom prst="rect">
            <a:avLst/>
          </a:prstGeom>
        </p:spPr>
      </p:pic>
      <p:sp>
        <p:nvSpPr>
          <p:cNvPr id="3" name="TextBox 2"/>
          <p:cNvSpPr txBox="1"/>
          <p:nvPr/>
        </p:nvSpPr>
        <p:spPr>
          <a:xfrm>
            <a:off x="6019800" y="685800"/>
            <a:ext cx="2819400" cy="3785652"/>
          </a:xfrm>
          <a:prstGeom prst="rect">
            <a:avLst/>
          </a:prstGeom>
          <a:noFill/>
        </p:spPr>
        <p:txBody>
          <a:bodyPr wrap="square" rtlCol="0">
            <a:spAutoFit/>
          </a:bodyPr>
          <a:lstStyle/>
          <a:p>
            <a:r>
              <a:rPr lang="en-GB" sz="2400" b="1" dirty="0" smtClean="0"/>
              <a:t>At 6-month follow-up, patients in the CSR group were more likely to have a lower number of daily episodes of angina recorded on the ORBITA-app (OR 1·40 [95% </a:t>
            </a:r>
            <a:r>
              <a:rPr lang="en-GB" sz="2400" b="1" dirty="0" err="1" smtClean="0"/>
              <a:t>CrI</a:t>
            </a:r>
            <a:r>
              <a:rPr lang="en-GB" sz="2400" b="1" dirty="0" smtClean="0"/>
              <a:t> 1·08 to 1·83]; </a:t>
            </a:r>
            <a:endParaRPr lang="en-GB"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l="33750" t="25555" r="32500" b="10000"/>
          <a:stretch>
            <a:fillRect/>
          </a:stretch>
        </p:blipFill>
        <p:spPr bwMode="auto">
          <a:xfrm>
            <a:off x="152400" y="457200"/>
            <a:ext cx="5562600" cy="5974644"/>
          </a:xfrm>
          <a:prstGeom prst="rect">
            <a:avLst/>
          </a:prstGeom>
          <a:noFill/>
          <a:ln w="9525">
            <a:noFill/>
            <a:miter lim="800000"/>
            <a:headEnd/>
            <a:tailEnd/>
          </a:ln>
        </p:spPr>
      </p:pic>
      <p:sp>
        <p:nvSpPr>
          <p:cNvPr id="3" name="TextBox 2"/>
          <p:cNvSpPr txBox="1"/>
          <p:nvPr/>
        </p:nvSpPr>
        <p:spPr>
          <a:xfrm>
            <a:off x="6019800" y="685800"/>
            <a:ext cx="2743200" cy="3785652"/>
          </a:xfrm>
          <a:prstGeom prst="rect">
            <a:avLst/>
          </a:prstGeom>
          <a:noFill/>
        </p:spPr>
        <p:txBody>
          <a:bodyPr wrap="square" rtlCol="0">
            <a:spAutoFit/>
          </a:bodyPr>
          <a:lstStyle/>
          <a:p>
            <a:r>
              <a:rPr lang="en-GB" sz="2400" b="1" dirty="0" smtClean="0"/>
              <a:t>No benefit of CSR over placebo was detected in stress myocardial blood flow in segments designated </a:t>
            </a:r>
            <a:r>
              <a:rPr lang="en-GB" sz="2400" b="1" dirty="0" err="1" smtClean="0"/>
              <a:t>ischaemic</a:t>
            </a:r>
            <a:r>
              <a:rPr lang="en-GB" sz="2400" b="1" dirty="0" smtClean="0"/>
              <a:t> at enrolment (0·06 </a:t>
            </a:r>
            <a:r>
              <a:rPr lang="en-GB" sz="2400" b="1" dirty="0" err="1" smtClean="0"/>
              <a:t>mL</a:t>
            </a:r>
            <a:r>
              <a:rPr lang="en-GB" sz="2400" b="1" dirty="0" smtClean="0"/>
              <a:t>/min per g [95% </a:t>
            </a:r>
            <a:r>
              <a:rPr lang="en-GB" sz="2400" b="1" dirty="0" err="1" smtClean="0"/>
              <a:t>CrI</a:t>
            </a:r>
            <a:r>
              <a:rPr lang="en-GB" sz="2400" b="1" dirty="0" smtClean="0"/>
              <a:t> –0·09 to 0·20</a:t>
            </a:r>
            <a:r>
              <a:rPr lang="en-GB" sz="2400" b="1" dirty="0" smtClean="0"/>
              <a:t>];</a:t>
            </a:r>
            <a:endParaRPr lang="en-GB"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imaging outcomes</a:t>
            </a:r>
            <a:endParaRPr lang="en-GB" dirty="0"/>
          </a:p>
        </p:txBody>
      </p:sp>
      <p:sp>
        <p:nvSpPr>
          <p:cNvPr id="3" name="Content Placeholder 2"/>
          <p:cNvSpPr>
            <a:spLocks noGrp="1"/>
          </p:cNvSpPr>
          <p:nvPr>
            <p:ph sz="quarter" idx="1"/>
          </p:nvPr>
        </p:nvSpPr>
        <p:spPr>
          <a:xfrm>
            <a:off x="381000" y="1828800"/>
            <a:ext cx="8382000" cy="2971800"/>
          </a:xfrm>
        </p:spPr>
        <p:txBody>
          <a:bodyPr>
            <a:normAutofit/>
          </a:bodyPr>
          <a:lstStyle/>
          <a:p>
            <a:r>
              <a:rPr lang="en-GB" sz="2800" dirty="0" smtClean="0"/>
              <a:t>In </a:t>
            </a:r>
            <a:r>
              <a:rPr lang="en-GB" sz="2800" dirty="0" err="1" smtClean="0"/>
              <a:t>ischaemic</a:t>
            </a:r>
            <a:r>
              <a:rPr lang="en-GB" sz="2800" dirty="0" smtClean="0"/>
              <a:t> segments, the </a:t>
            </a:r>
            <a:r>
              <a:rPr lang="en-GB" sz="2800" dirty="0" err="1" smtClean="0"/>
              <a:t>endocardial</a:t>
            </a:r>
            <a:r>
              <a:rPr lang="en-GB" sz="2800" dirty="0" smtClean="0"/>
              <a:t> to </a:t>
            </a:r>
            <a:r>
              <a:rPr lang="en-GB" sz="2800" dirty="0" err="1" smtClean="0"/>
              <a:t>epicardial</a:t>
            </a:r>
            <a:r>
              <a:rPr lang="en-GB" sz="2800" dirty="0" smtClean="0"/>
              <a:t> ratio of stress myocardial blood flow improved in the CSR group (0·09 [95% </a:t>
            </a:r>
            <a:r>
              <a:rPr lang="en-GB" sz="2800" dirty="0" err="1" smtClean="0"/>
              <a:t>CrI</a:t>
            </a:r>
            <a:r>
              <a:rPr lang="en-GB" sz="2800" dirty="0" smtClean="0"/>
              <a:t> 0·00 to 0·17</a:t>
            </a:r>
            <a:r>
              <a:rPr lang="en-GB" sz="2800" dirty="0" smtClean="0"/>
              <a:t>])</a:t>
            </a:r>
            <a:endParaRPr lang="en-GB" sz="2800" dirty="0" smtClean="0"/>
          </a:p>
          <a:p>
            <a:pPr>
              <a:buNone/>
            </a:pPr>
            <a:endParaRPr lang="en-GB" sz="2800" dirty="0" smtClean="0"/>
          </a:p>
          <a:p>
            <a:r>
              <a:rPr lang="en-GB" sz="2800" dirty="0" smtClean="0"/>
              <a:t>No difference in the other secondary imaging outcomes</a:t>
            </a:r>
            <a:endParaRPr lang="en-GB"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GB" dirty="0" smtClean="0"/>
              <a:t>Mechanism of CSR </a:t>
            </a:r>
            <a:r>
              <a:rPr lang="en-GB" sz="1600" dirty="0" smtClean="0"/>
              <a:t>INORD Tebaldi et al 2024</a:t>
            </a:r>
            <a:endParaRPr lang="en-GB" sz="1600" dirty="0"/>
          </a:p>
        </p:txBody>
      </p:sp>
      <p:pic>
        <p:nvPicPr>
          <p:cNvPr id="4" name="Content Placeholder 3" descr="Screenshot (310).png"/>
          <p:cNvPicPr>
            <a:picLocks noChangeAspect="1"/>
          </p:cNvPicPr>
          <p:nvPr/>
        </p:nvPicPr>
        <p:blipFill>
          <a:blip r:embed="rId3" cstate="print"/>
          <a:srcRect l="40228" t="68436" r="39534" b="11424"/>
          <a:stretch>
            <a:fillRect/>
          </a:stretch>
        </p:blipFill>
        <p:spPr>
          <a:xfrm>
            <a:off x="380999" y="2057400"/>
            <a:ext cx="8486775" cy="3429000"/>
          </a:xfrm>
          <a:prstGeom prst="rect">
            <a:avLst/>
          </a:prstGeom>
        </p:spPr>
      </p:pic>
      <p:sp>
        <p:nvSpPr>
          <p:cNvPr id="5" name="Rectangle 4"/>
          <p:cNvSpPr/>
          <p:nvPr/>
        </p:nvSpPr>
        <p:spPr>
          <a:xfrm>
            <a:off x="304800" y="2133600"/>
            <a:ext cx="5334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appraisal:</a:t>
            </a:r>
            <a:endParaRPr lang="en-GB" dirty="0"/>
          </a:p>
        </p:txBody>
      </p:sp>
      <p:sp>
        <p:nvSpPr>
          <p:cNvPr id="3" name="Content Placeholder 2"/>
          <p:cNvSpPr>
            <a:spLocks noGrp="1"/>
          </p:cNvSpPr>
          <p:nvPr>
            <p:ph sz="quarter" idx="1"/>
          </p:nvPr>
        </p:nvSpPr>
        <p:spPr>
          <a:xfrm>
            <a:off x="914400" y="1676400"/>
            <a:ext cx="7772400" cy="4572000"/>
          </a:xfrm>
        </p:spPr>
        <p:txBody>
          <a:bodyPr>
            <a:normAutofit/>
          </a:bodyPr>
          <a:lstStyle/>
          <a:p>
            <a:r>
              <a:rPr lang="en-GB" sz="3200" dirty="0" smtClean="0"/>
              <a:t>Is the basic study design valid for a randomised controlled trial? </a:t>
            </a:r>
          </a:p>
          <a:p>
            <a:r>
              <a:rPr lang="en-GB" sz="3200" dirty="0" smtClean="0"/>
              <a:t>Was the study methodologically sound?</a:t>
            </a:r>
          </a:p>
          <a:p>
            <a:r>
              <a:rPr lang="en-GB" sz="3200" dirty="0" smtClean="0"/>
              <a:t>Did </a:t>
            </a:r>
            <a:r>
              <a:rPr lang="en-GB" sz="3200" dirty="0" smtClean="0"/>
              <a:t>it add to the available evidence</a:t>
            </a:r>
            <a:r>
              <a:rPr lang="en-GB" sz="3200" dirty="0" smtClean="0"/>
              <a:t>?</a:t>
            </a:r>
          </a:p>
          <a:p>
            <a:r>
              <a:rPr lang="en-GB" sz="3200" dirty="0" smtClean="0"/>
              <a:t>Do the benefits of the CSR outweigh the harms and costs</a:t>
            </a:r>
            <a:r>
              <a:rPr lang="en-GB" sz="3200" dirty="0" smtClean="0"/>
              <a:t>?</a:t>
            </a:r>
            <a:endParaRPr lang="en-GB" sz="3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Considerations/ thoughts!</a:t>
            </a:r>
            <a:endParaRPr lang="en-GB" dirty="0"/>
          </a:p>
        </p:txBody>
      </p:sp>
      <p:sp>
        <p:nvSpPr>
          <p:cNvPr id="3" name="Content Placeholder 2"/>
          <p:cNvSpPr>
            <a:spLocks noGrp="1"/>
          </p:cNvSpPr>
          <p:nvPr>
            <p:ph sz="quarter" idx="1"/>
          </p:nvPr>
        </p:nvSpPr>
        <p:spPr>
          <a:xfrm>
            <a:off x="762000" y="1752600"/>
            <a:ext cx="7772400" cy="4572000"/>
          </a:xfrm>
        </p:spPr>
        <p:txBody>
          <a:bodyPr>
            <a:normAutofit lnSpcReduction="10000"/>
          </a:bodyPr>
          <a:lstStyle/>
          <a:p>
            <a:r>
              <a:rPr lang="en-GB" sz="3200" dirty="0" smtClean="0"/>
              <a:t>Next NICE guidelines updates Nov 2024?</a:t>
            </a:r>
          </a:p>
          <a:p>
            <a:endParaRPr lang="en-GB" sz="3200" dirty="0" smtClean="0"/>
          </a:p>
          <a:p>
            <a:r>
              <a:rPr lang="en-GB" sz="3200" dirty="0" smtClean="0"/>
              <a:t>Would ESC upgrade the class of recommendation for CSR in the next CCS guidelines update?</a:t>
            </a:r>
          </a:p>
          <a:p>
            <a:endParaRPr lang="en-GB" sz="3200" dirty="0" smtClean="0"/>
          </a:p>
          <a:p>
            <a:r>
              <a:rPr lang="en-GB" sz="3200" dirty="0" smtClean="0"/>
              <a:t>Collaboration between EP and interventional consultants?</a:t>
            </a:r>
          </a:p>
          <a:p>
            <a:endParaRPr lang="en-GB" sz="3200" dirty="0" smtClean="0"/>
          </a:p>
          <a:p>
            <a:r>
              <a:rPr lang="en-GB" sz="3200" dirty="0" smtClean="0"/>
              <a:t>Can Medway Hospital provide CSR locally?</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sz="quarter" idx="1"/>
          </p:nvPr>
        </p:nvSpPr>
        <p:spPr>
          <a:xfrm>
            <a:off x="914400" y="1676400"/>
            <a:ext cx="7772400" cy="4572000"/>
          </a:xfrm>
        </p:spPr>
        <p:txBody>
          <a:bodyPr>
            <a:noAutofit/>
          </a:bodyPr>
          <a:lstStyle/>
          <a:p>
            <a:r>
              <a:rPr lang="en-GB" sz="1800" dirty="0" smtClean="0"/>
              <a:t>Thomas J. Ford, Eleanor </a:t>
            </a:r>
            <a:r>
              <a:rPr lang="en-GB" sz="1800" dirty="0" err="1" smtClean="0"/>
              <a:t>Redwood,Eunice</a:t>
            </a:r>
            <a:r>
              <a:rPr lang="en-GB" sz="1800" dirty="0" smtClean="0"/>
              <a:t> </a:t>
            </a:r>
            <a:r>
              <a:rPr lang="en-GB" sz="1800" dirty="0" err="1" smtClean="0"/>
              <a:t>Chuah,Coronary</a:t>
            </a:r>
            <a:r>
              <a:rPr lang="en-GB" sz="1800" dirty="0" smtClean="0"/>
              <a:t> Sinus Reduction: Can Device-Based Therapy Improve Coronary </a:t>
            </a:r>
            <a:r>
              <a:rPr lang="en-GB" sz="1800" dirty="0" err="1" smtClean="0"/>
              <a:t>Microvascular</a:t>
            </a:r>
            <a:r>
              <a:rPr lang="en-GB" sz="1800" dirty="0" smtClean="0"/>
              <a:t> Function?, Circulation: Cardiovascular Interventions, 17, 1, (e013831), (2024).</a:t>
            </a:r>
          </a:p>
          <a:p>
            <a:r>
              <a:rPr lang="en-GB" sz="1800" dirty="0" err="1" smtClean="0"/>
              <a:t>Banai</a:t>
            </a:r>
            <a:r>
              <a:rPr lang="en-GB" sz="1800" dirty="0" smtClean="0"/>
              <a:t> S, Ben </a:t>
            </a:r>
            <a:r>
              <a:rPr lang="en-GB" sz="1800" dirty="0" err="1" smtClean="0"/>
              <a:t>Muvhar</a:t>
            </a:r>
            <a:r>
              <a:rPr lang="en-GB" sz="1800" dirty="0" smtClean="0"/>
              <a:t> S, Parikh KH, Medina A, </a:t>
            </a:r>
            <a:r>
              <a:rPr lang="en-GB" sz="1800" dirty="0" err="1" smtClean="0"/>
              <a:t>Sievert</a:t>
            </a:r>
            <a:r>
              <a:rPr lang="en-GB" sz="1800" dirty="0" smtClean="0"/>
              <a:t> H, Seth A, </a:t>
            </a:r>
            <a:r>
              <a:rPr lang="en-GB" sz="1800" dirty="0" err="1" smtClean="0"/>
              <a:t>Tsehori</a:t>
            </a:r>
            <a:r>
              <a:rPr lang="en-GB" sz="1800" dirty="0" smtClean="0"/>
              <a:t> J, Paz Y, </a:t>
            </a:r>
            <a:r>
              <a:rPr lang="en-GB" sz="1800" dirty="0" err="1" smtClean="0"/>
              <a:t>Sheinfeld</a:t>
            </a:r>
            <a:r>
              <a:rPr lang="en-GB" sz="1800" dirty="0" smtClean="0"/>
              <a:t> A, </a:t>
            </a:r>
            <a:r>
              <a:rPr lang="en-GB" sz="1800" dirty="0" err="1" smtClean="0"/>
              <a:t>Keren</a:t>
            </a:r>
            <a:r>
              <a:rPr lang="en-GB" sz="1800" dirty="0" smtClean="0"/>
              <a:t> G. Coronary sinus reducer stent for the treatment of chronic refractory angina pectoris: a prospective, open-label, multicenter, safety feasibility first-in-man study. J Am </a:t>
            </a:r>
            <a:r>
              <a:rPr lang="en-GB" sz="1800" dirty="0" err="1" smtClean="0"/>
              <a:t>Coll</a:t>
            </a:r>
            <a:r>
              <a:rPr lang="en-GB" sz="1800" dirty="0" smtClean="0"/>
              <a:t> </a:t>
            </a:r>
            <a:r>
              <a:rPr lang="en-GB" sz="1800" dirty="0" err="1" smtClean="0"/>
              <a:t>Cardiol</a:t>
            </a:r>
            <a:r>
              <a:rPr lang="en-GB" sz="1800" dirty="0" smtClean="0"/>
              <a:t>. 2007 May 1;49(17):1783-9. </a:t>
            </a:r>
            <a:r>
              <a:rPr lang="en-GB" sz="1800" dirty="0" err="1" smtClean="0"/>
              <a:t>doi</a:t>
            </a:r>
            <a:r>
              <a:rPr lang="en-GB" sz="1800" dirty="0" smtClean="0"/>
              <a:t>: 10.1016/j.jacc.2007.01.061. PMID: 17466229</a:t>
            </a:r>
            <a:r>
              <a:rPr lang="en-GB" sz="1800" dirty="0" smtClean="0"/>
              <a:t>.</a:t>
            </a:r>
          </a:p>
          <a:p>
            <a:r>
              <a:rPr lang="en-GB" sz="1800" dirty="0" smtClean="0"/>
              <a:t>Paz Y, </a:t>
            </a:r>
            <a:r>
              <a:rPr lang="en-GB" sz="1800" dirty="0" err="1" smtClean="0"/>
              <a:t>Shinfeld</a:t>
            </a:r>
            <a:r>
              <a:rPr lang="en-GB" sz="1800" dirty="0" smtClean="0"/>
              <a:t> A. The coronary sinus reducer for the treatment of refractory angina. </a:t>
            </a:r>
            <a:r>
              <a:rPr lang="en-GB" sz="1800" dirty="0" err="1" smtClean="0"/>
              <a:t>Neth</a:t>
            </a:r>
            <a:r>
              <a:rPr lang="en-GB" sz="1800" dirty="0" smtClean="0"/>
              <a:t> Heart J. 2016 Dec;24(12):763-764. </a:t>
            </a:r>
            <a:r>
              <a:rPr lang="en-GB" sz="1800" dirty="0" err="1" smtClean="0"/>
              <a:t>doi</a:t>
            </a:r>
            <a:r>
              <a:rPr lang="en-GB" sz="1800" dirty="0" smtClean="0"/>
              <a:t>: 10.1007/s12471-016-0903-x. PMID: 27785619; PMCID: PMC5120012</a:t>
            </a:r>
            <a:r>
              <a:rPr lang="en-GB" sz="1800" dirty="0" smtClean="0"/>
              <a:t>.</a:t>
            </a:r>
          </a:p>
          <a:p>
            <a:r>
              <a:rPr lang="en-GB" sz="1800" dirty="0" smtClean="0"/>
              <a:t>Sandler G, </a:t>
            </a:r>
            <a:r>
              <a:rPr lang="en-GB" sz="1800" dirty="0" err="1" smtClean="0"/>
              <a:t>Slesser</a:t>
            </a:r>
            <a:r>
              <a:rPr lang="en-GB" sz="1800" dirty="0" smtClean="0"/>
              <a:t> BV, Lawson CW</a:t>
            </a:r>
          </a:p>
          <a:p>
            <a:r>
              <a:rPr lang="en-GB" sz="1800" dirty="0" smtClean="0"/>
              <a:t>The Beck operation in the treatment of angina </a:t>
            </a:r>
            <a:r>
              <a:rPr lang="en-GB" sz="1800" dirty="0" err="1" smtClean="0"/>
              <a:t>pectoris.</a:t>
            </a:r>
            <a:r>
              <a:rPr lang="en-GB" sz="1800" i="1" dirty="0" err="1" smtClean="0"/>
              <a:t>Thorax</a:t>
            </a:r>
            <a:r>
              <a:rPr lang="en-GB" sz="1800" i="1" dirty="0" smtClean="0"/>
              <a:t> </a:t>
            </a:r>
            <a:r>
              <a:rPr lang="en-GB" sz="1800" dirty="0" smtClean="0"/>
              <a:t>1967;22:34-37</a:t>
            </a:r>
            <a:r>
              <a:rPr lang="en-GB" sz="1800" dirty="0" smtClean="0"/>
              <a:t>.</a:t>
            </a:r>
            <a:endParaRPr lang="en-GB" sz="1800" dirty="0" smtClean="0"/>
          </a:p>
          <a:p>
            <a:endParaRPr lang="en-GB"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rmAutofit/>
          </a:bodyPr>
          <a:lstStyle/>
          <a:p>
            <a:r>
              <a:rPr lang="en-GB" sz="4400" dirty="0" smtClean="0"/>
              <a:t>Outline</a:t>
            </a:r>
            <a:endParaRPr lang="en-GB" sz="4400" dirty="0"/>
          </a:p>
        </p:txBody>
      </p:sp>
      <p:sp>
        <p:nvSpPr>
          <p:cNvPr id="3" name="Content Placeholder 2"/>
          <p:cNvSpPr>
            <a:spLocks noGrp="1"/>
          </p:cNvSpPr>
          <p:nvPr>
            <p:ph sz="quarter" idx="1"/>
          </p:nvPr>
        </p:nvSpPr>
        <p:spPr>
          <a:xfrm>
            <a:off x="533400" y="1600200"/>
            <a:ext cx="8610600" cy="5029200"/>
          </a:xfrm>
        </p:spPr>
        <p:txBody>
          <a:bodyPr>
            <a:normAutofit/>
          </a:bodyPr>
          <a:lstStyle/>
          <a:p>
            <a:r>
              <a:rPr lang="en-GB" sz="3600" dirty="0" smtClean="0"/>
              <a:t>History of CSR and </a:t>
            </a:r>
            <a:r>
              <a:rPr lang="en-GB" sz="3600" dirty="0" smtClean="0"/>
              <a:t>where </a:t>
            </a:r>
            <a:r>
              <a:rPr lang="en-GB" sz="3600" dirty="0" smtClean="0"/>
              <a:t>does it sit in the current guidelines</a:t>
            </a:r>
            <a:r>
              <a:rPr lang="en-GB" sz="3600" dirty="0" smtClean="0"/>
              <a:t>?</a:t>
            </a:r>
          </a:p>
          <a:p>
            <a:endParaRPr lang="en-GB" sz="1000" dirty="0" smtClean="0"/>
          </a:p>
          <a:p>
            <a:r>
              <a:rPr lang="en-GB" sz="3600" dirty="0" smtClean="0"/>
              <a:t> ORBITA – COSMIC trial: data </a:t>
            </a:r>
            <a:r>
              <a:rPr lang="en-GB" sz="3600" dirty="0" smtClean="0"/>
              <a:t>presentation. </a:t>
            </a:r>
          </a:p>
          <a:p>
            <a:endParaRPr lang="en-GB" sz="1200" dirty="0" smtClean="0"/>
          </a:p>
          <a:p>
            <a:r>
              <a:rPr lang="en-GB" sz="3600" dirty="0" smtClean="0"/>
              <a:t>Critical appraisal – Audience discussion</a:t>
            </a:r>
            <a:r>
              <a:rPr lang="en-GB" sz="3600" dirty="0" smtClean="0"/>
              <a:t>.</a:t>
            </a:r>
          </a:p>
          <a:p>
            <a:endParaRPr lang="en-GB" sz="1100" dirty="0" smtClean="0"/>
          </a:p>
          <a:p>
            <a:r>
              <a:rPr lang="en-GB" sz="3600" dirty="0" smtClean="0"/>
              <a:t>F</a:t>
            </a:r>
            <a:r>
              <a:rPr lang="en-GB" sz="3600" dirty="0" smtClean="0"/>
              <a:t>uture considerations/thoughts. </a:t>
            </a:r>
            <a:endParaRPr lang="en-GB"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Autofit/>
          </a:bodyPr>
          <a:lstStyle/>
          <a:p>
            <a:r>
              <a:rPr lang="en-GB" sz="3800" b="1" dirty="0" smtClean="0"/>
              <a:t>History of augmentation of CS pressure </a:t>
            </a:r>
            <a:endParaRPr lang="en-GB" sz="3800" b="1" dirty="0"/>
          </a:p>
        </p:txBody>
      </p:sp>
      <p:pic>
        <p:nvPicPr>
          <p:cNvPr id="4" name="Content Placeholder 3" descr="Screenshot (322).png"/>
          <p:cNvPicPr>
            <a:picLocks noGrp="1" noChangeAspect="1"/>
          </p:cNvPicPr>
          <p:nvPr>
            <p:ph sz="quarter" idx="1"/>
          </p:nvPr>
        </p:nvPicPr>
        <p:blipFill>
          <a:blip r:embed="rId3" cstate="print"/>
          <a:srcRect l="69608" t="25514" r="6863" b="23350"/>
          <a:stretch>
            <a:fillRect/>
          </a:stretch>
        </p:blipFill>
        <p:spPr>
          <a:xfrm>
            <a:off x="228600" y="2514600"/>
            <a:ext cx="2362200" cy="2887663"/>
          </a:xfrm>
        </p:spPr>
      </p:pic>
      <p:sp>
        <p:nvSpPr>
          <p:cNvPr id="5" name="TextBox 4"/>
          <p:cNvSpPr txBox="1"/>
          <p:nvPr/>
        </p:nvSpPr>
        <p:spPr>
          <a:xfrm>
            <a:off x="0" y="5402263"/>
            <a:ext cx="2743200" cy="954107"/>
          </a:xfrm>
          <a:prstGeom prst="rect">
            <a:avLst/>
          </a:prstGeom>
          <a:noFill/>
        </p:spPr>
        <p:txBody>
          <a:bodyPr wrap="square" rtlCol="0">
            <a:spAutoFit/>
          </a:bodyPr>
          <a:lstStyle/>
          <a:p>
            <a:r>
              <a:rPr lang="en-GB" sz="2800" dirty="0" smtClean="0"/>
              <a:t>The Beck </a:t>
            </a:r>
            <a:r>
              <a:rPr lang="en-GB" sz="2800" dirty="0" smtClean="0"/>
              <a:t>operation </a:t>
            </a:r>
            <a:r>
              <a:rPr lang="en-GB" sz="2800" dirty="0" smtClean="0"/>
              <a:t/>
            </a:r>
            <a:br>
              <a:rPr lang="en-GB" sz="2800" dirty="0" smtClean="0"/>
            </a:br>
            <a:r>
              <a:rPr lang="en-GB" sz="2800" dirty="0" smtClean="0"/>
              <a:t>     1938 - 1964</a:t>
            </a:r>
            <a:endParaRPr lang="en-GB" sz="2800" dirty="0"/>
          </a:p>
        </p:txBody>
      </p:sp>
      <p:sp>
        <p:nvSpPr>
          <p:cNvPr id="7" name="TextBox 6"/>
          <p:cNvSpPr txBox="1"/>
          <p:nvPr/>
        </p:nvSpPr>
        <p:spPr>
          <a:xfrm>
            <a:off x="2590800" y="5438756"/>
            <a:ext cx="2743200" cy="954107"/>
          </a:xfrm>
          <a:prstGeom prst="rect">
            <a:avLst/>
          </a:prstGeom>
          <a:noFill/>
        </p:spPr>
        <p:txBody>
          <a:bodyPr wrap="square" rtlCol="0">
            <a:spAutoFit/>
          </a:bodyPr>
          <a:lstStyle/>
          <a:p>
            <a:pPr algn="ctr"/>
            <a:r>
              <a:rPr lang="en-GB" sz="2800" dirty="0" smtClean="0"/>
              <a:t> PICSO concept</a:t>
            </a:r>
            <a:r>
              <a:rPr lang="en-GB" sz="2800" dirty="0" smtClean="0"/>
              <a:t/>
            </a:r>
            <a:br>
              <a:rPr lang="en-GB" sz="2800" dirty="0" smtClean="0"/>
            </a:br>
            <a:r>
              <a:rPr lang="en-GB" sz="2800" dirty="0" smtClean="0"/>
              <a:t>1984 </a:t>
            </a:r>
            <a:r>
              <a:rPr lang="en-GB" sz="2800" dirty="0" smtClean="0"/>
              <a:t>- </a:t>
            </a:r>
            <a:r>
              <a:rPr lang="en-GB" sz="2800" dirty="0" smtClean="0"/>
              <a:t>present</a:t>
            </a:r>
            <a:endParaRPr lang="en-GB" sz="2800" dirty="0"/>
          </a:p>
        </p:txBody>
      </p:sp>
      <p:sp>
        <p:nvSpPr>
          <p:cNvPr id="2050" name="AutoShape 2" descr="Coronary Sinus in Refractory Angina ..."/>
          <p:cNvSpPr>
            <a:spLocks noChangeAspect="1" noChangeArrowheads="1"/>
          </p:cNvSpPr>
          <p:nvPr/>
        </p:nvSpPr>
        <p:spPr bwMode="auto">
          <a:xfrm>
            <a:off x="155575" y="-533400"/>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Picture 7" descr="Screenshot (332).png"/>
          <p:cNvPicPr>
            <a:picLocks noChangeAspect="1"/>
          </p:cNvPicPr>
          <p:nvPr/>
        </p:nvPicPr>
        <p:blipFill>
          <a:blip r:embed="rId4" cstate="print"/>
          <a:stretch>
            <a:fillRect/>
          </a:stretch>
        </p:blipFill>
        <p:spPr>
          <a:xfrm>
            <a:off x="5410200" y="2430463"/>
            <a:ext cx="3581400" cy="2819400"/>
          </a:xfrm>
          <a:prstGeom prst="rect">
            <a:avLst/>
          </a:prstGeom>
        </p:spPr>
      </p:pic>
      <p:pic>
        <p:nvPicPr>
          <p:cNvPr id="10" name="Picture 9" descr="Werner-Mohl.png"/>
          <p:cNvPicPr>
            <a:picLocks noChangeAspect="1"/>
          </p:cNvPicPr>
          <p:nvPr/>
        </p:nvPicPr>
        <p:blipFill>
          <a:blip r:embed="rId5" cstate="print"/>
          <a:stretch>
            <a:fillRect/>
          </a:stretch>
        </p:blipFill>
        <p:spPr>
          <a:xfrm>
            <a:off x="2667000" y="2506663"/>
            <a:ext cx="2641600" cy="2641600"/>
          </a:xfrm>
          <a:prstGeom prst="rect">
            <a:avLst/>
          </a:prstGeom>
        </p:spPr>
      </p:pic>
      <p:sp>
        <p:nvSpPr>
          <p:cNvPr id="11" name="TextBox 10"/>
          <p:cNvSpPr txBox="1"/>
          <p:nvPr/>
        </p:nvSpPr>
        <p:spPr>
          <a:xfrm>
            <a:off x="2895600" y="2049463"/>
            <a:ext cx="3429000" cy="830997"/>
          </a:xfrm>
          <a:prstGeom prst="rect">
            <a:avLst/>
          </a:prstGeom>
          <a:noFill/>
        </p:spPr>
        <p:txBody>
          <a:bodyPr wrap="square" rtlCol="0">
            <a:spAutoFit/>
          </a:bodyPr>
          <a:lstStyle/>
          <a:p>
            <a:r>
              <a:rPr lang="en-GB" sz="2400" b="1" dirty="0" smtClean="0"/>
              <a:t> Werner </a:t>
            </a:r>
            <a:r>
              <a:rPr lang="en-GB" sz="2400" b="1" dirty="0" err="1" smtClean="0"/>
              <a:t>Mohl</a:t>
            </a:r>
            <a:endParaRPr lang="en-GB" sz="2400" b="1" dirty="0" smtClean="0"/>
          </a:p>
          <a:p>
            <a:endParaRPr lang="en-GB" sz="2400" b="1" dirty="0"/>
          </a:p>
        </p:txBody>
      </p:sp>
      <p:sp>
        <p:nvSpPr>
          <p:cNvPr id="12" name="TextBox 11"/>
          <p:cNvSpPr txBox="1"/>
          <p:nvPr/>
        </p:nvSpPr>
        <p:spPr>
          <a:xfrm>
            <a:off x="5638800" y="2044998"/>
            <a:ext cx="3124200" cy="461665"/>
          </a:xfrm>
          <a:prstGeom prst="rect">
            <a:avLst/>
          </a:prstGeom>
          <a:noFill/>
        </p:spPr>
        <p:txBody>
          <a:bodyPr wrap="square" rtlCol="0">
            <a:spAutoFit/>
          </a:bodyPr>
          <a:lstStyle/>
          <a:p>
            <a:r>
              <a:rPr lang="en-GB" sz="2400" b="1" dirty="0" smtClean="0"/>
              <a:t>Y</a:t>
            </a:r>
            <a:r>
              <a:rPr lang="en-GB" sz="2400" dirty="0" smtClean="0"/>
              <a:t>. </a:t>
            </a:r>
            <a:r>
              <a:rPr lang="en-GB" sz="2400" b="1" dirty="0" smtClean="0"/>
              <a:t>Paz and A. </a:t>
            </a:r>
            <a:r>
              <a:rPr lang="en-GB" sz="2400" b="1" dirty="0" err="1" smtClean="0"/>
              <a:t>Shinfeld</a:t>
            </a:r>
            <a:r>
              <a:rPr lang="en-GB" sz="2400" dirty="0" smtClean="0"/>
              <a:t> </a:t>
            </a:r>
            <a:endParaRPr lang="en-GB" sz="2400" dirty="0"/>
          </a:p>
        </p:txBody>
      </p:sp>
      <p:sp>
        <p:nvSpPr>
          <p:cNvPr id="13" name="TextBox 12"/>
          <p:cNvSpPr txBox="1"/>
          <p:nvPr/>
        </p:nvSpPr>
        <p:spPr>
          <a:xfrm>
            <a:off x="5105400" y="5402263"/>
            <a:ext cx="3733800" cy="954107"/>
          </a:xfrm>
          <a:prstGeom prst="rect">
            <a:avLst/>
          </a:prstGeom>
          <a:noFill/>
        </p:spPr>
        <p:txBody>
          <a:bodyPr wrap="square" rtlCol="0">
            <a:spAutoFit/>
          </a:bodyPr>
          <a:lstStyle/>
          <a:p>
            <a:pPr algn="ctr"/>
            <a:r>
              <a:rPr lang="en-GB" sz="2800" dirty="0" err="1" smtClean="0"/>
              <a:t>Cornary</a:t>
            </a:r>
            <a:r>
              <a:rPr lang="en-GB" sz="2800" dirty="0" smtClean="0"/>
              <a:t> sinus reducer </a:t>
            </a:r>
          </a:p>
          <a:p>
            <a:pPr algn="ctr"/>
            <a:r>
              <a:rPr lang="en-GB" sz="2800" dirty="0" smtClean="0"/>
              <a:t>2004 - present</a:t>
            </a:r>
            <a:endParaRPr lang="en-GB" sz="2800" dirty="0"/>
          </a:p>
        </p:txBody>
      </p:sp>
      <p:sp>
        <p:nvSpPr>
          <p:cNvPr id="15" name="TextBox 14"/>
          <p:cNvSpPr txBox="1"/>
          <p:nvPr/>
        </p:nvSpPr>
        <p:spPr>
          <a:xfrm>
            <a:off x="304800" y="2057400"/>
            <a:ext cx="3429000" cy="830997"/>
          </a:xfrm>
          <a:prstGeom prst="rect">
            <a:avLst/>
          </a:prstGeom>
          <a:noFill/>
        </p:spPr>
        <p:txBody>
          <a:bodyPr wrap="square" rtlCol="0">
            <a:spAutoFit/>
          </a:bodyPr>
          <a:lstStyle/>
          <a:p>
            <a:r>
              <a:rPr lang="en-GB" sz="2400" b="1" dirty="0" smtClean="0"/>
              <a:t> Claude Beck</a:t>
            </a:r>
            <a:endParaRPr lang="en-GB" sz="2400" b="1" dirty="0" smtClean="0"/>
          </a:p>
          <a:p>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CSR Timeline</a:t>
            </a:r>
            <a:endParaRPr lang="en-GB" sz="4800" b="1" dirty="0"/>
          </a:p>
        </p:txBody>
      </p:sp>
      <p:sp>
        <p:nvSpPr>
          <p:cNvPr id="4" name="Oval 3"/>
          <p:cNvSpPr/>
          <p:nvPr/>
        </p:nvSpPr>
        <p:spPr>
          <a:xfrm>
            <a:off x="152400" y="1973263"/>
            <a:ext cx="1447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2007</a:t>
            </a:r>
            <a:endParaRPr lang="en-GB" sz="3200" b="1" dirty="0"/>
          </a:p>
        </p:txBody>
      </p:sp>
      <p:sp>
        <p:nvSpPr>
          <p:cNvPr id="6" name="Rounded Rectangle 5"/>
          <p:cNvSpPr/>
          <p:nvPr/>
        </p:nvSpPr>
        <p:spPr>
          <a:xfrm>
            <a:off x="76200" y="3421063"/>
            <a:ext cx="1676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1st in-man</a:t>
            </a:r>
            <a:endParaRPr lang="en-GB" sz="2400" b="1" dirty="0"/>
          </a:p>
        </p:txBody>
      </p:sp>
      <p:sp>
        <p:nvSpPr>
          <p:cNvPr id="9" name="Oval 8"/>
          <p:cNvSpPr/>
          <p:nvPr/>
        </p:nvSpPr>
        <p:spPr>
          <a:xfrm>
            <a:off x="1981200" y="1973263"/>
            <a:ext cx="1524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2015</a:t>
            </a:r>
            <a:endParaRPr lang="en-GB" sz="3200" b="1" dirty="0"/>
          </a:p>
        </p:txBody>
      </p:sp>
      <p:sp>
        <p:nvSpPr>
          <p:cNvPr id="10" name="Rounded Rectangle 9"/>
          <p:cNvSpPr/>
          <p:nvPr/>
        </p:nvSpPr>
        <p:spPr>
          <a:xfrm>
            <a:off x="1981200" y="3344863"/>
            <a:ext cx="16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COSIRA I</a:t>
            </a:r>
          </a:p>
        </p:txBody>
      </p:sp>
      <p:sp>
        <p:nvSpPr>
          <p:cNvPr id="11" name="Content Placeholder 10"/>
          <p:cNvSpPr>
            <a:spLocks noGrp="1"/>
          </p:cNvSpPr>
          <p:nvPr>
            <p:ph sz="quarter" idx="1"/>
          </p:nvPr>
        </p:nvSpPr>
        <p:spPr>
          <a:xfrm>
            <a:off x="3886200" y="1897063"/>
            <a:ext cx="1447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en-GB" sz="3200" b="1" dirty="0" smtClean="0"/>
              <a:t>2021</a:t>
            </a:r>
            <a:endParaRPr lang="en-GB" sz="3200" b="1" dirty="0"/>
          </a:p>
        </p:txBody>
      </p:sp>
      <p:sp>
        <p:nvSpPr>
          <p:cNvPr id="12" name="Rounded Rectangle 11"/>
          <p:cNvSpPr/>
          <p:nvPr/>
        </p:nvSpPr>
        <p:spPr>
          <a:xfrm>
            <a:off x="3886200" y="3344863"/>
            <a:ext cx="16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Reducer I</a:t>
            </a:r>
          </a:p>
        </p:txBody>
      </p:sp>
      <p:sp>
        <p:nvSpPr>
          <p:cNvPr id="13" name="Oval 12"/>
          <p:cNvSpPr/>
          <p:nvPr/>
        </p:nvSpPr>
        <p:spPr>
          <a:xfrm>
            <a:off x="5715000" y="1897063"/>
            <a:ext cx="1371600" cy="1257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2024</a:t>
            </a:r>
            <a:endParaRPr lang="en-GB" sz="3200" b="1" dirty="0"/>
          </a:p>
        </p:txBody>
      </p:sp>
      <p:sp>
        <p:nvSpPr>
          <p:cNvPr id="17" name="Oval 16"/>
          <p:cNvSpPr/>
          <p:nvPr/>
        </p:nvSpPr>
        <p:spPr>
          <a:xfrm>
            <a:off x="7467600" y="1897063"/>
            <a:ext cx="1524000" cy="1257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Future</a:t>
            </a:r>
            <a:endParaRPr lang="en-GB" sz="2400" b="1" dirty="0"/>
          </a:p>
        </p:txBody>
      </p:sp>
      <p:sp>
        <p:nvSpPr>
          <p:cNvPr id="18" name="Rounded Rectangle 17"/>
          <p:cNvSpPr/>
          <p:nvPr/>
        </p:nvSpPr>
        <p:spPr>
          <a:xfrm>
            <a:off x="5638800" y="3344863"/>
            <a:ext cx="16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ORBITA</a:t>
            </a:r>
            <a:br>
              <a:rPr lang="en-GB" sz="2400" b="1" dirty="0" smtClean="0"/>
            </a:br>
            <a:r>
              <a:rPr lang="en-GB" sz="2400" b="1" dirty="0" smtClean="0"/>
              <a:t>COSMIC</a:t>
            </a:r>
          </a:p>
        </p:txBody>
      </p:sp>
      <p:sp>
        <p:nvSpPr>
          <p:cNvPr id="19" name="Rounded Rectangle 18"/>
          <p:cNvSpPr/>
          <p:nvPr/>
        </p:nvSpPr>
        <p:spPr>
          <a:xfrm>
            <a:off x="7391400" y="3344863"/>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COSIRA II</a:t>
            </a:r>
          </a:p>
        </p:txBody>
      </p:sp>
      <p:sp>
        <p:nvSpPr>
          <p:cNvPr id="20" name="Rectangle 19"/>
          <p:cNvSpPr/>
          <p:nvPr/>
        </p:nvSpPr>
        <p:spPr>
          <a:xfrm>
            <a:off x="1600200" y="2582863"/>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505200" y="2582863"/>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334000" y="2506663"/>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086600" y="2506663"/>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657600" y="1820863"/>
            <a:ext cx="76200" cy="274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pic>
        <p:nvPicPr>
          <p:cNvPr id="25" name="Picture 24" descr="images.png"/>
          <p:cNvPicPr>
            <a:picLocks noChangeAspect="1"/>
          </p:cNvPicPr>
          <p:nvPr/>
        </p:nvPicPr>
        <p:blipFill>
          <a:blip r:embed="rId3" cstate="print"/>
          <a:stretch>
            <a:fillRect/>
          </a:stretch>
        </p:blipFill>
        <p:spPr>
          <a:xfrm>
            <a:off x="3505200" y="4876800"/>
            <a:ext cx="1841500" cy="1104900"/>
          </a:xfrm>
          <a:prstGeom prst="rect">
            <a:avLst/>
          </a:prstGeom>
        </p:spPr>
      </p:pic>
      <p:sp>
        <p:nvSpPr>
          <p:cNvPr id="31746" name="AutoShape 2" descr="290+ Fda Logo Stock Illustrations, Royalty-Free Vector ..."/>
          <p:cNvSpPr>
            <a:spLocks noChangeAspect="1" noChangeArrowheads="1"/>
          </p:cNvSpPr>
          <p:nvPr/>
        </p:nvSpPr>
        <p:spPr bwMode="auto">
          <a:xfrm>
            <a:off x="155575" y="-457200"/>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26" descr="FDA.png"/>
          <p:cNvPicPr>
            <a:picLocks noChangeAspect="1"/>
          </p:cNvPicPr>
          <p:nvPr/>
        </p:nvPicPr>
        <p:blipFill>
          <a:blip r:embed="rId4" cstate="print"/>
          <a:stretch>
            <a:fillRect/>
          </a:stretch>
        </p:blipFill>
        <p:spPr>
          <a:xfrm>
            <a:off x="533400" y="4953000"/>
            <a:ext cx="1905000" cy="1066800"/>
          </a:xfrm>
          <a:prstGeom prst="rect">
            <a:avLst/>
          </a:prstGeom>
        </p:spPr>
      </p:pic>
      <p:pic>
        <p:nvPicPr>
          <p:cNvPr id="28" name="Picture 27" descr="NICE.png"/>
          <p:cNvPicPr>
            <a:picLocks noChangeAspect="1"/>
          </p:cNvPicPr>
          <p:nvPr/>
        </p:nvPicPr>
        <p:blipFill>
          <a:blip r:embed="rId5" cstate="print"/>
          <a:srcRect r="55673"/>
          <a:stretch>
            <a:fillRect/>
          </a:stretch>
        </p:blipFill>
        <p:spPr>
          <a:xfrm>
            <a:off x="6172200" y="4800600"/>
            <a:ext cx="1752600" cy="1387475"/>
          </a:xfrm>
          <a:prstGeom prst="rect">
            <a:avLst/>
          </a:prstGeom>
        </p:spPr>
      </p:pic>
      <p:sp>
        <p:nvSpPr>
          <p:cNvPr id="29" name="Rounded Rectangle 28"/>
          <p:cNvSpPr/>
          <p:nvPr/>
        </p:nvSpPr>
        <p:spPr>
          <a:xfrm>
            <a:off x="457200" y="6096000"/>
            <a:ext cx="1981200" cy="457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4400" b="1" dirty="0" smtClean="0"/>
              <a:t>2018</a:t>
            </a:r>
            <a:endParaRPr lang="en-GB" sz="4400" b="1" dirty="0"/>
          </a:p>
        </p:txBody>
      </p:sp>
      <p:sp>
        <p:nvSpPr>
          <p:cNvPr id="30" name="Rounded Rectangle 29"/>
          <p:cNvSpPr/>
          <p:nvPr/>
        </p:nvSpPr>
        <p:spPr>
          <a:xfrm>
            <a:off x="3505200" y="6096000"/>
            <a:ext cx="1981200" cy="457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4400" b="1" dirty="0" smtClean="0"/>
              <a:t>2019</a:t>
            </a:r>
            <a:endParaRPr lang="en-GB" sz="4400" b="1" dirty="0"/>
          </a:p>
        </p:txBody>
      </p:sp>
      <p:sp>
        <p:nvSpPr>
          <p:cNvPr id="31" name="Rounded Rectangle 30"/>
          <p:cNvSpPr/>
          <p:nvPr/>
        </p:nvSpPr>
        <p:spPr>
          <a:xfrm>
            <a:off x="6019800" y="6096000"/>
            <a:ext cx="1981200" cy="457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4400" b="1" dirty="0" smtClean="0"/>
              <a:t>2021</a:t>
            </a:r>
            <a:endParaRPr lang="en-GB"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build="p" animBg="1"/>
      <p:bldP spid="12" grpId="0" animBg="1"/>
      <p:bldP spid="13" grpId="0" animBg="1"/>
      <p:bldP spid="17" grpId="0" animBg="1"/>
      <p:bldP spid="18" grpId="0" animBg="1"/>
      <p:bldP spid="19" grpId="0" animBg="1"/>
      <p:bldP spid="20" grpId="0" animBg="1"/>
      <p:bldP spid="21" grpId="0" animBg="1"/>
      <p:bldP spid="22" grpId="0" animBg="1"/>
      <p:bldP spid="23" grpId="0" animBg="1"/>
      <p:bldP spid="24"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FABC402-4891-4331-8EDF-95983CD2F4A6.jpeg"/>
          <p:cNvPicPr>
            <a:picLocks noChangeAspect="1"/>
          </p:cNvPicPr>
          <p:nvPr/>
        </p:nvPicPr>
        <p:blipFill>
          <a:blip r:embed="rId3" cstate="print"/>
          <a:stretch>
            <a:fillRect/>
          </a:stretch>
        </p:blipFill>
        <p:spPr>
          <a:xfrm>
            <a:off x="0" y="381000"/>
            <a:ext cx="8278106" cy="2878731"/>
          </a:xfrm>
          <a:prstGeom prst="rect">
            <a:avLst/>
          </a:prstGeom>
        </p:spPr>
      </p:pic>
      <p:pic>
        <p:nvPicPr>
          <p:cNvPr id="6146" name="Picture 2" descr="C:\Users\Younan Samuel\Pictures\Screenshots\Screenshot (312).png"/>
          <p:cNvPicPr>
            <a:picLocks noChangeAspect="1" noChangeArrowheads="1"/>
          </p:cNvPicPr>
          <p:nvPr/>
        </p:nvPicPr>
        <p:blipFill>
          <a:blip r:embed="rId4" cstate="print"/>
          <a:srcRect/>
          <a:stretch>
            <a:fillRect/>
          </a:stretch>
        </p:blipFill>
        <p:spPr bwMode="auto">
          <a:xfrm>
            <a:off x="228600" y="3657600"/>
            <a:ext cx="8763000" cy="22203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143000"/>
          </a:xfrm>
        </p:spPr>
        <p:txBody>
          <a:bodyPr/>
          <a:lstStyle/>
          <a:p>
            <a:r>
              <a:rPr lang="en-GB" dirty="0" smtClean="0"/>
              <a:t>ORBITA – COSMIC</a:t>
            </a:r>
            <a:endParaRPr lang="en-GB" dirty="0"/>
          </a:p>
        </p:txBody>
      </p:sp>
      <p:pic>
        <p:nvPicPr>
          <p:cNvPr id="4" name="Content Placeholder 3" descr="Screenshot (311).png"/>
          <p:cNvPicPr>
            <a:picLocks noGrp="1" noChangeAspect="1"/>
          </p:cNvPicPr>
          <p:nvPr>
            <p:ph sz="quarter" idx="1"/>
          </p:nvPr>
        </p:nvPicPr>
        <p:blipFill>
          <a:blip r:embed="rId3" cstate="print"/>
          <a:srcRect l="1734" t="6077" r="2860"/>
          <a:stretch>
            <a:fillRect/>
          </a:stretch>
        </p:blipFill>
        <p:spPr>
          <a:xfrm>
            <a:off x="183931" y="3886200"/>
            <a:ext cx="8960069" cy="2362200"/>
          </a:xfrm>
        </p:spPr>
      </p:pic>
      <p:sp>
        <p:nvSpPr>
          <p:cNvPr id="5" name="Oval 4"/>
          <p:cNvSpPr/>
          <p:nvPr/>
        </p:nvSpPr>
        <p:spPr>
          <a:xfrm>
            <a:off x="2286000" y="1905000"/>
            <a:ext cx="1981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6 UK hospitals</a:t>
            </a:r>
            <a:endParaRPr lang="en-GB" sz="2400" b="1" dirty="0"/>
          </a:p>
        </p:txBody>
      </p:sp>
      <p:sp>
        <p:nvSpPr>
          <p:cNvPr id="6" name="Oval 5"/>
          <p:cNvSpPr/>
          <p:nvPr/>
        </p:nvSpPr>
        <p:spPr>
          <a:xfrm>
            <a:off x="4419600" y="1905000"/>
            <a:ext cx="1981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N = 51</a:t>
            </a:r>
            <a:br>
              <a:rPr lang="en-GB" sz="2800" b="1" dirty="0" smtClean="0"/>
            </a:br>
            <a:r>
              <a:rPr lang="en-GB" b="1" dirty="0" smtClean="0"/>
              <a:t>M: 44  F:7</a:t>
            </a:r>
            <a:endParaRPr lang="en-GB" b="1" dirty="0"/>
          </a:p>
        </p:txBody>
      </p:sp>
      <p:sp>
        <p:nvSpPr>
          <p:cNvPr id="7" name="Oval 6"/>
          <p:cNvSpPr/>
          <p:nvPr/>
        </p:nvSpPr>
        <p:spPr>
          <a:xfrm>
            <a:off x="6629400" y="1981200"/>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6 Months Follow up</a:t>
            </a:r>
            <a:endParaRPr lang="en-GB" sz="2400" b="1" dirty="0"/>
          </a:p>
        </p:txBody>
      </p:sp>
      <p:sp>
        <p:nvSpPr>
          <p:cNvPr id="8" name="Oval 7"/>
          <p:cNvSpPr/>
          <p:nvPr/>
        </p:nvSpPr>
        <p:spPr>
          <a:xfrm>
            <a:off x="152400" y="1905000"/>
            <a:ext cx="2057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Double-blind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lstStyle/>
          <a:p>
            <a:r>
              <a:rPr lang="en-GB" dirty="0" smtClean="0"/>
              <a:t>Exclusion criteria</a:t>
            </a:r>
            <a:endParaRPr lang="en-GB" dirty="0"/>
          </a:p>
        </p:txBody>
      </p:sp>
      <p:sp>
        <p:nvSpPr>
          <p:cNvPr id="3" name="Content Placeholder 2"/>
          <p:cNvSpPr>
            <a:spLocks noGrp="1"/>
          </p:cNvSpPr>
          <p:nvPr>
            <p:ph sz="quarter" idx="1"/>
          </p:nvPr>
        </p:nvSpPr>
        <p:spPr>
          <a:xfrm>
            <a:off x="304800" y="1371600"/>
            <a:ext cx="8610600" cy="4953000"/>
          </a:xfrm>
        </p:spPr>
        <p:txBody>
          <a:bodyPr>
            <a:noAutofit/>
          </a:bodyPr>
          <a:lstStyle/>
          <a:p>
            <a:r>
              <a:rPr lang="en-GB" sz="2900" dirty="0" smtClean="0"/>
              <a:t>Recent acute coronary syndrome (&lt;3 months) </a:t>
            </a:r>
          </a:p>
          <a:p>
            <a:r>
              <a:rPr lang="en-GB" sz="2900" dirty="0" smtClean="0"/>
              <a:t> Recent Revascularization (&lt;6 weeks)</a:t>
            </a:r>
          </a:p>
          <a:p>
            <a:r>
              <a:rPr lang="en-GB" sz="2900" dirty="0" smtClean="0"/>
              <a:t>Indication for cardiac resynchronisation therapy</a:t>
            </a:r>
            <a:r>
              <a:rPr lang="en-GB" sz="2900" dirty="0" smtClean="0"/>
              <a:t>.</a:t>
            </a:r>
          </a:p>
          <a:p>
            <a:r>
              <a:rPr lang="en-GB" sz="2900" dirty="0" smtClean="0"/>
              <a:t>Severe LVSD (LVEF&lt;25</a:t>
            </a:r>
            <a:r>
              <a:rPr lang="en-GB" sz="2900" dirty="0" smtClean="0"/>
              <a:t>%)</a:t>
            </a:r>
            <a:endParaRPr lang="en-GB" sz="2900" dirty="0" smtClean="0"/>
          </a:p>
          <a:p>
            <a:r>
              <a:rPr lang="en-GB" sz="2900" dirty="0" smtClean="0"/>
              <a:t>Right </a:t>
            </a:r>
            <a:r>
              <a:rPr lang="en-GB" sz="2900" dirty="0" err="1" smtClean="0"/>
              <a:t>atrial</a:t>
            </a:r>
            <a:r>
              <a:rPr lang="en-GB" sz="2900" dirty="0" smtClean="0"/>
              <a:t> pressure of 15 mm Hg or higher (COSIRA I)</a:t>
            </a:r>
          </a:p>
          <a:p>
            <a:r>
              <a:rPr lang="en-GB" sz="2900" dirty="0" err="1" smtClean="0"/>
              <a:t>Ischaemia</a:t>
            </a:r>
            <a:r>
              <a:rPr lang="en-GB" sz="2900" dirty="0" smtClean="0"/>
              <a:t> isolated to the inferior wall (RCA).</a:t>
            </a:r>
          </a:p>
          <a:p>
            <a:r>
              <a:rPr lang="en-GB" sz="2900" dirty="0" smtClean="0"/>
              <a:t>contraindication </a:t>
            </a:r>
            <a:r>
              <a:rPr lang="en-GB" sz="2900" dirty="0" smtClean="0"/>
              <a:t>to cardiac magnetic resonance or adenosine.</a:t>
            </a:r>
          </a:p>
          <a:p>
            <a:r>
              <a:rPr lang="en-GB" sz="2900" dirty="0" smtClean="0"/>
              <a:t>Pregnancy , children ( &lt; 18), inability to consent. </a:t>
            </a:r>
          </a:p>
          <a:p>
            <a:pPr>
              <a:buNone/>
            </a:pPr>
            <a:endParaRPr lang="en-GB" sz="2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1143000"/>
          </a:xfrm>
        </p:spPr>
        <p:txBody>
          <a:bodyPr/>
          <a:lstStyle/>
          <a:p>
            <a:r>
              <a:rPr lang="en-GB" dirty="0" smtClean="0"/>
              <a:t>Study design</a:t>
            </a:r>
            <a:endParaRPr lang="en-GB" dirty="0"/>
          </a:p>
        </p:txBody>
      </p:sp>
      <p:sp>
        <p:nvSpPr>
          <p:cNvPr id="3" name="Content Placeholder 2"/>
          <p:cNvSpPr>
            <a:spLocks noGrp="1"/>
          </p:cNvSpPr>
          <p:nvPr>
            <p:ph sz="quarter" idx="1"/>
          </p:nvPr>
        </p:nvSpPr>
        <p:spPr>
          <a:xfrm>
            <a:off x="457200" y="1447800"/>
            <a:ext cx="8534400" cy="4572000"/>
          </a:xfrm>
        </p:spPr>
        <p:txBody>
          <a:bodyPr>
            <a:normAutofit/>
          </a:bodyPr>
          <a:lstStyle/>
          <a:p>
            <a:r>
              <a:rPr lang="en-GB" dirty="0" smtClean="0"/>
              <a:t>All patients underwent adenosine-stress  perfusion </a:t>
            </a:r>
            <a:r>
              <a:rPr lang="en-GB" dirty="0" err="1" smtClean="0"/>
              <a:t>cMR</a:t>
            </a:r>
            <a:r>
              <a:rPr lang="en-GB" dirty="0" smtClean="0"/>
              <a:t> to quantify regional myocardial blood flow in all 16 myocardial segments, with further stratification </a:t>
            </a:r>
            <a:r>
              <a:rPr lang="en-GB" b="1" u="sng" dirty="0" smtClean="0"/>
              <a:t>into </a:t>
            </a:r>
            <a:r>
              <a:rPr lang="en-GB" b="1" u="sng" dirty="0" err="1" smtClean="0"/>
              <a:t>endocardial</a:t>
            </a:r>
            <a:r>
              <a:rPr lang="en-GB" b="1" u="sng" dirty="0" smtClean="0"/>
              <a:t> and </a:t>
            </a:r>
            <a:r>
              <a:rPr lang="en-GB" b="1" u="sng" dirty="0" err="1" smtClean="0"/>
              <a:t>epicardial</a:t>
            </a:r>
            <a:r>
              <a:rPr lang="en-GB" b="1" u="sng" dirty="0" smtClean="0"/>
              <a:t> </a:t>
            </a:r>
            <a:r>
              <a:rPr lang="en-GB" dirty="0" smtClean="0"/>
              <a:t>layers during stress and at rest.</a:t>
            </a:r>
          </a:p>
          <a:p>
            <a:r>
              <a:rPr lang="en-GB" dirty="0" smtClean="0"/>
              <a:t>Patients were instructed in the use of a dedicated </a:t>
            </a:r>
            <a:r>
              <a:rPr lang="en-GB" dirty="0" err="1" smtClean="0"/>
              <a:t>smartphone</a:t>
            </a:r>
            <a:r>
              <a:rPr lang="en-GB" dirty="0" smtClean="0"/>
              <a:t> symptom application (ORBITA-app) to record the number of daily angina episodes throughout the trial.</a:t>
            </a:r>
          </a:p>
          <a:p>
            <a:r>
              <a:rPr lang="en-GB" dirty="0" smtClean="0"/>
              <a:t>Patients then entered the 2-week, pre-randomisation, symptom assessment phase. Patients were only eligible to progress to randomisation if they reported symptoms during this period. </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327).png"/>
          <p:cNvPicPr>
            <a:picLocks noChangeAspect="1"/>
          </p:cNvPicPr>
          <p:nvPr/>
        </p:nvPicPr>
        <p:blipFill>
          <a:blip r:embed="rId2" cstate="print"/>
          <a:srcRect l="22426" t="39630" r="36592" b="11481"/>
          <a:stretch>
            <a:fillRect/>
          </a:stretch>
        </p:blipFill>
        <p:spPr>
          <a:xfrm>
            <a:off x="152400" y="228599"/>
            <a:ext cx="8839200" cy="646571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2855</TotalTime>
  <Words>1676</Words>
  <Application>Microsoft Office PowerPoint</Application>
  <PresentationFormat>On-screen Show (4:3)</PresentationFormat>
  <Paragraphs>150</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Coronary sinus reducer for the treatment of refractory angina (ORBITA-COSMIC) </vt:lpstr>
      <vt:lpstr>Outline</vt:lpstr>
      <vt:lpstr>History of augmentation of CS pressure </vt:lpstr>
      <vt:lpstr>CSR Timeline</vt:lpstr>
      <vt:lpstr>Slide 5</vt:lpstr>
      <vt:lpstr>ORBITA – COSMIC</vt:lpstr>
      <vt:lpstr>Exclusion criteria</vt:lpstr>
      <vt:lpstr>Study design</vt:lpstr>
      <vt:lpstr>Slide 9</vt:lpstr>
      <vt:lpstr>Slide 10</vt:lpstr>
      <vt:lpstr>Primary outcomes</vt:lpstr>
      <vt:lpstr>Slide 12</vt:lpstr>
      <vt:lpstr>Slide 13</vt:lpstr>
      <vt:lpstr>Secondary imaging outcomes</vt:lpstr>
      <vt:lpstr>Mechanism of CSR INORD Tebaldi et al 2024</vt:lpstr>
      <vt:lpstr>Critical appraisal:</vt:lpstr>
      <vt:lpstr>Future Considerations/ thoughts!</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Coronary sinus reducer for the treatment of refractory angina (ORBITA-COSMIC) </dc:title>
  <dc:creator>Younan Samuel</dc:creator>
  <cp:lastModifiedBy>Younan Samuel</cp:lastModifiedBy>
  <cp:revision>13</cp:revision>
  <dcterms:created xsi:type="dcterms:W3CDTF">2006-08-16T00:00:00Z</dcterms:created>
  <dcterms:modified xsi:type="dcterms:W3CDTF">2024-07-04T07:36:40Z</dcterms:modified>
</cp:coreProperties>
</file>